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335" r:id="rId2"/>
    <p:sldId id="256" r:id="rId3"/>
    <p:sldId id="348" r:id="rId4"/>
    <p:sldId id="349" r:id="rId5"/>
    <p:sldId id="345" r:id="rId6"/>
    <p:sldId id="346" r:id="rId7"/>
    <p:sldId id="347" r:id="rId8"/>
    <p:sldId id="257" r:id="rId9"/>
    <p:sldId id="258" r:id="rId10"/>
    <p:sldId id="259" r:id="rId11"/>
    <p:sldId id="260" r:id="rId12"/>
    <p:sldId id="261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336" r:id="rId29"/>
    <p:sldId id="337" r:id="rId30"/>
    <p:sldId id="338" r:id="rId31"/>
    <p:sldId id="339" r:id="rId32"/>
    <p:sldId id="280" r:id="rId33"/>
    <p:sldId id="281" r:id="rId34"/>
    <p:sldId id="282" r:id="rId35"/>
    <p:sldId id="283" r:id="rId36"/>
    <p:sldId id="284" r:id="rId37"/>
    <p:sldId id="290" r:id="rId38"/>
    <p:sldId id="291" r:id="rId39"/>
    <p:sldId id="292" r:id="rId40"/>
    <p:sldId id="285" r:id="rId41"/>
    <p:sldId id="286" r:id="rId42"/>
    <p:sldId id="287" r:id="rId43"/>
    <p:sldId id="288" r:id="rId44"/>
    <p:sldId id="289" r:id="rId45"/>
    <p:sldId id="305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42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40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F8403-FA5D-4387-B35F-D8A6E4DA4240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FDDC0-C3A4-4B46-8843-8E3D397C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06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413" y="-2147483648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7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7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8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6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4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2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8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8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7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87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9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31A19-0304-44C6-A845-F694B49A02F5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54EFC-B61F-4F07-BA16-99B8A407C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487" y="548680"/>
            <a:ext cx="7772400" cy="1831271"/>
          </a:xfrm>
          <a:prstGeom prst="rect">
            <a:avLst/>
          </a:prstGeom>
          <a:ln w="9143">
            <a:solidFill>
              <a:srgbClr val="BD4A47"/>
            </a:solidFill>
          </a:ln>
        </p:spPr>
        <p:txBody>
          <a:bodyPr lIns="0" tIns="0" rIns="0" bIns="0">
            <a:spAutoFit/>
          </a:bodyPr>
          <a:lstStyle/>
          <a:p>
            <a:pPr marL="23241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900" b="1" spc="-45" dirty="0" smtClean="0">
                <a:latin typeface="Times New Roman"/>
                <a:cs typeface="Times New Roman"/>
              </a:rPr>
              <a:t>Hypertension</a:t>
            </a:r>
          </a:p>
          <a:p>
            <a:pPr marL="23241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-45" dirty="0" smtClean="0">
                <a:latin typeface="Times New Roman"/>
                <a:cs typeface="Times New Roman"/>
              </a:rPr>
              <a:t>Updated 2024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2988" y="3500438"/>
            <a:ext cx="7058025" cy="17208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98538" indent="400050" algn="ctr">
              <a:spcBef>
                <a:spcPts val="100"/>
              </a:spcBef>
              <a:defRPr/>
            </a:pPr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Dr. Jamal </a:t>
            </a:r>
            <a:r>
              <a:rPr lang="en-US" sz="3500" b="1" dirty="0" err="1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Dabbas</a:t>
            </a:r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 </a:t>
            </a:r>
          </a:p>
          <a:p>
            <a:pPr marL="998538" indent="400050" algn="ctr">
              <a:spcBef>
                <a:spcPts val="100"/>
              </a:spcBef>
              <a:defRPr/>
            </a:pPr>
            <a:r>
              <a:rPr lang="en-US" sz="3500" b="1" dirty="0">
                <a:effectLst>
                  <a:outerShdw blurRad="38100" dist="38100" dir="2700000" algn="tl">
                    <a:srgbClr val="C0C0C0"/>
                  </a:outerShdw>
                </a:effectLst>
                <a:cs typeface="Calibri" pitchFamily="34" charset="0"/>
              </a:rPr>
              <a:t>Interventional cardiologist &amp; internist </a:t>
            </a:r>
          </a:p>
        </p:txBody>
      </p:sp>
    </p:spTree>
    <p:extLst>
      <p:ext uri="{BB962C8B-B14F-4D97-AF65-F5344CB8AC3E}">
        <p14:creationId xmlns:p14="http://schemas.microsoft.com/office/powerpoint/2010/main" val="1662796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88640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/>
              <a:t>Summary </a:t>
            </a:r>
          </a:p>
          <a:p>
            <a:r>
              <a:rPr lang="en-US" sz="3000" b="1" dirty="0" smtClean="0"/>
              <a:t>Hypertension</a:t>
            </a:r>
            <a:endParaRPr lang="en-US" sz="3000" b="1" dirty="0"/>
          </a:p>
          <a:p>
            <a:r>
              <a:rPr lang="en-US" sz="3000" dirty="0" smtClean="0">
                <a:effectLst/>
              </a:rPr>
              <a:t>Hypertension is a common condition that affects one in every three adults. It is defined by the</a:t>
            </a:r>
          </a:p>
          <a:p>
            <a:endParaRPr lang="en-US" sz="3000" dirty="0" smtClean="0">
              <a:effectLst/>
            </a:endParaRPr>
          </a:p>
          <a:p>
            <a:pPr algn="just"/>
            <a:r>
              <a:rPr lang="en-US" sz="3200" dirty="0"/>
              <a:t>The 2023 European Society of Hypertension (ESH) :</a:t>
            </a:r>
          </a:p>
          <a:p>
            <a:pPr algn="just"/>
            <a:r>
              <a:rPr lang="en-US" sz="3200" dirty="0"/>
              <a:t>≥ 140/90 (if no other risk factors for IHD).</a:t>
            </a:r>
          </a:p>
          <a:p>
            <a:pPr algn="just"/>
            <a:r>
              <a:rPr lang="en-US" sz="3200" dirty="0"/>
              <a:t>&gt; 130/80 (if at least 2 risk factors for IHD).</a:t>
            </a:r>
          </a:p>
          <a:p>
            <a:endParaRPr lang="en-US" sz="3000" dirty="0" smtClean="0">
              <a:effectLst/>
            </a:endParaRPr>
          </a:p>
          <a:p>
            <a:endParaRPr lang="en-US" sz="3000" dirty="0" smtClean="0">
              <a:effectLst/>
            </a:endParaRPr>
          </a:p>
          <a:p>
            <a:r>
              <a:rPr lang="en-US" sz="3000" dirty="0" smtClean="0">
                <a:effectLst/>
              </a:rPr>
              <a:t>By the AHA/ACC guideline as ≥ 130/80 mm Hg. Hypertension can be classified as either primary (essential) or secondary. </a:t>
            </a:r>
            <a:endParaRPr lang="en-US" sz="3000" dirty="0">
              <a:effectLst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4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5727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/>
              <a:t>2023 European Society of Hypertension (ESH) </a:t>
            </a:r>
            <a:r>
              <a:rPr lang="en-US" sz="2800" dirty="0" smtClean="0"/>
              <a:t>and 2017 </a:t>
            </a:r>
            <a:r>
              <a:rPr lang="en-US" sz="2800" dirty="0"/>
              <a:t>American College of Cardiology/American Heart Association (ACC/AHA) hypertension guidelines both </a:t>
            </a:r>
            <a:r>
              <a:rPr lang="en-US" sz="2800" dirty="0" smtClean="0"/>
              <a:t>emphasize, cardiovascular </a:t>
            </a:r>
            <a:r>
              <a:rPr lang="en-US" sz="2800" dirty="0"/>
              <a:t>(CV) risk </a:t>
            </a:r>
            <a:r>
              <a:rPr lang="en-US" sz="2800" dirty="0" smtClean="0"/>
              <a:t>assessment.</a:t>
            </a:r>
          </a:p>
          <a:p>
            <a:pPr algn="just"/>
            <a:r>
              <a:rPr lang="en-US" sz="2800" dirty="0" smtClean="0"/>
              <a:t>Both </a:t>
            </a:r>
            <a:r>
              <a:rPr lang="en-US" sz="2800" dirty="0"/>
              <a:t>guidelines recommend a lower BP target (&lt;130/80 mm Hg) for adults at high risk to reduce the risk of CV </a:t>
            </a:r>
            <a:r>
              <a:rPr lang="en-US" sz="2800" dirty="0" smtClean="0"/>
              <a:t>events (10 year mortality risk more than 10 ). </a:t>
            </a:r>
          </a:p>
          <a:p>
            <a:pPr algn="just"/>
            <a:r>
              <a:rPr lang="en-US" sz="2800" dirty="0" smtClean="0"/>
              <a:t>Key </a:t>
            </a:r>
            <a:r>
              <a:rPr lang="en-US" sz="2800" dirty="0"/>
              <a:t>differences include a lower diagnostic threshold by ACC/AHA criteria (&lt;130/80 mm Hg) than by ESH criteria (&lt;140/90 mm Hg) and age-based treatment targets (ESH criteria).</a:t>
            </a:r>
          </a:p>
        </p:txBody>
      </p:sp>
    </p:spTree>
    <p:extLst>
      <p:ext uri="{BB962C8B-B14F-4D97-AF65-F5344CB8AC3E}">
        <p14:creationId xmlns:p14="http://schemas.microsoft.com/office/powerpoint/2010/main" val="198597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71296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70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764704"/>
            <a:ext cx="77768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/>
              <a:t>10-year risk of having a cardiovascular problem:</a:t>
            </a:r>
            <a:endParaRPr lang="en-US" sz="3000" dirty="0"/>
          </a:p>
          <a:p>
            <a:pPr algn="just"/>
            <a:r>
              <a:rPr lang="en-US" sz="3000" dirty="0"/>
              <a:t>The ASCVD (atherosclerotic cardiovascular disease) risk score is a national guideline developed by the American College of Cardiology. It is a calculation of your 10-year risk of having a cardiovascular problem, such as a heart attack or stroke. This risk estimate considers age, sex, race, cholesterol levels, blood pressure, medication use, diabetic status, and smoking status</a:t>
            </a:r>
            <a:r>
              <a:rPr lang="en-US" sz="3000" dirty="0" smtClean="0"/>
              <a:t>.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0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161"/>
            <a:ext cx="889248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/>
              <a:t>What does </a:t>
            </a:r>
            <a:r>
              <a:rPr lang="en-US" sz="2200" b="1" dirty="0" smtClean="0"/>
              <a:t>risk </a:t>
            </a:r>
            <a:r>
              <a:rPr lang="en-US" sz="2200" b="1" dirty="0"/>
              <a:t>score mean?</a:t>
            </a:r>
            <a:endParaRPr lang="en-US" sz="2200" dirty="0"/>
          </a:p>
          <a:p>
            <a:r>
              <a:rPr lang="en-US" sz="2200" dirty="0"/>
              <a:t>The ASCVD risk score is given as a percentage. This is your chance of having heart disease or stroke in the next 10 years. There are different treatment recommendations depending on your risk score.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n-US" sz="2200" dirty="0"/>
              <a:t>A 0 to 4.9 percent risk is considered low. Eating a healthy diet and exercising will help keep your risk </a:t>
            </a:r>
            <a:r>
              <a:rPr lang="en-US" sz="2200" dirty="0" smtClean="0"/>
              <a:t>low.</a:t>
            </a:r>
          </a:p>
          <a:p>
            <a:pPr lvl="0"/>
            <a:r>
              <a:rPr lang="en-US" sz="2200" dirty="0"/>
              <a:t> </a:t>
            </a:r>
            <a:r>
              <a:rPr lang="en-US" sz="2200" dirty="0" smtClean="0"/>
              <a:t>   Medication </a:t>
            </a:r>
            <a:r>
              <a:rPr lang="en-US" sz="2200" dirty="0"/>
              <a:t>is not recommended unless your LDL, or “bad” cholesterol, is greater than or equal to 190.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n-US" sz="2200" dirty="0"/>
              <a:t>A 5 to 7.4 percent risk is considered borderline. Use of a statin medication may be recommended if you have certain conditions, or “risk enhancers.” These conditions may increase your risk of a heart disease or stroke. Talk with your primary care provider to see if you have any of the risk enhancers in the list below.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n-US" sz="2200" dirty="0"/>
              <a:t>A 7.5 to 20 percent risk is considered intermediate. It is recommended that you start with moderate-intensity statin therapy.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n-US" sz="2200" dirty="0"/>
              <a:t>A greater than 20 percent risk is considered high. It is recommended that you start with high-intensity statin therapy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3" name="Right Arrow 2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24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98849"/>
            <a:ext cx="87849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ASCVD risk enhancers</a:t>
            </a:r>
          </a:p>
          <a:p>
            <a:r>
              <a:rPr lang="en-US" sz="2500" dirty="0"/>
              <a:t>Having any of the following conditions or risk enhancers should be considered to start treatment for hyperlipidemia and in borderline hypertension and hyperlipidemia: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Family history of early-onset ASCVD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Continually elevated LDL greater than or equal to 160 mg / </a:t>
            </a:r>
            <a:r>
              <a:rPr lang="en-US" sz="2500" dirty="0" err="1"/>
              <a:t>dL</a:t>
            </a:r>
            <a:r>
              <a:rPr lang="en-US" sz="2500" dirty="0"/>
              <a:t> ( ≥ 4.1 </a:t>
            </a:r>
            <a:r>
              <a:rPr lang="en-US" sz="2500" dirty="0" err="1"/>
              <a:t>mmol</a:t>
            </a:r>
            <a:r>
              <a:rPr lang="en-US" sz="2500" dirty="0"/>
              <a:t> / L)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Chronic kidney disease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Metabolic syndrome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Preeclampsia or premature menopause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Inflammatory diseases such as rheumatoid arthritis, psoriasis, or HIV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South Asian ancestry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500" dirty="0"/>
              <a:t>Continually elevated triglycerides</a:t>
            </a:r>
          </a:p>
        </p:txBody>
      </p:sp>
    </p:spTree>
    <p:extLst>
      <p:ext uri="{BB962C8B-B14F-4D97-AF65-F5344CB8AC3E}">
        <p14:creationId xmlns:p14="http://schemas.microsoft.com/office/powerpoint/2010/main" val="27710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689189"/>
            <a:ext cx="828092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hypertension</a:t>
            </a:r>
            <a:r>
              <a:rPr lang="en-US" sz="3000" dirty="0" smtClean="0">
                <a:effectLst/>
              </a:rPr>
              <a:t> accounts for approx. 95% of cases of hypertension and has no detectable cause, whereas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hypertension</a:t>
            </a:r>
            <a:r>
              <a:rPr lang="en-US" sz="3000" dirty="0" smtClean="0">
                <a:effectLst/>
              </a:rPr>
              <a:t> is due to a specific underlying condition. Typical underlying conditions include renal, endocrine, or vascular diseases (e.g., renal failure,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</a:t>
            </a:r>
            <a:r>
              <a:rPr lang="en-US" sz="3000" b="1" u="none" strike="noStrik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hyperaldosteronism</a:t>
            </a:r>
            <a:r>
              <a:rPr lang="en-US" sz="3000" dirty="0" smtClean="0">
                <a:effectLst/>
              </a:rPr>
              <a:t>, or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coarctation of the aorta</a:t>
            </a:r>
            <a:r>
              <a:rPr lang="en-US" sz="3000" dirty="0" smtClean="0">
                <a:effectLst/>
              </a:rPr>
              <a:t>). 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55516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effectLst/>
              </a:rPr>
              <a:t>Clinically, hypertension is usually asymptomatic until organ damage occurs,</a:t>
            </a:r>
          </a:p>
          <a:p>
            <a:r>
              <a:rPr lang="en-US" sz="3000" dirty="0" smtClean="0">
                <a:effectLst/>
              </a:rPr>
              <a:t>Which then commonly affects the brain,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</a:t>
            </a:r>
            <a:r>
              <a:rPr lang="en-US" sz="3000" dirty="0" smtClean="0">
                <a:effectLst/>
              </a:rPr>
              <a:t>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kidneys</a:t>
            </a:r>
            <a:r>
              <a:rPr lang="en-US" sz="3000" dirty="0" smtClean="0">
                <a:effectLst/>
              </a:rPr>
              <a:t>, or eyes (e.g., retinopathy,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myocardial infarction</a:t>
            </a:r>
            <a:r>
              <a:rPr lang="en-US" sz="3000" dirty="0" smtClean="0">
                <a:effectLst/>
              </a:rPr>
              <a:t>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stroke</a:t>
            </a:r>
            <a:r>
              <a:rPr lang="en-US" sz="3000" dirty="0" smtClean="0">
                <a:effectLst/>
              </a:rPr>
              <a:t>). </a:t>
            </a:r>
          </a:p>
          <a:p>
            <a:r>
              <a:rPr lang="en-US" sz="3000" dirty="0" smtClean="0">
                <a:effectLst/>
              </a:rPr>
              <a:t>Common early symptoms of hypertension include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headache</a:t>
            </a:r>
            <a:r>
              <a:rPr lang="en-US" sz="3000" dirty="0" smtClean="0">
                <a:effectLst/>
              </a:rPr>
              <a:t>, dizziness,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tinnitus</a:t>
            </a:r>
            <a:r>
              <a:rPr lang="en-US" sz="3000" dirty="0" smtClean="0">
                <a:effectLst/>
              </a:rPr>
              <a:t>, and chest discomfort. Hypertension is diagnosed if blood pressure is persistently elevated on two or more separate measurements. 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13808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smtClean="0">
                <a:effectLst/>
              </a:rPr>
              <a:t>Further diagnostic measures include evaluation of possible organ damage (e.g.,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kidney function tests</a:t>
            </a:r>
            <a:r>
              <a:rPr lang="en-US" sz="3000" dirty="0" smtClean="0">
                <a:effectLst/>
              </a:rPr>
              <a:t>) and additional tests if an underlying disease is suspected. 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77281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smtClean="0">
                <a:effectLst/>
              </a:rPr>
              <a:t>Treatment of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hypertension</a:t>
            </a:r>
            <a:r>
              <a:rPr lang="en-US" sz="3000" dirty="0" smtClean="0">
                <a:effectLst/>
              </a:rPr>
              <a:t> includes lifestyle changes (e.g., diet, weight loss, exercise) and pharmacotherapy. Commonly prescribed antihypertensive medications includes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 inhibitors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angiotensin receptor blockers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thiazide diuretics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000" dirty="0" smtClean="0">
                <a:effectLst/>
              </a:rPr>
              <a:t>and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calcium channel blockers</a:t>
            </a:r>
            <a:r>
              <a:rPr lang="en-US" sz="3000" dirty="0" smtClean="0">
                <a:effectLst/>
              </a:rPr>
              <a:t>. 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300192" y="5733256"/>
            <a:ext cx="237626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617181"/>
            <a:ext cx="88569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smtClean="0">
                <a:effectLst/>
              </a:rPr>
              <a:t>To treat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hypertension</a:t>
            </a:r>
            <a:r>
              <a:rPr lang="en-US" sz="3000" dirty="0" smtClean="0">
                <a:effectLst/>
              </a:rPr>
              <a:t>, the underlying cause needs to be addressed. In cases of </a:t>
            </a:r>
            <a:r>
              <a:rPr lang="en-US" sz="3000" b="1" u="none" strike="noStrik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hypertensive emergency</a:t>
            </a:r>
            <a:r>
              <a:rPr lang="en-US" sz="3000" dirty="0" smtClean="0">
                <a:effectLst/>
              </a:rPr>
              <a:t>, a condition with a sudden and severe increase in blood pressure and impending end-organ damage, immediate treatment with intravenously administered </a:t>
            </a:r>
            <a:r>
              <a:rPr lang="en-US" sz="3000" dirty="0" err="1" smtClean="0">
                <a:effectLst/>
              </a:rPr>
              <a:t>antihypertensives</a:t>
            </a:r>
            <a:r>
              <a:rPr lang="en-US" sz="3000" dirty="0" smtClean="0">
                <a:effectLst/>
              </a:rPr>
              <a:t> is required to prevent serious consequences such as cerebral hemorrhage.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721561"/>
              </p:ext>
            </p:extLst>
          </p:nvPr>
        </p:nvGraphicFramePr>
        <p:xfrm>
          <a:off x="299980" y="1466056"/>
          <a:ext cx="8229600" cy="4267200"/>
        </p:xfrm>
        <a:graphic>
          <a:graphicData uri="http://schemas.openxmlformats.org/drawingml/2006/table">
            <a:tbl>
              <a:tblPr/>
              <a:tblGrid>
                <a:gridCol w="26158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174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BP catergory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Systolic blood pressure (mm Hg)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Diastolic blood pressure (mm Hg)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Normal blood pressure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 b="1">
                          <a:effectLst/>
                        </a:rPr>
                        <a:t>&lt; 120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and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 b="1">
                          <a:effectLst/>
                        </a:rPr>
                        <a:t>&lt; 80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Elevated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120–129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and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&lt; 80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Stage 1 hypertension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130–139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or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80–89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>
                          <a:effectLst/>
                        </a:rPr>
                        <a:t>Stage 2 hypertension</a:t>
                      </a:r>
                      <a:endParaRPr lang="en-US" sz="250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≥ 140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>
                          <a:effectLst/>
                        </a:rPr>
                        <a:t>or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500" dirty="0">
                          <a:effectLst/>
                        </a:rPr>
                        <a:t>≥ 90</a:t>
                      </a:r>
                    </a:p>
                  </a:txBody>
                  <a:tcPr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398876"/>
            <a:ext cx="2731517" cy="581852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3967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ucida Grande"/>
                <a:cs typeface="Arial" pitchFamily="34" charset="0"/>
              </a:rPr>
              <a:t>AHA/ACC 2017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736243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Epidemiology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000" dirty="0"/>
              <a:t>Most common risk factor for </a:t>
            </a:r>
            <a:r>
              <a:rPr lang="en-US" sz="3000" b="1" dirty="0"/>
              <a:t>cardiovascular disease</a:t>
            </a:r>
            <a:endParaRPr lang="en-US" sz="3000" dirty="0"/>
          </a:p>
          <a:p>
            <a:pPr marL="457200" indent="-457200">
              <a:buFont typeface="Wingdings" pitchFamily="2" charset="2"/>
              <a:buChar char="§"/>
            </a:pPr>
            <a:r>
              <a:rPr lang="en-US" sz="3000" dirty="0"/>
              <a:t>One in three </a:t>
            </a:r>
            <a:r>
              <a:rPr lang="en-US" sz="3000" dirty="0" smtClean="0"/>
              <a:t>adults </a:t>
            </a:r>
            <a:r>
              <a:rPr lang="en-US" sz="3000" dirty="0"/>
              <a:t>is affected (∼ 65% among those ≥ 60 years of age) 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000" b="1" dirty="0"/>
              <a:t>African American</a:t>
            </a:r>
            <a:r>
              <a:rPr lang="en-US" sz="3000" dirty="0"/>
              <a:t> populations are more commonly affected than white or Asian populations. 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000" b="1" dirty="0"/>
              <a:t>60–75%</a:t>
            </a:r>
            <a:r>
              <a:rPr lang="en-US" sz="3000" dirty="0"/>
              <a:t> of </a:t>
            </a:r>
            <a:r>
              <a:rPr lang="en-US" sz="3000" b="1" dirty="0"/>
              <a:t>obese</a:t>
            </a:r>
            <a:r>
              <a:rPr lang="en-US" sz="3000" dirty="0"/>
              <a:t> and </a:t>
            </a:r>
            <a:r>
              <a:rPr lang="en-US" sz="3000" b="1" dirty="0"/>
              <a:t>overweight</a:t>
            </a:r>
            <a:r>
              <a:rPr lang="en-US" sz="3000" dirty="0"/>
              <a:t> patients are affected.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1456"/>
            <a:ext cx="856895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Etiology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b="1" dirty="0"/>
              <a:t>Primary (essential) hypertension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dirty="0"/>
              <a:t>Accounts for 85–95% of cases of hypertension in adults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b="1" dirty="0"/>
              <a:t>No specific cause</a:t>
            </a:r>
            <a:r>
              <a:rPr lang="en-US" sz="2500" dirty="0"/>
              <a:t>; multifactorial etiology including </a:t>
            </a:r>
            <a:r>
              <a:rPr lang="en-US" sz="2500" dirty="0" smtClean="0"/>
              <a:t>genetic </a:t>
            </a:r>
            <a:r>
              <a:rPr lang="en-US" sz="2500" dirty="0"/>
              <a:t>and environmental factors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dirty="0"/>
              <a:t>Non-modifiable risk factors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b="1" dirty="0"/>
              <a:t>Positive family history</a:t>
            </a:r>
            <a:endParaRPr lang="en-US" sz="2500" dirty="0"/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b="1" dirty="0" smtClean="0"/>
              <a:t>Ethnicity (Africans) </a:t>
            </a:r>
            <a:endParaRPr lang="en-US" sz="2500" dirty="0"/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b="1" dirty="0"/>
              <a:t>Advanced age</a:t>
            </a:r>
            <a:endParaRPr lang="en-US" sz="2500" dirty="0"/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dirty="0"/>
              <a:t>Modifiable risk factors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b="1" dirty="0"/>
              <a:t>Obesity</a:t>
            </a:r>
            <a:endParaRPr lang="en-US" sz="2500" dirty="0"/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b="1" dirty="0"/>
              <a:t>Diabetes</a:t>
            </a:r>
            <a:r>
              <a:rPr lang="en-US" sz="2500" dirty="0"/>
              <a:t> 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b="1" dirty="0"/>
              <a:t>Smoking</a:t>
            </a:r>
            <a:r>
              <a:rPr lang="en-US" sz="2500" dirty="0"/>
              <a:t>, excessive </a:t>
            </a:r>
            <a:r>
              <a:rPr lang="en-US" sz="2500" b="1" dirty="0"/>
              <a:t>alcohol</a:t>
            </a:r>
            <a:r>
              <a:rPr lang="en-US" sz="2500" dirty="0"/>
              <a:t> or </a:t>
            </a: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caffeine</a:t>
            </a:r>
            <a:r>
              <a:rPr lang="en-US" sz="2500" dirty="0"/>
              <a:t> intake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dirty="0"/>
              <a:t>Diet high in </a:t>
            </a:r>
            <a:r>
              <a:rPr lang="en-US" sz="2500" b="1" dirty="0"/>
              <a:t>sodium</a:t>
            </a:r>
            <a:r>
              <a:rPr lang="en-US" sz="2500" dirty="0"/>
              <a:t>, low in potassium 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dirty="0"/>
              <a:t>Physical inactivity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500" dirty="0"/>
              <a:t>Psychological stress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87352"/>
            <a:ext cx="871296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Secondary hypertension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000" dirty="0"/>
              <a:t>Accounts for 5–15% of cases of hypertension in adults. 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000" dirty="0"/>
              <a:t>Caused by a </a:t>
            </a:r>
            <a:r>
              <a:rPr lang="en-US" sz="3000" b="1" dirty="0"/>
              <a:t>specific organic condition</a:t>
            </a:r>
            <a:endParaRPr lang="en-US" sz="3000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000" dirty="0"/>
              <a:t>Endocrine hypertension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/>
              <a:t>Primary </a:t>
            </a:r>
            <a:r>
              <a:rPr lang="en-US" sz="3000" b="1" dirty="0" err="1"/>
              <a:t>hyperaldosteronism</a:t>
            </a:r>
            <a:r>
              <a:rPr lang="en-US" sz="3000" dirty="0"/>
              <a:t> (</a:t>
            </a:r>
            <a:r>
              <a:rPr lang="en-US" sz="3000" b="1" dirty="0"/>
              <a:t>Conn syndrome</a:t>
            </a:r>
            <a:r>
              <a:rPr lang="en-US" sz="3000" dirty="0"/>
              <a:t>) 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/>
              <a:t>Primary hyperparathyroidism</a:t>
            </a:r>
            <a:endParaRPr lang="en-US" sz="3000" dirty="0"/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/>
              <a:t>Pheochromocytoma</a:t>
            </a:r>
            <a:endParaRPr lang="en-US" sz="3000" dirty="0"/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/>
              <a:t>Hypercortisolism</a:t>
            </a:r>
            <a:r>
              <a:rPr lang="en-US" sz="3000" dirty="0"/>
              <a:t> (Cushing syndrome)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/>
              <a:t>Hyperthyroidism</a:t>
            </a:r>
            <a:endParaRPr lang="en-US" sz="3000" dirty="0"/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Acromegaly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Congenital adrenal hyperplasia</a:t>
            </a:r>
            <a:r>
              <a:rPr lang="en-US" sz="3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837867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itchFamily="2" charset="2"/>
              <a:buChar char="§"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Renal hypertension 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 smtClean="0"/>
              <a:t>Renovascular hypertension</a:t>
            </a:r>
            <a:r>
              <a:rPr lang="en-US" sz="3000" dirty="0" smtClean="0"/>
              <a:t> (e.g., due to </a:t>
            </a:r>
            <a:r>
              <a:rPr lang="en-US" sz="3000" b="1" dirty="0" smtClean="0"/>
              <a:t>renal artery stenosis</a:t>
            </a:r>
            <a:r>
              <a:rPr lang="en-US" sz="3000" dirty="0" smtClean="0"/>
              <a:t>)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 smtClean="0"/>
              <a:t>Polycystic kidney disease</a:t>
            </a:r>
            <a:r>
              <a:rPr lang="en-US" sz="3000" dirty="0" smtClean="0"/>
              <a:t> (ADPKD)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dirty="0" smtClean="0"/>
              <a:t>Renal failure (renal parenchymal hypertension) 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b="1" dirty="0" smtClean="0"/>
              <a:t>Glomerulonephritis</a:t>
            </a:r>
            <a:endParaRPr lang="en-US" sz="3000" dirty="0" smtClean="0"/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dirty="0" smtClean="0"/>
              <a:t>Systemic 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lupus</a:t>
            </a:r>
            <a:r>
              <a:rPr lang="en-US" sz="3000" dirty="0" smtClean="0"/>
              <a:t> </a:t>
            </a:r>
            <a:r>
              <a:rPr lang="en-US" sz="3000" dirty="0" err="1" smtClean="0"/>
              <a:t>erythematodes</a:t>
            </a:r>
            <a:endParaRPr lang="en-US" sz="3000" dirty="0" smtClean="0"/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3000" dirty="0" smtClean="0"/>
              <a:t>Renal tumors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952267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000" dirty="0" smtClean="0"/>
              <a:t>Others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000" b="1" dirty="0" smtClean="0"/>
              <a:t>Coarctation of the aorta</a:t>
            </a:r>
            <a:endParaRPr lang="en-US" sz="3000" dirty="0" smtClean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000" b="1" dirty="0" smtClean="0"/>
              <a:t>Obstructive sleep apnea</a:t>
            </a:r>
            <a:endParaRPr lang="en-US" sz="3000" dirty="0" smtClean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000" dirty="0" smtClean="0"/>
              <a:t>Medication: 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sympathomimetic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smtClean="0"/>
              <a:t>drugs, 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corticosteroids</a:t>
            </a:r>
            <a:r>
              <a:rPr lang="en-US" sz="3000" dirty="0" smtClean="0"/>
              <a:t>, 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NSAIDs</a:t>
            </a:r>
            <a:r>
              <a:rPr lang="en-US" sz="3000" dirty="0" smtClean="0"/>
              <a:t>, </a:t>
            </a:r>
            <a:r>
              <a:rPr lang="en-US" sz="3000" b="1" dirty="0" smtClean="0"/>
              <a:t>oral contraceptives</a:t>
            </a:r>
            <a:r>
              <a:rPr lang="en-US" sz="3000" dirty="0" smtClean="0"/>
              <a:t> 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000" dirty="0" smtClean="0"/>
              <a:t>Recreational drug use: </a:t>
            </a:r>
            <a:r>
              <a:rPr lang="en-US" sz="3000" b="1" dirty="0" smtClean="0"/>
              <a:t>amphetamines</a:t>
            </a:r>
            <a:r>
              <a:rPr lang="en-US" sz="3000" dirty="0" smtClean="0"/>
              <a:t>, </a:t>
            </a:r>
            <a:r>
              <a:rPr lang="en-US" sz="3000" b="1" dirty="0" smtClean="0"/>
              <a:t>cocaine</a:t>
            </a:r>
            <a:r>
              <a:rPr lang="en-US" sz="3000" dirty="0" smtClean="0"/>
              <a:t>, 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phencyclidine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60648"/>
            <a:ext cx="856895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Clinical features</a:t>
            </a:r>
          </a:p>
          <a:p>
            <a:r>
              <a:rPr lang="en-US" sz="2500" dirty="0"/>
              <a:t>Hypertension is usually asymptomatic until complications of end-organ damage arise or an acute increase in blood pressure occurs </a:t>
            </a:r>
            <a:r>
              <a:rPr lang="en-US" sz="2500" dirty="0" smtClean="0"/>
              <a:t>(</a:t>
            </a:r>
            <a:r>
              <a:rPr lang="en-US" sz="2500" dirty="0"/>
              <a:t> </a:t>
            </a:r>
            <a:r>
              <a:rPr lang="en-US" sz="2500" b="1" dirty="0"/>
              <a:t>hypertensive urgency</a:t>
            </a:r>
            <a:r>
              <a:rPr lang="en-US" sz="2500" dirty="0"/>
              <a:t> below). Possible symptoms include: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1" dirty="0"/>
              <a:t>Headaches</a:t>
            </a:r>
            <a:r>
              <a:rPr lang="en-US" sz="2500" dirty="0"/>
              <a:t>, esp. early morning or waking </a:t>
            </a: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headache</a:t>
            </a:r>
            <a:r>
              <a:rPr lang="en-US" sz="2500" dirty="0"/>
              <a:t> 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1" dirty="0"/>
              <a:t>Dizziness</a:t>
            </a:r>
            <a:r>
              <a:rPr lang="en-US" sz="2500" dirty="0"/>
              <a:t>, </a:t>
            </a: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tinnitus</a:t>
            </a:r>
            <a:r>
              <a:rPr lang="en-US" sz="2500" dirty="0"/>
              <a:t>, </a:t>
            </a:r>
            <a:r>
              <a:rPr lang="en-US" sz="2500" b="1" dirty="0"/>
              <a:t>blurred vision</a:t>
            </a:r>
            <a:endParaRPr lang="en-US" sz="25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/>
              <a:t>Flushed appearance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b="1" dirty="0"/>
              <a:t>Epistaxis</a:t>
            </a:r>
            <a:endParaRPr lang="en-US" sz="25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/>
              <a:t>Chest discomfort, </a:t>
            </a:r>
            <a:r>
              <a:rPr lang="en-US" sz="2500" b="1" dirty="0"/>
              <a:t>palpitations</a:t>
            </a:r>
            <a:r>
              <a:rPr lang="en-US" sz="2500" dirty="0"/>
              <a:t>; </a:t>
            </a:r>
            <a:r>
              <a:rPr lang="en-US" sz="2500" b="1" dirty="0"/>
              <a:t>strong, bounding pulse</a:t>
            </a:r>
            <a:r>
              <a:rPr lang="en-US" sz="2500" dirty="0"/>
              <a:t> on palpation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/>
              <a:t>Nervousness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/>
              <a:t>Fatigue, sleep disturbances 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/>
              <a:t>Additional symptoms of an underlying disease in </a:t>
            </a: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hypertension</a:t>
            </a:r>
            <a:r>
              <a:rPr lang="en-US" sz="2500" dirty="0"/>
              <a:t> </a:t>
            </a:r>
            <a:r>
              <a:rPr lang="en-US" sz="2500" dirty="0" smtClean="0"/>
              <a:t>( “</a:t>
            </a:r>
            <a:r>
              <a:rPr lang="en-US" sz="2500" dirty="0"/>
              <a:t>Etiology” above)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/>
              <a:t>Symptoms of </a:t>
            </a:r>
            <a:r>
              <a:rPr lang="en-US" sz="2500" b="1" dirty="0"/>
              <a:t>end-organ damage</a:t>
            </a:r>
            <a:r>
              <a:rPr lang="en-US" sz="2500" dirty="0"/>
              <a:t> </a:t>
            </a:r>
            <a:r>
              <a:rPr lang="en-US" sz="2500" dirty="0" smtClean="0"/>
              <a:t>(“</a:t>
            </a:r>
            <a:r>
              <a:rPr lang="en-US" sz="2500" dirty="0"/>
              <a:t>Complications” below)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1680" y="2276872"/>
            <a:ext cx="71825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Since hypertension is often asymptomatic, regular screening is necessary to prevent end-organ damage!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406524" cy="134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280" y="908720"/>
            <a:ext cx="858619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/>
              <a:t>Subtypes and variants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3000" b="1" dirty="0"/>
              <a:t>White coat hypertension (white coat effect)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3000" b="1" dirty="0"/>
              <a:t>Definition</a:t>
            </a:r>
            <a:r>
              <a:rPr lang="en-US" sz="3000" dirty="0"/>
              <a:t>: arterial hypertension detected only in </a:t>
            </a:r>
            <a:r>
              <a:rPr lang="en-US" sz="3000" b="1" dirty="0"/>
              <a:t>clinical settings</a:t>
            </a:r>
            <a:r>
              <a:rPr lang="en-US" sz="3000" dirty="0"/>
              <a:t> or during 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pressure measurement</a:t>
            </a:r>
            <a:r>
              <a:rPr lang="en-US" sz="3000" dirty="0"/>
              <a:t> at a </a:t>
            </a:r>
            <a:r>
              <a:rPr lang="en-US" sz="3000" b="1" dirty="0"/>
              <a:t>physician's practice</a:t>
            </a:r>
            <a:endParaRPr lang="en-US" sz="3000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3000" b="1" dirty="0"/>
              <a:t>Etiology</a:t>
            </a:r>
            <a:r>
              <a:rPr lang="en-US" sz="3000" dirty="0"/>
              <a:t>: anxiety experienced by the patient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3000" b="1" dirty="0"/>
              <a:t>Clinical features</a:t>
            </a:r>
            <a:r>
              <a:rPr lang="en-US" sz="3000" dirty="0"/>
              <a:t>: consistently </a:t>
            </a:r>
            <a:r>
              <a:rPr lang="en-US" sz="3000" b="1" dirty="0"/>
              <a:t>normal blood pressure</a:t>
            </a:r>
            <a:r>
              <a:rPr lang="en-US" sz="3000" dirty="0"/>
              <a:t> measurements and normalization of elevated blood pressure </a:t>
            </a:r>
            <a:r>
              <a:rPr lang="en-US" sz="3000" b="1" dirty="0"/>
              <a:t>outside of a clinical setting</a:t>
            </a:r>
            <a:endParaRPr lang="en-US" sz="3000" dirty="0"/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3000" b="1" dirty="0"/>
              <a:t>Diagnostics</a:t>
            </a:r>
            <a:r>
              <a:rPr lang="en-US" sz="3000" dirty="0"/>
              <a:t>: </a:t>
            </a:r>
            <a:r>
              <a:rPr lang="en-US" sz="3000" b="1" dirty="0"/>
              <a:t>24-hour</a:t>
            </a:r>
            <a:r>
              <a:rPr lang="en-US" sz="3000" dirty="0"/>
              <a:t> blood pressure monitoring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13077"/>
            <a:ext cx="828092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Isolated systolic hypertension (ISH)</a:t>
            </a:r>
          </a:p>
          <a:p>
            <a:r>
              <a:rPr lang="en-US" sz="2600" b="1" dirty="0" smtClean="0"/>
              <a:t>Definition</a:t>
            </a:r>
            <a:r>
              <a:rPr lang="en-US" sz="2600" dirty="0"/>
              <a:t>: increase in </a:t>
            </a:r>
            <a:r>
              <a:rPr lang="en-US" sz="2600" b="1" dirty="0"/>
              <a:t>systolic</a:t>
            </a:r>
            <a:r>
              <a:rPr lang="en-US" sz="2600" dirty="0"/>
              <a:t> blood pressure (</a:t>
            </a:r>
            <a:r>
              <a:rPr lang="en-US" sz="2600" b="1" dirty="0"/>
              <a:t>≥ 140 mm Hg</a:t>
            </a:r>
            <a:r>
              <a:rPr lang="en-US" sz="2600" dirty="0"/>
              <a:t>) with </a:t>
            </a:r>
            <a:r>
              <a:rPr lang="en-US" sz="2600" b="1" dirty="0"/>
              <a:t>diastolic</a:t>
            </a:r>
            <a:r>
              <a:rPr lang="en-US" sz="2600" dirty="0"/>
              <a:t> BP within normal limits (</a:t>
            </a:r>
            <a:r>
              <a:rPr lang="en-US" sz="2600" b="1" dirty="0"/>
              <a:t>≤ 90 mm Hg</a:t>
            </a:r>
            <a:r>
              <a:rPr lang="en-US" sz="2600" dirty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b="1" dirty="0"/>
              <a:t>Etiology</a:t>
            </a:r>
            <a:endParaRPr lang="en-US" sz="26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600" dirty="0" smtClean="0"/>
              <a:t>Aging : ISH </a:t>
            </a:r>
            <a:r>
              <a:rPr lang="en-US" sz="2600" dirty="0"/>
              <a:t>in elderly: </a:t>
            </a:r>
            <a:r>
              <a:rPr lang="en-US" sz="2600" b="1" dirty="0"/>
              <a:t>decreased arterial elasticity</a:t>
            </a:r>
            <a:r>
              <a:rPr lang="en-US" sz="2600" dirty="0"/>
              <a:t> and </a:t>
            </a:r>
            <a:r>
              <a:rPr lang="en-US" sz="2600" b="1" dirty="0"/>
              <a:t>increased stiffness</a:t>
            </a:r>
            <a:r>
              <a:rPr lang="en-US" sz="2600" dirty="0"/>
              <a:t> → </a:t>
            </a:r>
            <a:r>
              <a:rPr lang="en-US" sz="2600" b="1" dirty="0"/>
              <a:t>decreased arterial compliance</a:t>
            </a:r>
            <a:endParaRPr lang="en-US" sz="26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600" dirty="0"/>
              <a:t>ISH secondary to increased 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cardiac output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Anemia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Hyperthyroidism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600" dirty="0"/>
              <a:t>Chronic 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aortic regurgitation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600" dirty="0"/>
              <a:t>AV fistula</a:t>
            </a:r>
          </a:p>
        </p:txBody>
      </p:sp>
      <p:sp>
        <p:nvSpPr>
          <p:cNvPr id="3" name="Right Arrow 2"/>
          <p:cNvSpPr/>
          <p:nvPr/>
        </p:nvSpPr>
        <p:spPr>
          <a:xfrm>
            <a:off x="6804248" y="6066592"/>
            <a:ext cx="1728192" cy="674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548680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Clinical </a:t>
            </a:r>
            <a:r>
              <a:rPr lang="en-US" sz="3000" b="1" dirty="0" smtClean="0"/>
              <a:t>features of ISH</a:t>
            </a:r>
            <a:r>
              <a:rPr lang="en-US" sz="3000" dirty="0" smtClean="0"/>
              <a:t>:</a:t>
            </a:r>
            <a:endParaRPr lang="en-US" sz="3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/>
              <a:t>Often asymptomatic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/>
              <a:t>Signs of </a:t>
            </a:r>
            <a:r>
              <a:rPr lang="en-US" sz="3000" b="1" dirty="0"/>
              <a:t>increased pulse pressure:</a:t>
            </a:r>
            <a:r>
              <a:rPr lang="en-US" sz="3000" dirty="0"/>
              <a:t> e.g., </a:t>
            </a:r>
            <a:r>
              <a:rPr lang="en-US" sz="3000" b="1" dirty="0"/>
              <a:t>head pounding</a:t>
            </a:r>
            <a:r>
              <a:rPr lang="en-US" sz="3000" dirty="0"/>
              <a:t>, rhythmic nodding, or </a:t>
            </a:r>
            <a:r>
              <a:rPr lang="en-US" sz="3000" b="1" dirty="0"/>
              <a:t>bobbing of the head</a:t>
            </a:r>
            <a:r>
              <a:rPr lang="en-US" sz="3000" dirty="0"/>
              <a:t> in synchrony with heartbeats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/>
              <a:t>Symptoms of hypertension </a:t>
            </a:r>
            <a:r>
              <a:rPr lang="en-US" sz="3000" dirty="0" smtClean="0"/>
              <a:t>( “</a:t>
            </a:r>
            <a:r>
              <a:rPr lang="en-US" sz="3000" dirty="0"/>
              <a:t>clinical features” above)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Diagnostics</a:t>
            </a:r>
            <a:r>
              <a:rPr lang="en-US" sz="3000" dirty="0"/>
              <a:t>: </a:t>
            </a:r>
            <a:r>
              <a:rPr lang="en-US" sz="3000" dirty="0" smtClean="0"/>
              <a:t> “</a:t>
            </a:r>
            <a:r>
              <a:rPr lang="en-US" sz="3000" dirty="0"/>
              <a:t>diagnosis of hypertension” below.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Treatment</a:t>
            </a:r>
            <a:r>
              <a:rPr lang="en-US" sz="3000" dirty="0"/>
              <a:t>: </a:t>
            </a:r>
            <a:r>
              <a:rPr lang="en-US" sz="3000" b="1" dirty="0"/>
              <a:t>thiazide diuretics</a:t>
            </a:r>
            <a:r>
              <a:rPr lang="en-US" sz="3000" dirty="0"/>
              <a:t> or </a:t>
            </a:r>
            <a:r>
              <a:rPr lang="en-US" sz="3000" b="1" dirty="0" err="1"/>
              <a:t>dihydropyridine</a:t>
            </a:r>
            <a:r>
              <a:rPr lang="en-US" sz="3000" b="1" dirty="0"/>
              <a:t> calcium antagonists</a:t>
            </a:r>
            <a:endParaRPr lang="en-US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Prognosis</a:t>
            </a:r>
            <a:r>
              <a:rPr lang="en-US" sz="3000" dirty="0"/>
              <a:t>: high risk of cardiovascular events (</a:t>
            </a:r>
            <a:r>
              <a:rPr lang="en-US" sz="3000" b="1" dirty="0"/>
              <a:t>MI</a:t>
            </a:r>
            <a:r>
              <a:rPr lang="en-US" sz="3000" dirty="0"/>
              <a:t>, </a:t>
            </a:r>
            <a:r>
              <a:rPr lang="en-US" sz="3000" b="1" dirty="0"/>
              <a:t>stroke</a:t>
            </a:r>
            <a:r>
              <a:rPr lang="en-US" sz="3000" dirty="0"/>
              <a:t>, renal dysfunction)</a:t>
            </a:r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836712"/>
            <a:ext cx="864096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 smtClean="0">
                <a:solidFill>
                  <a:schemeClr val="accent3"/>
                </a:solidFill>
              </a:rPr>
              <a:t>Diagnostics in HTN:</a:t>
            </a:r>
            <a:endParaRPr lang="en-US" sz="3500" b="1" dirty="0">
              <a:solidFill>
                <a:schemeClr val="accent3"/>
              </a:solidFill>
            </a:endParaRPr>
          </a:p>
          <a:p>
            <a:r>
              <a:rPr lang="en-US" sz="3000" b="1" dirty="0"/>
              <a:t>General approach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000" b="1" dirty="0"/>
              <a:t>Blood pressure monitoring</a:t>
            </a:r>
            <a:r>
              <a:rPr lang="en-US" sz="3000" dirty="0"/>
              <a:t> 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000" dirty="0"/>
              <a:t>Repeated measurements on both arms  → Hypertension is diagnosed if the average blood pressure of </a:t>
            </a:r>
            <a:r>
              <a:rPr lang="en-US" sz="3000" b="1" dirty="0"/>
              <a:t>≥ 2 readings</a:t>
            </a:r>
            <a:r>
              <a:rPr lang="en-US" sz="3000" dirty="0"/>
              <a:t> obtained on </a:t>
            </a:r>
            <a:r>
              <a:rPr lang="en-US" sz="3000" b="1" dirty="0"/>
              <a:t>≥ 2 separate visits</a:t>
            </a:r>
            <a:r>
              <a:rPr lang="en-US" sz="3000" dirty="0"/>
              <a:t> is </a:t>
            </a:r>
            <a:r>
              <a:rPr lang="en-US" sz="3000" dirty="0" smtClean="0"/>
              <a:t>elevated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000" dirty="0" smtClean="0"/>
              <a:t>Increased </a:t>
            </a:r>
            <a:r>
              <a:rPr lang="en-US" sz="3000" dirty="0" err="1" smtClean="0"/>
              <a:t>Bp</a:t>
            </a:r>
            <a:r>
              <a:rPr lang="en-US" sz="3000" dirty="0" smtClean="0"/>
              <a:t> at home readings or Long-term</a:t>
            </a:r>
            <a:r>
              <a:rPr lang="en-US" sz="3000" dirty="0"/>
              <a:t> 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 of blood pressure</a:t>
            </a:r>
            <a:r>
              <a:rPr lang="en-US" sz="3000" dirty="0"/>
              <a:t> (24 hours</a:t>
            </a:r>
            <a:r>
              <a:rPr lang="en-US" sz="3000" dirty="0" smtClean="0"/>
              <a:t>)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804248" y="5877272"/>
            <a:ext cx="1728192" cy="674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98269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/>
              <a:t>Initial evaluation of newly diagnosed hypertensive </a:t>
            </a:r>
            <a:r>
              <a:rPr lang="en-US" sz="2800" b="1" dirty="0" err="1"/>
              <a:t>patients</a:t>
            </a:r>
            <a:r>
              <a:rPr lang="en-US" sz="2800" dirty="0" err="1"/>
              <a:t>:</a:t>
            </a:r>
            <a:r>
              <a:rPr lang="en-US" sz="2800" b="1" dirty="0" err="1"/>
              <a:t>Stratification</a:t>
            </a:r>
            <a:r>
              <a:rPr lang="en-US" sz="2800" b="1" dirty="0"/>
              <a:t> of cardiovascular risk:</a:t>
            </a:r>
            <a:r>
              <a:rPr lang="en-US" sz="2800" dirty="0"/>
              <a:t> fasting </a:t>
            </a:r>
            <a:r>
              <a:rPr lang="en-US" sz="2800" b="1" dirty="0"/>
              <a:t>blood glucose</a:t>
            </a:r>
            <a:r>
              <a:rPr lang="en-US" sz="2800" dirty="0"/>
              <a:t>, </a:t>
            </a:r>
            <a:r>
              <a:rPr lang="en-US" sz="2800" b="1" dirty="0"/>
              <a:t>lipid profile</a:t>
            </a:r>
            <a:r>
              <a:rPr lang="en-US" sz="2800" dirty="0"/>
              <a:t> (HDL, </a:t>
            </a:r>
            <a:r>
              <a:rPr lang="en-US" sz="2800" b="1" dirty="0"/>
              <a:t>LDL</a:t>
            </a:r>
            <a:r>
              <a:rPr lang="en-US" sz="2800" dirty="0"/>
              <a:t>, and 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triglycerides</a:t>
            </a:r>
            <a:r>
              <a:rPr lang="en-US" sz="2800" dirty="0"/>
              <a:t> levels)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Evaluation of end-organ damage and underlying causes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/>
              <a:t>Complete blood count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/>
              <a:t>Renal function tests: serum </a:t>
            </a:r>
            <a:r>
              <a:rPr lang="en-US" sz="2800" b="1" dirty="0"/>
              <a:t>creatinine</a:t>
            </a:r>
            <a:r>
              <a:rPr lang="en-US" sz="2800" dirty="0"/>
              <a:t> and </a:t>
            </a:r>
            <a:r>
              <a:rPr lang="en-US" sz="2800" b="1" dirty="0" err="1"/>
              <a:t>eGFR</a:t>
            </a:r>
            <a:endParaRPr lang="en-US" sz="28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/>
              <a:t>Serum </a:t>
            </a:r>
            <a:r>
              <a:rPr lang="en-US" sz="2800" b="1" dirty="0"/>
              <a:t>Na</a:t>
            </a:r>
            <a:r>
              <a:rPr lang="en-US" sz="2800" b="1" baseline="30000" dirty="0"/>
              <a:t>+</a:t>
            </a:r>
            <a:r>
              <a:rPr lang="en-US" sz="2800" dirty="0"/>
              <a:t>, </a:t>
            </a:r>
            <a:r>
              <a:rPr lang="en-US" sz="2800" b="1" dirty="0"/>
              <a:t>K</a:t>
            </a:r>
            <a:r>
              <a:rPr lang="en-US" sz="2800" b="1" baseline="30000" dirty="0"/>
              <a:t>+</a:t>
            </a:r>
            <a:r>
              <a:rPr lang="en-US" sz="2800" dirty="0"/>
              <a:t>, and Ca</a:t>
            </a:r>
            <a:r>
              <a:rPr lang="en-US" sz="2800" baseline="30000" dirty="0"/>
              <a:t>2+</a:t>
            </a:r>
            <a:endParaRPr lang="en-US" sz="28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b="1" dirty="0"/>
              <a:t>Urinalysis</a:t>
            </a:r>
            <a:r>
              <a:rPr lang="en-US" sz="2800" dirty="0"/>
              <a:t> 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b="1" dirty="0"/>
              <a:t>TSH</a:t>
            </a:r>
            <a:r>
              <a:rPr lang="en-US" sz="2800" dirty="0"/>
              <a:t> 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b="1" dirty="0"/>
              <a:t>Electrocardiogram (ECG)</a:t>
            </a:r>
            <a:endParaRPr lang="en-US" sz="2800" dirty="0"/>
          </a:p>
        </p:txBody>
      </p:sp>
      <p:sp>
        <p:nvSpPr>
          <p:cNvPr id="3" name="Right Arrow 2"/>
          <p:cNvSpPr/>
          <p:nvPr/>
        </p:nvSpPr>
        <p:spPr>
          <a:xfrm>
            <a:off x="6804248" y="5877272"/>
            <a:ext cx="1728192" cy="674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31171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Evaluation of secondary hypertension</a:t>
            </a:r>
            <a:r>
              <a:rPr lang="en-US" sz="3000" dirty="0"/>
              <a:t> if an underlying condition is suspected </a:t>
            </a:r>
            <a:r>
              <a:rPr lang="en-US" sz="3000" dirty="0" smtClean="0"/>
              <a:t>(Next)</a:t>
            </a:r>
            <a:endParaRPr lang="en-US" sz="3000" dirty="0"/>
          </a:p>
          <a:p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6804248" y="5877272"/>
            <a:ext cx="1728192" cy="674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88204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Approach to diagnosing secondary hypertension</a:t>
            </a:r>
          </a:p>
          <a:p>
            <a:r>
              <a:rPr lang="en-US" sz="3000" b="1" dirty="0"/>
              <a:t>General indicators of secondary hypertension</a:t>
            </a:r>
            <a:endParaRPr lang="en-US" sz="3000" dirty="0"/>
          </a:p>
          <a:p>
            <a:pPr lvl="1"/>
            <a:r>
              <a:rPr lang="en-US" sz="3000" b="1" dirty="0"/>
              <a:t>Young age (&lt; 30 years)</a:t>
            </a:r>
            <a:r>
              <a:rPr lang="en-US" sz="3000" dirty="0"/>
              <a:t> at onset of hypertension or onset of diastolic hypertension at an older age (&gt; 55 years)</a:t>
            </a:r>
          </a:p>
          <a:p>
            <a:pPr lvl="1"/>
            <a:r>
              <a:rPr lang="en-US" sz="3000" dirty="0"/>
              <a:t>Abrupt onset of hypertension</a:t>
            </a:r>
          </a:p>
          <a:p>
            <a:pPr lvl="1"/>
            <a:r>
              <a:rPr lang="en-US" sz="3000" dirty="0"/>
              <a:t>End-organ damage that is disproportionate to the degree of hypertension</a:t>
            </a:r>
          </a:p>
          <a:p>
            <a:pPr lvl="1"/>
            <a:r>
              <a:rPr lang="en-US" sz="3000" dirty="0"/>
              <a:t>Recurrent </a:t>
            </a:r>
            <a:r>
              <a:rPr lang="en-US" sz="3000" b="1" dirty="0"/>
              <a:t>hypertensive crises</a:t>
            </a:r>
          </a:p>
          <a:p>
            <a:pPr lvl="1"/>
            <a:r>
              <a:rPr lang="en-US" sz="3000" b="1" dirty="0"/>
              <a:t>Resistant hypertension</a:t>
            </a:r>
            <a:r>
              <a:rPr lang="en-US" sz="3000" dirty="0"/>
              <a:t>: hypertension that is resistant to treatment with ≥ 3 </a:t>
            </a:r>
            <a:r>
              <a:rPr lang="en-US" sz="3000" dirty="0" err="1"/>
              <a:t>antihypertensives</a:t>
            </a:r>
            <a:r>
              <a:rPr lang="en-US" sz="3000" dirty="0"/>
              <a:t> of different </a:t>
            </a:r>
            <a:r>
              <a:rPr lang="en-US" sz="3000" dirty="0" smtClean="0"/>
              <a:t>classes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86094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Symptoms/signs of hypertension/coexistent illnesses: </a:t>
            </a:r>
            <a:endParaRPr lang="en-US" sz="3000" dirty="0" smtClean="0"/>
          </a:p>
          <a:p>
            <a:r>
              <a:rPr lang="en-US" sz="3000" dirty="0" smtClean="0"/>
              <a:t>Chest </a:t>
            </a:r>
            <a:r>
              <a:rPr lang="en-US" sz="3000" dirty="0"/>
              <a:t>pain, shortness of breath, palpitations, claudication, peripheral edema, headaches, blurred vision, </a:t>
            </a:r>
            <a:r>
              <a:rPr lang="en-US" sz="3000" dirty="0" err="1"/>
              <a:t>nocturia</a:t>
            </a:r>
            <a:r>
              <a:rPr lang="en-US" sz="3000" dirty="0"/>
              <a:t>, hematuria, </a:t>
            </a:r>
            <a:r>
              <a:rPr lang="en-US" sz="3000" dirty="0" err="1"/>
              <a:t>dizziness.Symptoms</a:t>
            </a:r>
            <a:r>
              <a:rPr lang="en-US" sz="3000" dirty="0"/>
              <a:t> suggestive of secondary hypertension: Muscle weakness/tetany, cramps, arrhythmias (hypokalemia/primary </a:t>
            </a:r>
            <a:r>
              <a:rPr lang="en-US" sz="3000" dirty="0" err="1"/>
              <a:t>aldosteronism</a:t>
            </a:r>
            <a:r>
              <a:rPr lang="en-US" sz="3000" dirty="0"/>
              <a:t>), flash pulmonary edema (renal artery stenosis), sweating, palpitations, frequent headaches (</a:t>
            </a:r>
            <a:r>
              <a:rPr lang="en-US" sz="3000" dirty="0" err="1"/>
              <a:t>pheochromocytoma</a:t>
            </a:r>
            <a:r>
              <a:rPr lang="en-US" sz="3000" dirty="0"/>
              <a:t>), snoring, daytime sleepiness (obstructive sleep apnea), symptoms suggestive of thyroid disease (full list of symptoms</a:t>
            </a:r>
            <a:r>
              <a:rPr lang="en-US" sz="30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74227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706626"/>
            <a:ext cx="86409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Physical </a:t>
            </a:r>
            <a:r>
              <a:rPr lang="en-US" sz="3000" dirty="0" err="1"/>
              <a:t>ExaminationA</a:t>
            </a:r>
            <a:r>
              <a:rPr lang="en-US" sz="3000" dirty="0"/>
              <a:t> thorough physical examination can assist with confirming the diagnosis of hypertension and the identification of secondary hypertension and should </a:t>
            </a:r>
            <a:r>
              <a:rPr lang="en-US" sz="3000" dirty="0" err="1"/>
              <a:t>include:Circulation</a:t>
            </a:r>
            <a:r>
              <a:rPr lang="en-US" sz="3000" dirty="0"/>
              <a:t> and heart: Pulse rate/rhythm/character, jugular venous pulse/pressure, apex beat, extra heart sounds, basal crackles, peripheral edema, bruits (carotid, abdominal, femoral), radio-femoral </a:t>
            </a:r>
            <a:r>
              <a:rPr lang="en-US" sz="3000" dirty="0" err="1"/>
              <a:t>delay.Other</a:t>
            </a:r>
            <a:r>
              <a:rPr lang="en-US" sz="3000" dirty="0"/>
              <a:t> organs/systems: Enlarged kidneys, enlarged thyroid, increased body mass index (BMI)/waist circumference, fatty deposits and </a:t>
            </a:r>
            <a:r>
              <a:rPr lang="en-US" sz="3000" dirty="0" err="1"/>
              <a:t>coloured</a:t>
            </a:r>
            <a:r>
              <a:rPr lang="en-US" sz="3000" dirty="0"/>
              <a:t> </a:t>
            </a:r>
            <a:r>
              <a:rPr lang="en-US" sz="3000" dirty="0" err="1"/>
              <a:t>striae</a:t>
            </a:r>
            <a:r>
              <a:rPr lang="en-US" sz="3000" dirty="0"/>
              <a:t> (Cushing disease/syndrome</a:t>
            </a:r>
            <a:r>
              <a:rPr lang="en-US" sz="30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85755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88569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Laboratory Investigations and </a:t>
            </a:r>
            <a:r>
              <a:rPr lang="en-US" sz="3000" dirty="0" err="1"/>
              <a:t>ECGBlood</a:t>
            </a:r>
            <a:r>
              <a:rPr lang="en-US" sz="3000" dirty="0"/>
              <a:t> tests: Sodium, potassium, serum creatinine and estimated glomerular filtration rate (</a:t>
            </a:r>
            <a:r>
              <a:rPr lang="en-US" sz="3000" dirty="0" err="1"/>
              <a:t>eGFR</a:t>
            </a:r>
            <a:r>
              <a:rPr lang="en-US" sz="3000" dirty="0"/>
              <a:t>). If available, lipid profile and fasting glucose and HbA1c.Urine test: urine analysis.12-lead ECG: Detection of atrial fibrillation, left ventricular hypertrophy (LVH), ischemic heart </a:t>
            </a:r>
            <a:r>
              <a:rPr lang="en-US" sz="3000" dirty="0" err="1"/>
              <a:t>disease.Additional</a:t>
            </a:r>
            <a:r>
              <a:rPr lang="en-US" sz="3000" dirty="0"/>
              <a:t> Diagnostic </a:t>
            </a:r>
            <a:r>
              <a:rPr lang="en-US" sz="3000" dirty="0" err="1"/>
              <a:t>TestsAdditional</a:t>
            </a:r>
            <a:r>
              <a:rPr lang="en-US" sz="3000" dirty="0"/>
              <a:t> investigations when indicated can be undertaken to assess and confirm suspicion of end organ damage or complications, coexistent diseases or/and secondary hypertension</a:t>
            </a:r>
            <a:r>
              <a:rPr lang="en-US" sz="3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9728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4624"/>
            <a:ext cx="849694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/>
              <a:t>Imaging </a:t>
            </a:r>
            <a:r>
              <a:rPr lang="en-US" sz="2700" dirty="0" err="1"/>
              <a:t>TechniquesEchocardiography</a:t>
            </a:r>
            <a:r>
              <a:rPr lang="en-US" sz="2700" dirty="0"/>
              <a:t>: LVH, systolic/diastolic dysfunction, atrial dilation, aortic </a:t>
            </a:r>
            <a:r>
              <a:rPr lang="en-US" sz="2700" dirty="0" err="1"/>
              <a:t>coarctation.Kidneys</a:t>
            </a:r>
            <a:r>
              <a:rPr lang="en-US" sz="2700" dirty="0"/>
              <a:t>/renal artery and adrenal imaging: Ultrasound/renal artery Duplex ; CT-/MR-angiography: renal disease, renal artery stenosis, adrenal lesions, other abdominal </a:t>
            </a:r>
            <a:r>
              <a:rPr lang="en-US" sz="2700" dirty="0" err="1"/>
              <a:t>pathology.Fundoscopy</a:t>
            </a:r>
            <a:r>
              <a:rPr lang="en-US" sz="2700" dirty="0"/>
              <a:t>: Retinal changes, hemorrhages, papilledema, tortuosity, </a:t>
            </a:r>
            <a:r>
              <a:rPr lang="en-US" sz="2700" dirty="0" err="1"/>
              <a:t>nipping.Brain</a:t>
            </a:r>
            <a:r>
              <a:rPr lang="en-US" sz="2700" dirty="0"/>
              <a:t> CT/MRI: Ischemic or hemorrhagic brain injury due to hypertension( only if CNS symptoms or signs).Functional Tests and Additional Laboratory </a:t>
            </a:r>
            <a:r>
              <a:rPr lang="en-US" sz="2700" dirty="0" err="1"/>
              <a:t>InvestigationsFurther</a:t>
            </a:r>
            <a:r>
              <a:rPr lang="en-US" sz="2700" dirty="0"/>
              <a:t> testing for secondary hypertension (if suspected): Aldosterone-renin ratio, 24 </a:t>
            </a:r>
            <a:r>
              <a:rPr lang="en-US" sz="2700" dirty="0" err="1"/>
              <a:t>hr</a:t>
            </a:r>
            <a:r>
              <a:rPr lang="en-US" sz="2700" dirty="0"/>
              <a:t> urine catecholamine or </a:t>
            </a:r>
            <a:r>
              <a:rPr lang="en-US" sz="2700" dirty="0" err="1"/>
              <a:t>metanephrines</a:t>
            </a:r>
            <a:r>
              <a:rPr lang="en-US" sz="2700" dirty="0"/>
              <a:t>, late-night cortisol or other screening tests for cortisol excess.-Urinary albumin/creatinine ratio (if renal disease is suspected).-Serum </a:t>
            </a:r>
            <a:r>
              <a:rPr lang="en-US" sz="2700" dirty="0" err="1"/>
              <a:t>kft</a:t>
            </a:r>
            <a:r>
              <a:rPr lang="en-US" sz="2700" dirty="0"/>
              <a:t> , lipids , Ca, TSH .uric acid levels-Liver function tests</a:t>
            </a:r>
          </a:p>
        </p:txBody>
      </p:sp>
    </p:spTree>
    <p:extLst>
      <p:ext uri="{BB962C8B-B14F-4D97-AF65-F5344CB8AC3E}">
        <p14:creationId xmlns:p14="http://schemas.microsoft.com/office/powerpoint/2010/main" val="2837241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95360"/>
              </p:ext>
            </p:extLst>
          </p:nvPr>
        </p:nvGraphicFramePr>
        <p:xfrm>
          <a:off x="179512" y="1094824"/>
          <a:ext cx="8742195" cy="3558312"/>
        </p:xfrm>
        <a:graphic>
          <a:graphicData uri="http://schemas.openxmlformats.org/drawingml/2006/table">
            <a:tbl>
              <a:tblPr/>
              <a:tblGrid>
                <a:gridCol w="54298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 fontAlgn="t">
                        <a:lnSpc>
                          <a:spcPct val="150000"/>
                        </a:lnSpc>
                        <a:buFont typeface="Arial"/>
                        <a:buChar char="•"/>
                      </a:pPr>
                      <a:r>
                        <a:rPr lang="en-US" sz="3000" b="1">
                          <a:effectLst/>
                        </a:rPr>
                        <a:t>Hypokalemia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5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Conn syndrome</a:t>
                      </a:r>
                      <a:r>
                        <a:rPr lang="en-US" sz="3000" dirty="0">
                          <a:effectLst/>
                        </a:rPr>
                        <a:t> </a:t>
                      </a:r>
                    </a:p>
                    <a:p>
                      <a:pPr fontAlgn="t">
                        <a:lnSpc>
                          <a:spcPct val="150000"/>
                        </a:lnSpc>
                        <a:buFont typeface="Arial"/>
                        <a:buChar char="•"/>
                      </a:pPr>
                      <a:r>
                        <a:rPr lang="en-US" sz="3000" u="none" strike="noStrike" dirty="0">
                          <a:effectLst/>
                        </a:rPr>
                        <a:t>Renal artery stenosis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96563"/>
              </p:ext>
            </p:extLst>
          </p:nvPr>
        </p:nvGraphicFramePr>
        <p:xfrm>
          <a:off x="222294" y="1733768"/>
          <a:ext cx="8742195" cy="2415312"/>
        </p:xfrm>
        <a:graphic>
          <a:graphicData uri="http://schemas.openxmlformats.org/drawingml/2006/table">
            <a:tbl>
              <a:tblPr/>
              <a:tblGrid>
                <a:gridCol w="54298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Metabolic alkalosis</a:t>
                      </a:r>
                      <a:r>
                        <a:rPr lang="en-US" sz="3000" dirty="0">
                          <a:effectLst/>
                        </a:rPr>
                        <a:t> and ↑ </a:t>
                      </a:r>
                      <a:r>
                        <a:rPr lang="en-US" sz="3000" b="1" u="none" strike="noStrike" dirty="0">
                          <a:effectLst/>
                        </a:rPr>
                        <a:t>aldosterone-to-renin ratio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Conn syndrome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835373"/>
              </p:ext>
            </p:extLst>
          </p:nvPr>
        </p:nvGraphicFramePr>
        <p:xfrm>
          <a:off x="222294" y="443060"/>
          <a:ext cx="8742195" cy="5680368"/>
        </p:xfrm>
        <a:graphic>
          <a:graphicData uri="http://schemas.openxmlformats.org/drawingml/2006/table">
            <a:tbl>
              <a:tblPr/>
              <a:tblGrid>
                <a:gridCol w="2914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57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8626"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0536">
                <a:tc rowSpan="2"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Difference in blood pressure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>
                          <a:effectLst/>
                        </a:rPr>
                        <a:t>In </a:t>
                      </a:r>
                      <a:r>
                        <a:rPr lang="en-US" sz="3000" b="1">
                          <a:effectLst/>
                        </a:rPr>
                        <a:t>both</a:t>
                      </a:r>
                      <a:r>
                        <a:rPr lang="en-US" sz="3000">
                          <a:effectLst/>
                        </a:rPr>
                        <a:t> arms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u="none" strike="noStrike" dirty="0" err="1">
                          <a:effectLst/>
                        </a:rPr>
                        <a:t>Takayasu's</a:t>
                      </a:r>
                      <a:r>
                        <a:rPr lang="en-US" sz="3000" u="none" strike="noStrike" dirty="0">
                          <a:effectLst/>
                        </a:rPr>
                        <a:t> arteritis</a:t>
                      </a:r>
                      <a:endParaRPr lang="en-US" sz="3000" dirty="0">
                        <a:effectLst/>
                      </a:endParaRPr>
                    </a:p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Aortic dissection</a:t>
                      </a:r>
                      <a:endParaRPr lang="en-US" sz="3000" dirty="0">
                        <a:effectLst/>
                      </a:endParaRPr>
                    </a:p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u="none" strike="noStrike" dirty="0">
                          <a:effectLst/>
                        </a:rPr>
                        <a:t>Aortic arch syndrome</a:t>
                      </a:r>
                      <a:r>
                        <a:rPr lang="en-US" sz="3000" dirty="0">
                          <a:effectLst/>
                        </a:rPr>
                        <a:t> </a:t>
                      </a:r>
                    </a:p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u="none" strike="noStrike" dirty="0">
                          <a:effectLst/>
                        </a:rPr>
                        <a:t>Subclavian steal syndrome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65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>
                          <a:effectLst/>
                        </a:rPr>
                        <a:t>Of </a:t>
                      </a:r>
                      <a:r>
                        <a:rPr lang="en-US" sz="3000" b="1">
                          <a:effectLst/>
                        </a:rPr>
                        <a:t>upper</a:t>
                      </a:r>
                      <a:r>
                        <a:rPr lang="en-US" sz="3000">
                          <a:effectLst/>
                        </a:rPr>
                        <a:t> and </a:t>
                      </a:r>
                      <a:r>
                        <a:rPr lang="en-US" sz="3000" b="1">
                          <a:effectLst/>
                        </a:rPr>
                        <a:t>lower</a:t>
                      </a:r>
                      <a:r>
                        <a:rPr lang="en-US" sz="3000">
                          <a:effectLst/>
                        </a:rPr>
                        <a:t> limbs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Coarctation of the aorta</a:t>
                      </a:r>
                      <a:r>
                        <a:rPr lang="en-US" sz="3000" dirty="0">
                          <a:effectLst/>
                        </a:rPr>
                        <a:t> distal to the left </a:t>
                      </a:r>
                      <a:r>
                        <a:rPr lang="en-US" sz="3000" u="none" strike="noStrike" dirty="0">
                          <a:effectLst/>
                        </a:rPr>
                        <a:t>subclavian artery</a:t>
                      </a:r>
                      <a:r>
                        <a:rPr lang="en-US" sz="3000" dirty="0">
                          <a:effectLst/>
                        </a:rPr>
                        <a:t> 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279051"/>
              </p:ext>
            </p:extLst>
          </p:nvPr>
        </p:nvGraphicFramePr>
        <p:xfrm>
          <a:off x="222294" y="443060"/>
          <a:ext cx="8742195" cy="2872512"/>
        </p:xfrm>
        <a:graphic>
          <a:graphicData uri="http://schemas.openxmlformats.org/drawingml/2006/table">
            <a:tbl>
              <a:tblPr/>
              <a:tblGrid>
                <a:gridCol w="54298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3652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6566"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Day time sleepiness (Epworth scale, Berlin questionnaire)</a:t>
                      </a:r>
                    </a:p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 err="1">
                          <a:effectLst/>
                        </a:rPr>
                        <a:t>Nondipping</a:t>
                      </a:r>
                      <a:r>
                        <a:rPr lang="en-US" sz="3000" dirty="0">
                          <a:effectLst/>
                        </a:rPr>
                        <a:t> in 24-hour blood pressure monitoring 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Obstructive sleep apnea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160840"/>
              </p:ext>
            </p:extLst>
          </p:nvPr>
        </p:nvGraphicFramePr>
        <p:xfrm>
          <a:off x="222294" y="1038840"/>
          <a:ext cx="8742195" cy="1500912"/>
        </p:xfrm>
        <a:graphic>
          <a:graphicData uri="http://schemas.openxmlformats.org/drawingml/2006/table">
            <a:tbl>
              <a:tblPr/>
              <a:tblGrid>
                <a:gridCol w="5285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Increased 24-hour </a:t>
                      </a:r>
                      <a:r>
                        <a:rPr lang="en-US" sz="3000" b="1" dirty="0">
                          <a:effectLst/>
                        </a:rPr>
                        <a:t>urinary </a:t>
                      </a:r>
                      <a:r>
                        <a:rPr lang="en-US" sz="3000" b="1" dirty="0" err="1">
                          <a:effectLst/>
                        </a:rPr>
                        <a:t>metanephrines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Pheochromocytoma</a:t>
                      </a:r>
                      <a:r>
                        <a:rPr lang="en-US" sz="3000" dirty="0">
                          <a:effectLst/>
                        </a:rPr>
                        <a:t> 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039010"/>
              </p:ext>
            </p:extLst>
          </p:nvPr>
        </p:nvGraphicFramePr>
        <p:xfrm>
          <a:off x="222294" y="1614904"/>
          <a:ext cx="8742195" cy="1958112"/>
        </p:xfrm>
        <a:graphic>
          <a:graphicData uri="http://schemas.openxmlformats.org/drawingml/2006/table">
            <a:tbl>
              <a:tblPr/>
              <a:tblGrid>
                <a:gridCol w="49977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44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↑ Serum calcium, ↑ </a:t>
                      </a:r>
                      <a:r>
                        <a:rPr lang="en-US" sz="3000" u="none" strike="noStrike" dirty="0">
                          <a:effectLst/>
                        </a:rPr>
                        <a:t>PTH</a:t>
                      </a:r>
                      <a:r>
                        <a:rPr lang="en-US" sz="3000" dirty="0">
                          <a:effectLst/>
                        </a:rPr>
                        <a:t> level, ↓ serum </a:t>
                      </a:r>
                      <a:r>
                        <a:rPr lang="en-US" sz="3000" u="none" strike="noStrike" dirty="0">
                          <a:effectLst/>
                        </a:rPr>
                        <a:t>phosphates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u="none" strike="noStrike" dirty="0">
                          <a:effectLst/>
                        </a:rPr>
                        <a:t>Hyperparathyroidism</a:t>
                      </a:r>
                      <a:r>
                        <a:rPr lang="en-US" sz="3000" dirty="0">
                          <a:effectLst/>
                        </a:rPr>
                        <a:t> 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4983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85260"/>
              </p:ext>
            </p:extLst>
          </p:nvPr>
        </p:nvGraphicFramePr>
        <p:xfrm>
          <a:off x="222294" y="1542896"/>
          <a:ext cx="8742195" cy="1958112"/>
        </p:xfrm>
        <a:graphic>
          <a:graphicData uri="http://schemas.openxmlformats.org/drawingml/2006/table">
            <a:tbl>
              <a:tblPr/>
              <a:tblGrid>
                <a:gridCol w="5141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04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6566"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↑ </a:t>
                      </a:r>
                      <a:r>
                        <a:rPr lang="en-US" sz="3000" b="1" dirty="0">
                          <a:effectLst/>
                        </a:rPr>
                        <a:t>Serum </a:t>
                      </a:r>
                      <a:r>
                        <a:rPr lang="en-US" sz="3000" b="1" u="none" strike="noStrike" dirty="0">
                          <a:effectLst/>
                        </a:rPr>
                        <a:t>cortisol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Excess of </a:t>
                      </a:r>
                      <a:r>
                        <a:rPr lang="en-US" sz="3000" u="none" strike="noStrike" dirty="0">
                          <a:effectLst/>
                        </a:rPr>
                        <a:t>glucocorticoids</a:t>
                      </a:r>
                      <a:r>
                        <a:rPr lang="en-US" sz="3000" dirty="0">
                          <a:effectLst/>
                        </a:rPr>
                        <a:t> (e.g., </a:t>
                      </a:r>
                      <a:r>
                        <a:rPr lang="en-US" sz="3000" b="1" u="none" strike="noStrike" dirty="0">
                          <a:effectLst/>
                        </a:rPr>
                        <a:t>Cushing syndrome</a:t>
                      </a:r>
                      <a:r>
                        <a:rPr lang="en-US" sz="3000" dirty="0">
                          <a:effectLst/>
                        </a:rPr>
                        <a:t>)</a:t>
                      </a: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4983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195383"/>
              </p:ext>
            </p:extLst>
          </p:nvPr>
        </p:nvGraphicFramePr>
        <p:xfrm>
          <a:off x="222294" y="2432144"/>
          <a:ext cx="8742195" cy="1500912"/>
        </p:xfrm>
        <a:graphic>
          <a:graphicData uri="http://schemas.openxmlformats.org/drawingml/2006/table">
            <a:tbl>
              <a:tblPr/>
              <a:tblGrid>
                <a:gridCol w="54298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862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effectLst/>
                        </a:rPr>
                        <a:t>Diagnostic findings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3000" b="1">
                          <a:effectLst/>
                        </a:rPr>
                        <a:t>Underlying condition</a:t>
                      </a:r>
                      <a:endParaRPr lang="en-US" sz="300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626"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dirty="0">
                          <a:effectLst/>
                        </a:rPr>
                        <a:t>↓</a:t>
                      </a:r>
                      <a:r>
                        <a:rPr lang="en-US" sz="3000" b="1" u="none" strike="noStrike" dirty="0">
                          <a:effectLst/>
                        </a:rPr>
                        <a:t>TSH</a:t>
                      </a:r>
                      <a:r>
                        <a:rPr lang="en-US" sz="3000" dirty="0">
                          <a:effectLst/>
                        </a:rPr>
                        <a:t>, </a:t>
                      </a:r>
                      <a:r>
                        <a:rPr lang="en-US" sz="3000" b="1" dirty="0">
                          <a:effectLst/>
                        </a:rPr>
                        <a:t>↑ free </a:t>
                      </a:r>
                      <a:r>
                        <a:rPr lang="en-US" sz="3000" b="1" u="none" strike="noStrike" dirty="0">
                          <a:effectLst/>
                        </a:rPr>
                        <a:t>T4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3000" b="1" u="none" strike="noStrike" dirty="0">
                          <a:effectLst/>
                        </a:rPr>
                        <a:t>Hyperthyroidism</a:t>
                      </a:r>
                      <a:endParaRPr lang="en-US" sz="3000" dirty="0">
                        <a:effectLst/>
                      </a:endParaRPr>
                    </a:p>
                  </a:txBody>
                  <a:tcPr marL="64657" marR="64657" marT="32328" marB="32328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4983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78488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 err="1"/>
              <a:t>Nonpharmacologic</a:t>
            </a:r>
            <a:r>
              <a:rPr lang="en-US" sz="2500" b="1" dirty="0"/>
              <a:t> measures (lifestyle changes)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249806"/>
              </p:ext>
            </p:extLst>
          </p:nvPr>
        </p:nvGraphicFramePr>
        <p:xfrm>
          <a:off x="251520" y="1120760"/>
          <a:ext cx="8496944" cy="5188560"/>
        </p:xfrm>
        <a:graphic>
          <a:graphicData uri="http://schemas.openxmlformats.org/drawingml/2006/table">
            <a:tbl>
              <a:tblPr/>
              <a:tblGrid>
                <a:gridCol w="2304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475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51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43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Intervention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Target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Approximate systolic BP reduction in hypertensive patients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7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Decrease dietary sodium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Daily sodium intake &lt; 1500 mg/day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</a:rPr>
                        <a:t>5-6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11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Increase dietary potassium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Daily potassium intake &lt; 3.5–5 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</a:rPr>
                        <a:t>4-5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996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u="none" strike="noStrike">
                          <a:effectLst/>
                        </a:rPr>
                        <a:t>DASH diet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Diet rich in fruits, vegetables, whole grains and low in staturated and trans fats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</a:rPr>
                        <a:t>11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996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Weight loss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Ideal body weight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</a:rPr>
                        <a:t>1 mm Hg per kg reduction in body weight in overweight individuals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Right Arrow 3"/>
          <p:cNvSpPr/>
          <p:nvPr/>
        </p:nvSpPr>
        <p:spPr>
          <a:xfrm>
            <a:off x="5436096" y="6336704"/>
            <a:ext cx="1440160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769881"/>
              </p:ext>
            </p:extLst>
          </p:nvPr>
        </p:nvGraphicFramePr>
        <p:xfrm>
          <a:off x="323528" y="842504"/>
          <a:ext cx="8352928" cy="5004288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4349"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 dirty="0">
                          <a:effectLst/>
                        </a:rPr>
                        <a:t>Intervention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>
                          <a:effectLst/>
                        </a:rPr>
                        <a:t>Target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>
                          <a:effectLst/>
                        </a:rPr>
                        <a:t>Approximate systolic BP reduction in hypertensive patients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5587">
                <a:tc rowSpan="3"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 dirty="0">
                          <a:effectLst/>
                        </a:rPr>
                        <a:t>Exercise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>
                          <a:effectLst/>
                        </a:rPr>
                        <a:t>Aerobic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2400"/>
                        </a:lnSpc>
                        <a:buFont typeface="Arial"/>
                        <a:buChar char="•"/>
                      </a:pPr>
                      <a:r>
                        <a:rPr lang="en-US" sz="2200" dirty="0" smtClean="0">
                          <a:effectLst/>
                        </a:rPr>
                        <a:t>90 </a:t>
                      </a:r>
                      <a:r>
                        <a:rPr lang="en-US" sz="2200" dirty="0">
                          <a:effectLst/>
                        </a:rPr>
                        <a:t>minutes per week</a:t>
                      </a:r>
                    </a:p>
                    <a:p>
                      <a:pPr fontAlgn="t">
                        <a:lnSpc>
                          <a:spcPts val="2400"/>
                        </a:lnSpc>
                        <a:buFont typeface="Arial"/>
                        <a:buChar char="•"/>
                      </a:pPr>
                      <a:r>
                        <a:rPr lang="en-US" sz="2200" dirty="0">
                          <a:effectLst/>
                        </a:rPr>
                        <a:t>65–75% of maximum </a:t>
                      </a:r>
                      <a:r>
                        <a:rPr lang="en-US" sz="2200" u="none" strike="noStrike" dirty="0">
                          <a:effectLst/>
                        </a:rPr>
                        <a:t>heart rate</a:t>
                      </a:r>
                      <a:r>
                        <a:rPr lang="en-US" sz="2200" dirty="0">
                          <a:effectLst/>
                        </a:rPr>
                        <a:t> (e.g., brisk walk)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2400"/>
                        </a:lnSpc>
                      </a:pPr>
                      <a:r>
                        <a:rPr lang="en-US" sz="2200">
                          <a:effectLst/>
                        </a:rPr>
                        <a:t>5–8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6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 dirty="0">
                          <a:effectLst/>
                        </a:rPr>
                        <a:t>Dynamic resistance</a:t>
                      </a:r>
                      <a:r>
                        <a:rPr lang="en-US" sz="2200" dirty="0">
                          <a:effectLst/>
                        </a:rPr>
                        <a:t> (e.g., weight training)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2400"/>
                        </a:lnSpc>
                        <a:buFont typeface="Arial"/>
                        <a:buChar char="•"/>
                      </a:pPr>
                      <a:r>
                        <a:rPr lang="en-US" sz="2200" dirty="0">
                          <a:effectLst/>
                        </a:rPr>
                        <a:t>50–80% of maximum strength</a:t>
                      </a:r>
                    </a:p>
                    <a:p>
                      <a:pPr fontAlgn="t">
                        <a:lnSpc>
                          <a:spcPts val="2400"/>
                        </a:lnSpc>
                        <a:buFont typeface="Arial"/>
                        <a:buChar char="•"/>
                      </a:pPr>
                      <a:r>
                        <a:rPr lang="en-US" sz="2200" dirty="0" smtClean="0">
                          <a:effectLst/>
                        </a:rPr>
                        <a:t>90</a:t>
                      </a:r>
                      <a:r>
                        <a:rPr lang="en-US" sz="2200" dirty="0">
                          <a:effectLst/>
                        </a:rPr>
                        <a:t> minutes per week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2400"/>
                        </a:lnSpc>
                      </a:pPr>
                      <a:r>
                        <a:rPr lang="en-US" sz="2200">
                          <a:effectLst/>
                        </a:rPr>
                        <a:t>4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55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2400"/>
                        </a:lnSpc>
                      </a:pPr>
                      <a:r>
                        <a:rPr lang="en-US" sz="2200" b="1">
                          <a:effectLst/>
                        </a:rPr>
                        <a:t>Isometric resistance</a:t>
                      </a:r>
                      <a:r>
                        <a:rPr lang="en-US" sz="2200">
                          <a:effectLst/>
                        </a:rPr>
                        <a:t> (e.g., hand grip exercise)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2400"/>
                        </a:lnSpc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30–40% of maximum strength</a:t>
                      </a:r>
                    </a:p>
                    <a:p>
                      <a:pPr fontAlgn="t">
                        <a:lnSpc>
                          <a:spcPts val="2400"/>
                        </a:lnSpc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4 repetitions/session, 3 sessions/week for 8–10 weeks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2400"/>
                        </a:lnSpc>
                      </a:pPr>
                      <a:r>
                        <a:rPr lang="en-US" sz="2200" dirty="0">
                          <a:effectLst/>
                        </a:rPr>
                        <a:t>5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5436096" y="6336704"/>
            <a:ext cx="1440160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640049"/>
              </p:ext>
            </p:extLst>
          </p:nvPr>
        </p:nvGraphicFramePr>
        <p:xfrm>
          <a:off x="323528" y="1038216"/>
          <a:ext cx="8352928" cy="4118976"/>
        </p:xfrm>
        <a:graphic>
          <a:graphicData uri="http://schemas.openxmlformats.org/drawingml/2006/table">
            <a:tbl>
              <a:tblPr/>
              <a:tblGrid>
                <a:gridCol w="4176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43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Intervention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Target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Approximate systolic BP reduction in hypertensive patients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11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Decreased alcohol intake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♂: ≤ 2 drink daily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♀: ≤ 1 drink daily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200">
                          <a:effectLst/>
                        </a:rPr>
                        <a:t>4 mm Hg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87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Smoking cessation</a:t>
                      </a:r>
                      <a:endParaRPr lang="en-US" sz="220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>
                          <a:effectLst/>
                        </a:rPr>
                        <a:t>Completely quit smoking</a:t>
                      </a: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200" dirty="0">
                          <a:effectLst/>
                        </a:rPr>
                        <a:t>3–5 mm Hg after 1 year; 6–7 mm Hg after 3 years </a:t>
                      </a:r>
                      <a:r>
                        <a:rPr lang="en-US" sz="2200" baseline="30000" dirty="0">
                          <a:effectLst/>
                        </a:rPr>
                        <a:t>[39]</a:t>
                      </a:r>
                      <a:endParaRPr lang="en-US" sz="2200" dirty="0">
                        <a:effectLst/>
                      </a:endParaRPr>
                    </a:p>
                  </a:txBody>
                  <a:tcPr marL="31873" marR="31873" marT="15936" marB="15936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2132856"/>
            <a:ext cx="74888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dirty="0"/>
              <a:t>Non-</a:t>
            </a:r>
            <a:r>
              <a:rPr lang="en-US" sz="3300" dirty="0" err="1"/>
              <a:t>pharmcological</a:t>
            </a:r>
            <a:r>
              <a:rPr lang="en-US" sz="3300" dirty="0"/>
              <a:t> measures should be implemented in any patient with a systolic BP &gt; 120 mm Hg or a diastolic BP &gt; 80 mm Hg!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47511"/>
            <a:ext cx="406524" cy="134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917678"/>
              </p:ext>
            </p:extLst>
          </p:nvPr>
        </p:nvGraphicFramePr>
        <p:xfrm>
          <a:off x="251521" y="836712"/>
          <a:ext cx="8568951" cy="5188004"/>
        </p:xfrm>
        <a:graphic>
          <a:graphicData uri="http://schemas.openxmlformats.org/drawingml/2006/table">
            <a:tbl>
              <a:tblPr/>
              <a:tblGrid>
                <a:gridCol w="28563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563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63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29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Guideline</a:t>
                      </a:r>
                      <a:endParaRPr lang="en-US" sz="2200" dirty="0">
                        <a:effectLst/>
                      </a:endParaRPr>
                    </a:p>
                  </a:txBody>
                  <a:tcPr marL="79403" marR="79403" marT="39701" marB="39701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JNC 8</a:t>
                      </a:r>
                      <a:endParaRPr lang="en-US" sz="2200">
                        <a:effectLst/>
                      </a:endParaRPr>
                    </a:p>
                  </a:txBody>
                  <a:tcPr marL="79403" marR="79403" marT="39701" marB="39701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>
                          <a:effectLst/>
                        </a:rPr>
                        <a:t>AHA/ACC 2017</a:t>
                      </a:r>
                      <a:endParaRPr lang="en-US" sz="2200">
                        <a:effectLst/>
                      </a:endParaRPr>
                    </a:p>
                  </a:txBody>
                  <a:tcPr marL="79403" marR="79403" marT="39701" marB="39701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872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dirty="0">
                          <a:effectLst/>
                        </a:rPr>
                        <a:t>Indication for pharmacological therapy</a:t>
                      </a:r>
                      <a:endParaRPr lang="en-US" sz="2200" dirty="0">
                        <a:effectLst/>
                      </a:endParaRPr>
                    </a:p>
                  </a:txBody>
                  <a:tcPr marL="79403" marR="79403" marT="39701" marB="39701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E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 dirty="0">
                          <a:effectLst/>
                        </a:rPr>
                        <a:t>Adults </a:t>
                      </a:r>
                      <a:r>
                        <a:rPr lang="en-US" sz="2200" b="1" dirty="0">
                          <a:effectLst/>
                        </a:rPr>
                        <a:t>without</a:t>
                      </a:r>
                      <a:r>
                        <a:rPr lang="en-US" sz="2200" dirty="0">
                          <a:effectLst/>
                        </a:rPr>
                        <a:t> </a:t>
                      </a:r>
                      <a:r>
                        <a:rPr lang="en-US" sz="2200" b="1" u="none" strike="noStrike" dirty="0">
                          <a:effectLst/>
                        </a:rPr>
                        <a:t>diabetes mellitus</a:t>
                      </a:r>
                      <a:r>
                        <a:rPr lang="en-US" sz="2200" dirty="0">
                          <a:effectLst/>
                        </a:rPr>
                        <a:t> or </a:t>
                      </a:r>
                      <a:r>
                        <a:rPr lang="en-US" sz="2200" b="1" u="none" strike="noStrike" dirty="0">
                          <a:effectLst/>
                        </a:rPr>
                        <a:t>chronic kidney disease</a:t>
                      </a:r>
                      <a:endParaRPr lang="en-US" sz="2200" dirty="0">
                        <a:effectLst/>
                      </a:endParaRPr>
                    </a:p>
                    <a:p>
                      <a:pPr marL="742950" lvl="1" indent="-285750" fontAlgn="t">
                        <a:buFont typeface="Arial"/>
                        <a:buChar char="•"/>
                      </a:pPr>
                      <a:r>
                        <a:rPr lang="en-US" sz="2200" b="1" dirty="0">
                          <a:effectLst/>
                        </a:rPr>
                        <a:t>Age ≥ 60 years:</a:t>
                      </a:r>
                      <a:r>
                        <a:rPr lang="en-US" sz="2200" dirty="0">
                          <a:effectLst/>
                        </a:rPr>
                        <a:t> BP ≥ </a:t>
                      </a:r>
                      <a:r>
                        <a:rPr lang="en-US" sz="2200" b="1" dirty="0">
                          <a:effectLst/>
                        </a:rPr>
                        <a:t>150/90</a:t>
                      </a:r>
                      <a:r>
                        <a:rPr lang="en-US" sz="2200" dirty="0">
                          <a:effectLst/>
                        </a:rPr>
                        <a:t> mm Hg</a:t>
                      </a:r>
                    </a:p>
                    <a:p>
                      <a:pPr marL="742950" lvl="1" indent="-285750" fontAlgn="t">
                        <a:buFont typeface="Arial"/>
                        <a:buChar char="•"/>
                      </a:pPr>
                      <a:r>
                        <a:rPr lang="en-US" sz="2200" b="1" dirty="0">
                          <a:effectLst/>
                        </a:rPr>
                        <a:t>Age &lt; 60 years</a:t>
                      </a:r>
                      <a:r>
                        <a:rPr lang="en-US" sz="2200" dirty="0">
                          <a:effectLst/>
                        </a:rPr>
                        <a:t>: BP ≥ </a:t>
                      </a:r>
                      <a:r>
                        <a:rPr lang="en-US" sz="2200" b="1" dirty="0">
                          <a:effectLst/>
                        </a:rPr>
                        <a:t>140/90</a:t>
                      </a:r>
                      <a:r>
                        <a:rPr lang="en-US" sz="2200" dirty="0">
                          <a:effectLst/>
                        </a:rPr>
                        <a:t> mm Hg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 dirty="0">
                          <a:effectLst/>
                        </a:rPr>
                        <a:t>Adults </a:t>
                      </a:r>
                      <a:r>
                        <a:rPr lang="en-US" sz="2200" b="1" dirty="0">
                          <a:effectLst/>
                        </a:rPr>
                        <a:t>with </a:t>
                      </a:r>
                      <a:r>
                        <a:rPr lang="en-US" sz="2200" b="1" u="none" strike="noStrike" dirty="0">
                          <a:effectLst/>
                        </a:rPr>
                        <a:t>diabetes mellitus</a:t>
                      </a:r>
                      <a:r>
                        <a:rPr lang="en-US" sz="2200" dirty="0">
                          <a:effectLst/>
                        </a:rPr>
                        <a:t> and/or </a:t>
                      </a:r>
                      <a:r>
                        <a:rPr lang="en-US" sz="2200" b="1" u="none" strike="noStrike" dirty="0">
                          <a:effectLst/>
                        </a:rPr>
                        <a:t>chronic kidney disease</a:t>
                      </a:r>
                      <a:r>
                        <a:rPr lang="en-US" sz="2200" dirty="0">
                          <a:effectLst/>
                        </a:rPr>
                        <a:t>: </a:t>
                      </a:r>
                      <a:r>
                        <a:rPr lang="en-US" sz="2200" b="1" dirty="0">
                          <a:effectLst/>
                        </a:rPr>
                        <a:t>≥ 140/90</a:t>
                      </a:r>
                      <a:r>
                        <a:rPr lang="en-US" sz="2200" dirty="0">
                          <a:effectLst/>
                        </a:rPr>
                        <a:t> mm Hg</a:t>
                      </a:r>
                    </a:p>
                  </a:txBody>
                  <a:tcPr marL="79403" marR="79403" marT="39701" marB="39701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 b="1" dirty="0">
                          <a:effectLst/>
                        </a:rPr>
                        <a:t>BP ≥ 140/90 </a:t>
                      </a:r>
                      <a:r>
                        <a:rPr lang="en-US" sz="2200" dirty="0">
                          <a:effectLst/>
                        </a:rPr>
                        <a:t>mm Hg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200" b="1" dirty="0">
                          <a:effectLst/>
                        </a:rPr>
                        <a:t>BP ≥ 130/80</a:t>
                      </a:r>
                      <a:r>
                        <a:rPr lang="en-US" sz="2200" dirty="0">
                          <a:effectLst/>
                        </a:rPr>
                        <a:t> mm Hg with a </a:t>
                      </a:r>
                      <a:r>
                        <a:rPr lang="en-US" sz="2200" b="1" dirty="0">
                          <a:effectLst/>
                        </a:rPr>
                        <a:t>10-year-risk</a:t>
                      </a:r>
                      <a:r>
                        <a:rPr lang="en-US" sz="2200" dirty="0">
                          <a:effectLst/>
                        </a:rPr>
                        <a:t> of cardiovascular death </a:t>
                      </a:r>
                      <a:r>
                        <a:rPr lang="en-US" sz="2200" b="1" dirty="0">
                          <a:effectLst/>
                        </a:rPr>
                        <a:t>≥ 10% </a:t>
                      </a:r>
                      <a:r>
                        <a:rPr lang="en-US" sz="2200" dirty="0">
                          <a:effectLst/>
                        </a:rPr>
                        <a:t>(e.g., patients with </a:t>
                      </a:r>
                      <a:r>
                        <a:rPr lang="en-US" sz="2200" b="1" dirty="0">
                          <a:effectLst/>
                        </a:rPr>
                        <a:t>age ≥ 65</a:t>
                      </a:r>
                      <a:r>
                        <a:rPr lang="en-US" sz="2200" dirty="0">
                          <a:effectLst/>
                        </a:rPr>
                        <a:t> years, </a:t>
                      </a:r>
                      <a:r>
                        <a:rPr lang="en-US" sz="2200" b="1" u="none" strike="noStrike" dirty="0">
                          <a:effectLst/>
                        </a:rPr>
                        <a:t>diabetes mellitus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b="1" u="none" strike="noStrike" dirty="0">
                          <a:effectLst/>
                        </a:rPr>
                        <a:t>chronic kidney disease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b="1" u="none" strike="noStrike" dirty="0">
                          <a:effectLst/>
                        </a:rPr>
                        <a:t>heart failure</a:t>
                      </a:r>
                      <a:r>
                        <a:rPr lang="en-US" sz="2200" dirty="0">
                          <a:effectLst/>
                        </a:rPr>
                        <a:t>, stable </a:t>
                      </a:r>
                      <a:r>
                        <a:rPr lang="en-US" sz="2200" u="none" strike="noStrike" dirty="0">
                          <a:effectLst/>
                        </a:rPr>
                        <a:t>ischemic heart disease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u="none" strike="noStrike" dirty="0">
                          <a:effectLst/>
                        </a:rPr>
                        <a:t>peripheral artery disease</a:t>
                      </a:r>
                      <a:r>
                        <a:rPr lang="en-US" sz="2200" dirty="0">
                          <a:effectLst/>
                        </a:rPr>
                        <a:t>, and/or previous </a:t>
                      </a:r>
                      <a:r>
                        <a:rPr lang="en-US" sz="2200" u="none" strike="noStrike" dirty="0">
                          <a:effectLst/>
                        </a:rPr>
                        <a:t>stroke</a:t>
                      </a:r>
                      <a:r>
                        <a:rPr lang="en-US" sz="2200" dirty="0">
                          <a:effectLst/>
                        </a:rPr>
                        <a:t>)</a:t>
                      </a:r>
                    </a:p>
                  </a:txBody>
                  <a:tcPr marL="79403" marR="79403" marT="39701" marB="39701">
                    <a:lnL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6C7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16632"/>
            <a:ext cx="4615046" cy="46166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ucida Grande"/>
                <a:cs typeface="Arial" pitchFamily="34" charset="0"/>
              </a:rPr>
              <a:t>Pharmacologic treatment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436096" y="6336704"/>
            <a:ext cx="1440160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768" y="692696"/>
            <a:ext cx="869471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</a:t>
            </a:r>
            <a:r>
              <a:rPr lang="en-US" sz="35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</a:t>
            </a:r>
          </a:p>
          <a:p>
            <a:endParaRPr lang="en-US" sz="1000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3000" dirty="0" smtClean="0"/>
              <a:t>Initial treatment (including </a:t>
            </a:r>
            <a:r>
              <a:rPr lang="en-US" sz="3000" dirty="0"/>
              <a:t>those with diabetes): </a:t>
            </a:r>
            <a:endParaRPr lang="en-US" sz="3000" dirty="0" smtClean="0"/>
          </a:p>
          <a:p>
            <a:r>
              <a:rPr lang="en-US" sz="3000" dirty="0" smtClean="0"/>
              <a:t>treatment </a:t>
            </a:r>
            <a:r>
              <a:rPr lang="en-US" sz="3000" dirty="0"/>
              <a:t>should include a thiazide-type diuretic, calcium channel blocker (CCB), angiotensin-converting enzyme inhibitor (ACE-I), </a:t>
            </a:r>
            <a:r>
              <a:rPr lang="en-US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sz="3000" dirty="0"/>
              <a:t> angiotensin receptor blocker (ARB</a:t>
            </a:r>
            <a:r>
              <a:rPr lang="en-US" sz="3000" dirty="0" smtClean="0"/>
              <a:t>)</a:t>
            </a:r>
          </a:p>
          <a:p>
            <a:endParaRPr lang="en-US" sz="3000" dirty="0"/>
          </a:p>
          <a:p>
            <a:pPr marL="342900" indent="-342900">
              <a:buFont typeface="Wingdings" pitchFamily="2" charset="2"/>
              <a:buChar char="§"/>
            </a:pPr>
            <a:r>
              <a:rPr lang="en-US" sz="3000" dirty="0" smtClean="0"/>
              <a:t>In </a:t>
            </a:r>
            <a:r>
              <a:rPr lang="en-US" sz="3000" dirty="0"/>
              <a:t>adults with chronic kidney disease, initial (or add-on) treatment should include an ACE inhibitor or ARB to improve kidney outcome. </a:t>
            </a:r>
          </a:p>
        </p:txBody>
      </p:sp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55516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Initiation of treatment and </a:t>
            </a:r>
            <a:r>
              <a:rPr lang="en-US" sz="30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follow-up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000" dirty="0" smtClean="0"/>
              <a:t>Number </a:t>
            </a:r>
            <a:r>
              <a:rPr lang="en-US" sz="3000" dirty="0"/>
              <a:t>of </a:t>
            </a:r>
            <a:r>
              <a:rPr lang="en-US" sz="3000" dirty="0" err="1"/>
              <a:t>antihypertensives</a:t>
            </a:r>
            <a:endParaRPr lang="en-US" sz="3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/>
              <a:t>Newly diagnosed hypertension with BP &lt; 150/90 mm Hg: begin therapy with one primary antihypertensive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/>
              <a:t>Newly diagnosed hypertension with BP &gt; 150/90 mm Hg: begin therapy with two primary </a:t>
            </a:r>
            <a:r>
              <a:rPr lang="en-US" sz="3000" dirty="0" err="1" smtClean="0"/>
              <a:t>antihypertensives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634618"/>
            <a:ext cx="867645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000" dirty="0" smtClean="0"/>
              <a:t>Reassess within one month of initiating or changing pharmacological therapy.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 smtClean="0"/>
              <a:t>If treatment goal is not reached with one drug: Increase the dose of the initial drug or add a second drug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 smtClean="0"/>
              <a:t>If treatment goal cannot be reached with two drugs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3000" dirty="0" smtClean="0"/>
              <a:t>Add a third drug. 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3000" dirty="0" smtClean="0"/>
              <a:t>Evaluate for secondary causes of hypertension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dirty="0" smtClean="0"/>
              <a:t>If blood pressure is controlled: reassess after 3–6 months and annually thereafter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43634"/>
            <a:ext cx="626469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Overview of antihypertensive </a:t>
            </a:r>
            <a:r>
              <a:rPr lang="en-US" sz="2500" b="1" dirty="0" smtClean="0"/>
              <a:t>drugs</a:t>
            </a: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791535"/>
              </p:ext>
            </p:extLst>
          </p:nvPr>
        </p:nvGraphicFramePr>
        <p:xfrm>
          <a:off x="179513" y="980728"/>
          <a:ext cx="8784975" cy="509524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 dirty="0">
                          <a:effectLst/>
                        </a:rPr>
                        <a:t>Drug class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</a:rPr>
                        <a:t>Comments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</a:rPr>
                        <a:t>Side effects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 dirty="0">
                          <a:effectLst/>
                        </a:rPr>
                        <a:t>Primary drugs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 u="none" strike="noStrike" dirty="0">
                          <a:effectLst/>
                        </a:rPr>
                        <a:t>ACE inhibitors</a:t>
                      </a:r>
                      <a:r>
                        <a:rPr lang="en-US" sz="2200" dirty="0">
                          <a:effectLst/>
                        </a:rPr>
                        <a:t> (e.g., </a:t>
                      </a:r>
                      <a:r>
                        <a:rPr lang="en-US" sz="2200" u="none" strike="noStrike" dirty="0">
                          <a:effectLst/>
                        </a:rPr>
                        <a:t>lisinopril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u="none" strike="noStrike" dirty="0">
                          <a:effectLst/>
                        </a:rPr>
                        <a:t>captopril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u="none" strike="noStrike" dirty="0">
                          <a:effectLst/>
                        </a:rPr>
                        <a:t>enalapril</a:t>
                      </a:r>
                      <a:r>
                        <a:rPr lang="en-US" sz="2200" dirty="0">
                          <a:effectLst/>
                        </a:rPr>
                        <a:t>) 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</a:rPr>
                        <a:t>Preferred as a first-line drug among patients with </a:t>
                      </a:r>
                      <a:r>
                        <a:rPr lang="en-US" sz="2200" u="none" strike="noStrike" dirty="0">
                          <a:effectLst/>
                        </a:rPr>
                        <a:t>diabetes mellitus</a:t>
                      </a:r>
                      <a:r>
                        <a:rPr lang="en-US" sz="2200" dirty="0">
                          <a:effectLst/>
                        </a:rPr>
                        <a:t>, renal disease (</a:t>
                      </a:r>
                      <a:r>
                        <a:rPr lang="en-US" sz="2200" dirty="0" err="1">
                          <a:effectLst/>
                        </a:rPr>
                        <a:t>nephroprotective</a:t>
                      </a:r>
                      <a:r>
                        <a:rPr lang="en-US" sz="2200" dirty="0">
                          <a:effectLst/>
                        </a:rPr>
                        <a:t>), </a:t>
                      </a:r>
                      <a:r>
                        <a:rPr lang="en-US" sz="2200" u="none" strike="noStrike" dirty="0">
                          <a:effectLst/>
                        </a:rPr>
                        <a:t>ischemic heart disease</a:t>
                      </a:r>
                      <a:r>
                        <a:rPr lang="en-US" sz="2200" dirty="0">
                          <a:effectLst/>
                        </a:rPr>
                        <a:t>, and </a:t>
                      </a:r>
                      <a:r>
                        <a:rPr lang="en-US" sz="2200" u="none" strike="noStrike" dirty="0">
                          <a:effectLst/>
                        </a:rPr>
                        <a:t>heart failure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 err="1">
                          <a:effectLst/>
                        </a:rPr>
                        <a:t>ACEi</a:t>
                      </a:r>
                      <a:r>
                        <a:rPr lang="en-US" sz="2200" dirty="0">
                          <a:effectLst/>
                        </a:rPr>
                        <a:t> and </a:t>
                      </a:r>
                      <a:r>
                        <a:rPr lang="en-US" sz="2200" u="none" strike="noStrike" dirty="0">
                          <a:effectLst/>
                        </a:rPr>
                        <a:t>ARBs</a:t>
                      </a:r>
                      <a:r>
                        <a:rPr lang="en-US" sz="2200" dirty="0">
                          <a:effectLst/>
                        </a:rPr>
                        <a:t> should not be used in combination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Dry </a:t>
                      </a:r>
                      <a:r>
                        <a:rPr lang="en-US" sz="2000" u="none" strike="noStrike" dirty="0">
                          <a:effectLst/>
                        </a:rPr>
                        <a:t>cough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angioedema</a:t>
                      </a: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</a:rPr>
                        <a:t>↑ K</a:t>
                      </a:r>
                      <a:r>
                        <a:rPr lang="en-US" sz="2200" baseline="30000" dirty="0">
                          <a:effectLst/>
                        </a:rPr>
                        <a:t>+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 err="1">
                          <a:effectLst/>
                        </a:rPr>
                        <a:t>Teratogenic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Angiotensin-</a:t>
                      </a:r>
                      <a:r>
                        <a:rPr lang="en-US" sz="2100" u="none" strike="noStrike" dirty="0">
                          <a:effectLst/>
                        </a:rPr>
                        <a:t>receptor</a:t>
                      </a:r>
                      <a:r>
                        <a:rPr lang="en-US" sz="2100" dirty="0">
                          <a:effectLst/>
                        </a:rPr>
                        <a:t> blockers (</a:t>
                      </a:r>
                      <a:r>
                        <a:rPr lang="en-US" sz="2100" u="none" strike="noStrike" dirty="0">
                          <a:effectLst/>
                        </a:rPr>
                        <a:t>ARB</a:t>
                      </a:r>
                      <a:r>
                        <a:rPr lang="en-US" sz="2100" dirty="0">
                          <a:effectLst/>
                        </a:rPr>
                        <a:t>) </a:t>
                      </a:r>
                      <a:r>
                        <a:rPr lang="en-US" sz="2100" dirty="0" smtClean="0">
                          <a:effectLst/>
                        </a:rPr>
                        <a:t>  (</a:t>
                      </a:r>
                      <a:r>
                        <a:rPr lang="en-US" sz="2100" dirty="0">
                          <a:effectLst/>
                        </a:rPr>
                        <a:t>e.g., </a:t>
                      </a:r>
                      <a:r>
                        <a:rPr lang="en-US" sz="2100" u="none" strike="noStrike" dirty="0">
                          <a:effectLst/>
                        </a:rPr>
                        <a:t>losartan</a:t>
                      </a:r>
                      <a:r>
                        <a:rPr lang="en-US" sz="2100" dirty="0">
                          <a:effectLst/>
                        </a:rPr>
                        <a:t>, </a:t>
                      </a:r>
                      <a:r>
                        <a:rPr lang="en-US" sz="2100" u="none" strike="noStrike" dirty="0" smtClean="0">
                          <a:effectLst/>
                        </a:rPr>
                        <a:t>valsartan</a:t>
                      </a:r>
                      <a:r>
                        <a:rPr lang="en-US" sz="2100" dirty="0" smtClean="0">
                          <a:effectLst/>
                        </a:rPr>
                        <a:t>)</a:t>
                      </a: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</a:rPr>
                        <a:t>↑ K</a:t>
                      </a:r>
                      <a:r>
                        <a:rPr lang="en-US" sz="2200" baseline="30000" dirty="0">
                          <a:effectLst/>
                        </a:rPr>
                        <a:t>+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 err="1">
                          <a:effectLst/>
                        </a:rPr>
                        <a:t>Teratogenic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16521"/>
              </p:ext>
            </p:extLst>
          </p:nvPr>
        </p:nvGraphicFramePr>
        <p:xfrm>
          <a:off x="313184" y="1484784"/>
          <a:ext cx="8435280" cy="413004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811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14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45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117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Drug class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Comments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Side effects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Primary drugs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Thiazide diuretics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hydrochlorothiazide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chlorthalidone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Preferred as a first-line drug among African Americans, salt-sensitive patients, and patients with </a:t>
                      </a:r>
                      <a:r>
                        <a:rPr lang="en-US" sz="2000" u="none" strike="noStrike" dirty="0">
                          <a:effectLst/>
                        </a:rPr>
                        <a:t>isolated systolic hypertension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↓ K</a:t>
                      </a:r>
                      <a:r>
                        <a:rPr lang="en-US" sz="2000" baseline="30000" dirty="0">
                          <a:effectLst/>
                        </a:rPr>
                        <a:t>+</a:t>
                      </a:r>
                      <a:r>
                        <a:rPr lang="en-US" sz="2000" dirty="0">
                          <a:effectLst/>
                        </a:rPr>
                        <a:t>, ↓ Na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↑ </a:t>
                      </a:r>
                      <a:r>
                        <a:rPr lang="en-US" sz="1800" dirty="0">
                          <a:effectLst/>
                        </a:rPr>
                        <a:t>Glucose and </a:t>
                      </a:r>
                      <a:r>
                        <a:rPr lang="en-US" sz="1800" u="none" strike="noStrike" dirty="0">
                          <a:effectLst/>
                        </a:rPr>
                        <a:t>cholesterol</a:t>
                      </a: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695991"/>
              </p:ext>
            </p:extLst>
          </p:nvPr>
        </p:nvGraphicFramePr>
        <p:xfrm>
          <a:off x="518864" y="332656"/>
          <a:ext cx="8229600" cy="58623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172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17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88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Drug class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Comments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Side effects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Primary drugs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Calcium channel blockers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Dihydropyridines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nifedipine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amlodipine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 gridSpan="2">
                  <a:txBody>
                    <a:bodyPr/>
                    <a:lstStyle/>
                    <a:p>
                      <a:pPr marL="342900" lvl="0" indent="-342900" rtl="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</a:rPr>
                        <a:t>Preferred as a first-line drug among African Americans and patients with </a:t>
                      </a:r>
                      <a:r>
                        <a:rPr lang="en-US" sz="1900" u="none" strike="noStrike" dirty="0">
                          <a:effectLst/>
                        </a:rPr>
                        <a:t>isolated systolic hypertension</a:t>
                      </a:r>
                      <a:endParaRPr lang="en-US" sz="19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</a:rPr>
                        <a:t>Non-</a:t>
                      </a:r>
                      <a:r>
                        <a:rPr lang="en-US" sz="1900" u="none" strike="noStrike" dirty="0" err="1">
                          <a:effectLst/>
                        </a:rPr>
                        <a:t>dihydropyridines</a:t>
                      </a:r>
                      <a:r>
                        <a:rPr lang="en-US" sz="1900" dirty="0">
                          <a:effectLst/>
                        </a:rPr>
                        <a:t> are not commonly used</a:t>
                      </a:r>
                    </a:p>
                    <a:p>
                      <a:pPr marL="342900" lvl="0" indent="-34290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</a:rPr>
                        <a:t>Non-</a:t>
                      </a:r>
                      <a:r>
                        <a:rPr lang="en-US" sz="1900" u="none" strike="noStrike" dirty="0" err="1">
                          <a:effectLst/>
                        </a:rPr>
                        <a:t>dihydropyridines</a:t>
                      </a:r>
                      <a:r>
                        <a:rPr lang="en-US" sz="1900" dirty="0">
                          <a:effectLst/>
                        </a:rPr>
                        <a:t> are contraindicated in patients with reduced </a:t>
                      </a:r>
                      <a:r>
                        <a:rPr lang="en-US" sz="1900" u="none" strike="noStrike" dirty="0">
                          <a:effectLst/>
                        </a:rPr>
                        <a:t>ejection fraction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 hMerge="1">
                  <a:txBody>
                    <a:bodyPr/>
                    <a:lstStyle/>
                    <a:p>
                      <a:pPr marL="342900" lvl="0" indent="-342900" rtl="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 gridSpan="2">
                  <a:txBody>
                    <a:bodyPr/>
                    <a:lstStyle/>
                    <a:p>
                      <a:pPr marL="342900" lvl="0" indent="-342900" rtl="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Headache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Constipation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 err="1">
                          <a:effectLst/>
                        </a:rPr>
                        <a:t>Gastroesophageal</a:t>
                      </a:r>
                      <a:r>
                        <a:rPr lang="en-US" sz="2000" u="none" strike="noStrike" dirty="0">
                          <a:effectLst/>
                        </a:rPr>
                        <a:t> reflux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Pedal </a:t>
                      </a:r>
                      <a:r>
                        <a:rPr lang="en-US" sz="2000" u="none" strike="noStrike" dirty="0">
                          <a:effectLst/>
                        </a:rPr>
                        <a:t>edema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Bradycardia</a:t>
                      </a:r>
                      <a:r>
                        <a:rPr lang="en-US" sz="2000" dirty="0">
                          <a:effectLst/>
                        </a:rPr>
                        <a:t> (non-</a:t>
                      </a:r>
                      <a:r>
                        <a:rPr lang="en-US" sz="2000" u="none" strike="noStrike" dirty="0" err="1">
                          <a:effectLst/>
                        </a:rPr>
                        <a:t>dihydropyridines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 hMerge="1">
                  <a:txBody>
                    <a:bodyPr/>
                    <a:lstStyle/>
                    <a:p>
                      <a:pPr marL="342900" lvl="0" indent="-342900" rtl="0">
                        <a:lnSpc>
                          <a:spcPts val="2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Non-</a:t>
                      </a:r>
                      <a:r>
                        <a:rPr lang="en-US" sz="2000" u="none" strike="noStrike" dirty="0" err="1">
                          <a:effectLst/>
                        </a:rPr>
                        <a:t>dihydropyridines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diltiazem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verapamil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727282"/>
              </p:ext>
            </p:extLst>
          </p:nvPr>
        </p:nvGraphicFramePr>
        <p:xfrm>
          <a:off x="107504" y="299477"/>
          <a:ext cx="8640960" cy="6225867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498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Drug class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Comments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Side effects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Secondary drugs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Beta blockers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propranolol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metoprolol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labetalol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Should be avoided in hypertension due to </a:t>
                      </a:r>
                      <a:r>
                        <a:rPr lang="en-US" sz="2000" u="none" strike="noStrike" dirty="0">
                          <a:effectLst/>
                        </a:rPr>
                        <a:t>aortic regurgitation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Often used as a primary drug in patients with any of the following co-morbidities:</a:t>
                      </a: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Ischemic heart disease</a:t>
                      </a:r>
                      <a:endParaRPr lang="en-US" sz="2000" dirty="0">
                        <a:effectLst/>
                      </a:endParaRP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Heart failure</a:t>
                      </a:r>
                      <a:endParaRPr lang="en-US" sz="2000" dirty="0">
                        <a:effectLst/>
                      </a:endParaRP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Atrial fibrillation</a:t>
                      </a:r>
                      <a:endParaRPr lang="en-US" sz="2000" dirty="0">
                        <a:effectLst/>
                      </a:endParaRP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dirty="0">
                          <a:effectLst/>
                        </a:rPr>
                        <a:t>Thoracic aortic disease (e.g., dissection, </a:t>
                      </a:r>
                      <a:r>
                        <a:rPr lang="en-US" sz="2000" u="none" strike="noStrike" dirty="0">
                          <a:effectLst/>
                        </a:rPr>
                        <a:t>aneurysm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Thyrotoxicosis</a:t>
                      </a:r>
                      <a:endParaRPr lang="en-US" sz="2000" dirty="0">
                        <a:effectLst/>
                      </a:endParaRP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Migraine</a:t>
                      </a:r>
                      <a:endParaRPr lang="en-US" sz="2000" dirty="0">
                        <a:effectLst/>
                      </a:endParaRPr>
                    </a:p>
                    <a:p>
                      <a:pPr marL="742950" lvl="1" indent="-28575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9144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Essential tremor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Bronchoconstriction with non-</a:t>
                      </a:r>
                      <a:r>
                        <a:rPr lang="en-US" sz="2000" dirty="0" err="1">
                          <a:effectLst/>
                        </a:rPr>
                        <a:t>cardioselective</a:t>
                      </a: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000" u="none" strike="noStrike" dirty="0">
                          <a:effectLst/>
                        </a:rPr>
                        <a:t>beta blockers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8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Increased </a:t>
                      </a:r>
                      <a:r>
                        <a:rPr lang="en-US" sz="2000" u="none" strike="noStrike" dirty="0">
                          <a:effectLst/>
                        </a:rPr>
                        <a:t>triglycerides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89522"/>
              </p:ext>
            </p:extLst>
          </p:nvPr>
        </p:nvGraphicFramePr>
        <p:xfrm>
          <a:off x="457200" y="1662914"/>
          <a:ext cx="8229600" cy="355600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Drug class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Comments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Side effects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Secondary drugs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Aldosterone antagonists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eplerenone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spironolactone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Used in hypertension due to primary </a:t>
                      </a:r>
                      <a:r>
                        <a:rPr lang="en-US" sz="2000" dirty="0" err="1">
                          <a:effectLst/>
                        </a:rPr>
                        <a:t>aldosteronism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Can be used as add-on therapy in </a:t>
                      </a:r>
                      <a:r>
                        <a:rPr lang="en-US" sz="2000" u="none" strike="noStrike" dirty="0">
                          <a:effectLst/>
                        </a:rPr>
                        <a:t>resistant hypertension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↑ K</a:t>
                      </a:r>
                      <a:r>
                        <a:rPr lang="en-US" sz="2000" baseline="30000" dirty="0">
                          <a:effectLst/>
                        </a:rPr>
                        <a:t>+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Gynecomastia</a:t>
                      </a:r>
                      <a:r>
                        <a:rPr lang="en-US" sz="2000" dirty="0">
                          <a:effectLst/>
                        </a:rPr>
                        <a:t> (</a:t>
                      </a:r>
                      <a:r>
                        <a:rPr lang="en-US" sz="2000" u="none" strike="noStrike" dirty="0">
                          <a:effectLst/>
                        </a:rPr>
                        <a:t>spironolactone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086743"/>
              </p:ext>
            </p:extLst>
          </p:nvPr>
        </p:nvGraphicFramePr>
        <p:xfrm>
          <a:off x="251520" y="829656"/>
          <a:ext cx="8640960" cy="5119624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52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950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 dirty="0">
                          <a:effectLst/>
                        </a:rPr>
                        <a:t>Drug class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</a:rPr>
                        <a:t>Comments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</a:rPr>
                        <a:t>Side effects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Secondary drugs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u="none" strike="noStrike" dirty="0">
                          <a:effectLst/>
                        </a:rPr>
                        <a:t>Direct renin inhibitors</a:t>
                      </a:r>
                      <a:r>
                        <a:rPr lang="en-US" sz="2200" dirty="0">
                          <a:effectLst/>
                        </a:rPr>
                        <a:t> (e.g., </a:t>
                      </a:r>
                      <a:r>
                        <a:rPr lang="en-US" sz="2200" u="none" strike="noStrike" dirty="0">
                          <a:effectLst/>
                        </a:rPr>
                        <a:t>aliskiren</a:t>
                      </a:r>
                      <a:r>
                        <a:rPr lang="en-US" sz="2200" dirty="0">
                          <a:effectLst/>
                        </a:rPr>
                        <a:t>)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</a:rPr>
                        <a:t>Should not be used in combination with </a:t>
                      </a:r>
                      <a:r>
                        <a:rPr lang="en-US" sz="2200" dirty="0" err="1">
                          <a:effectLst/>
                        </a:rPr>
                        <a:t>ACEi</a:t>
                      </a:r>
                      <a:r>
                        <a:rPr lang="en-US" sz="2200" dirty="0">
                          <a:effectLst/>
                        </a:rPr>
                        <a:t> or </a:t>
                      </a:r>
                      <a:r>
                        <a:rPr lang="en-US" sz="2200" u="none" strike="noStrike" dirty="0">
                          <a:effectLst/>
                        </a:rPr>
                        <a:t>ARBs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>
                          <a:effectLst/>
                        </a:rPr>
                        <a:t>↑ K</a:t>
                      </a:r>
                      <a:r>
                        <a:rPr lang="en-US" sz="2200" baseline="30000">
                          <a:effectLst/>
                        </a:rPr>
                        <a:t>+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u="none" strike="noStrike" dirty="0">
                          <a:effectLst/>
                        </a:rPr>
                        <a:t>Alpha-1 blockers</a:t>
                      </a:r>
                      <a:r>
                        <a:rPr lang="en-US" sz="2200" dirty="0">
                          <a:effectLst/>
                        </a:rPr>
                        <a:t> (e.g., </a:t>
                      </a:r>
                      <a:r>
                        <a:rPr lang="en-US" sz="2200" u="none" strike="noStrike" dirty="0">
                          <a:effectLst/>
                        </a:rPr>
                        <a:t>prazosin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dirty="0" smtClean="0">
                          <a:effectLst/>
                        </a:rPr>
                        <a:t> </a:t>
                      </a:r>
                      <a:r>
                        <a:rPr lang="en-US" sz="2200" u="none" strike="noStrike" dirty="0" smtClean="0">
                          <a:effectLst/>
                        </a:rPr>
                        <a:t>doxazosin</a:t>
                      </a:r>
                      <a:r>
                        <a:rPr lang="en-US" sz="2200" dirty="0">
                          <a:effectLst/>
                        </a:rPr>
                        <a:t>)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</a:rPr>
                        <a:t>Used in hypertension due to </a:t>
                      </a:r>
                      <a:r>
                        <a:rPr lang="en-US" sz="2200" u="none" strike="noStrike" dirty="0">
                          <a:effectLst/>
                        </a:rPr>
                        <a:t>pheochromocytoma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effectLst/>
                        </a:rPr>
                        <a:t>May be used as an adjunct in patients with benign prostatic </a:t>
                      </a:r>
                      <a:r>
                        <a:rPr lang="en-US" sz="2200" u="none" strike="noStrike" dirty="0">
                          <a:effectLst/>
                        </a:rPr>
                        <a:t>hypertrophy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Postural hypotension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Headache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227265"/>
              </p:ext>
            </p:extLst>
          </p:nvPr>
        </p:nvGraphicFramePr>
        <p:xfrm>
          <a:off x="457200" y="980728"/>
          <a:ext cx="8229600" cy="483616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Drug class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Comments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</a:rPr>
                        <a:t>Side effects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Secondary drugs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Alpha-2 agonists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clonidine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</a:rPr>
                        <a:t>Rarely used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</a:rPr>
                        <a:t>CNS depression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</a:rPr>
                        <a:t>Bradycardia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</a:rPr>
                        <a:t>Rebound hypertension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Direct arteriolar vasodilators </a:t>
                      </a:r>
                      <a:r>
                        <a:rPr lang="en-US" sz="2000" dirty="0" smtClean="0">
                          <a:effectLst/>
                        </a:rPr>
                        <a:t>    (</a:t>
                      </a:r>
                      <a:r>
                        <a:rPr lang="en-US" sz="2000" dirty="0">
                          <a:effectLst/>
                        </a:rPr>
                        <a:t>e.g., hydralazine)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Hydralazine</a:t>
                      </a:r>
                      <a:r>
                        <a:rPr lang="en-US" sz="2000" dirty="0">
                          <a:effectLst/>
                        </a:rPr>
                        <a:t> is a first-line treatment in </a:t>
                      </a:r>
                      <a:r>
                        <a:rPr lang="en-US" sz="2000" u="none" strike="noStrike" dirty="0">
                          <a:effectLst/>
                        </a:rPr>
                        <a:t>pregnancy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Sodium nitroprusside</a:t>
                      </a:r>
                      <a:r>
                        <a:rPr lang="en-US" sz="2000" dirty="0">
                          <a:effectLst/>
                        </a:rPr>
                        <a:t> is used only in </a:t>
                      </a:r>
                      <a:r>
                        <a:rPr lang="en-US" sz="2000" u="none" strike="noStrike" dirty="0">
                          <a:effectLst/>
                        </a:rPr>
                        <a:t>hypertensive emergencies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Reflex tachycardia 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Sodium and water retention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Cyanide toxicity</a:t>
                      </a:r>
                      <a:r>
                        <a:rPr lang="en-US" sz="2000" dirty="0">
                          <a:effectLst/>
                        </a:rPr>
                        <a:t> with long-term use of </a:t>
                      </a:r>
                      <a:r>
                        <a:rPr lang="en-US" sz="2000" u="none" strike="noStrike" dirty="0">
                          <a:effectLst/>
                        </a:rPr>
                        <a:t>sodium nitroprusside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media-us.amboss.com/media/thumbs/big_5d665f2706d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908720"/>
            <a:ext cx="8748464" cy="584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2"/>
            <a:ext cx="6943629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268760"/>
            <a:ext cx="78306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Pharmacologic treatment in pregnancy</a:t>
            </a:r>
          </a:p>
          <a:p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First-line treatment: </a:t>
            </a:r>
            <a:endParaRPr lang="en-US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 smtClean="0"/>
              <a:t>methyldopa</a:t>
            </a:r>
            <a:r>
              <a:rPr lang="en-US" sz="3000" dirty="0"/>
              <a:t> , </a:t>
            </a:r>
            <a:r>
              <a:rPr lang="en-US" sz="3000" b="1" dirty="0"/>
              <a:t>labetalol</a:t>
            </a:r>
            <a:r>
              <a:rPr lang="en-US" sz="3000" dirty="0"/>
              <a:t>, </a:t>
            </a:r>
            <a:r>
              <a:rPr lang="en-US" sz="3000" b="1" dirty="0"/>
              <a:t>hydralazine</a:t>
            </a:r>
            <a:r>
              <a:rPr lang="en-US" sz="3000" dirty="0"/>
              <a:t> (vasodilator), and </a:t>
            </a:r>
            <a:r>
              <a:rPr lang="en-US" sz="3000" b="1" dirty="0"/>
              <a:t>nifedipine</a:t>
            </a:r>
            <a:r>
              <a:rPr lang="en-US" sz="3000" dirty="0"/>
              <a:t> (CCB)</a:t>
            </a:r>
          </a:p>
          <a:p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Second-line treatment: </a:t>
            </a:r>
            <a:endParaRPr lang="en-US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dirty="0" smtClean="0"/>
              <a:t>thiazides</a:t>
            </a:r>
            <a:r>
              <a:rPr lang="en-US" sz="3000" dirty="0"/>
              <a:t>, clonidine (a2-agonist)</a:t>
            </a:r>
          </a:p>
          <a:p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Contraindicated: </a:t>
            </a:r>
            <a:endParaRPr lang="en-US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 smtClean="0"/>
              <a:t>furosemide</a:t>
            </a:r>
            <a:r>
              <a:rPr lang="en-US" sz="3000" b="1" dirty="0"/>
              <a:t>, ACE-I, ARB, renin</a:t>
            </a:r>
            <a:r>
              <a:rPr lang="en-US" sz="3000" dirty="0"/>
              <a:t> inhibitors (aliskiren)</a:t>
            </a:r>
          </a:p>
        </p:txBody>
      </p:sp>
    </p:spTree>
    <p:extLst>
      <p:ext uri="{BB962C8B-B14F-4D97-AF65-F5344CB8AC3E}">
        <p14:creationId xmlns:p14="http://schemas.microsoft.com/office/powerpoint/2010/main" val="1932278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800" y="2066072"/>
            <a:ext cx="81906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Complications</a:t>
            </a:r>
          </a:p>
          <a:p>
            <a:r>
              <a:rPr lang="en-US" sz="3000" dirty="0"/>
              <a:t>Arterial hypertension leads to changes in the vascular endothelium, particularly of the small vessels, and can therefore affect any organ system.</a:t>
            </a:r>
          </a:p>
        </p:txBody>
      </p:sp>
    </p:spTree>
    <p:extLst>
      <p:ext uri="{BB962C8B-B14F-4D97-AF65-F5344CB8AC3E}">
        <p14:creationId xmlns:p14="http://schemas.microsoft.com/office/powerpoint/2010/main" val="33226959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053891"/>
            <a:ext cx="82626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Cardiovascular system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Congestive heart failure</a:t>
            </a:r>
            <a:r>
              <a:rPr lang="en-US" sz="3000" dirty="0"/>
              <a:t>, dilated cardiomyopathy, </a:t>
            </a:r>
            <a:r>
              <a:rPr lang="en-US" sz="3000" b="1" dirty="0"/>
              <a:t>hypertrophic cardiomyopathy</a:t>
            </a:r>
            <a:endParaRPr lang="en-US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Coronary artery disease and </a:t>
            </a:r>
            <a:r>
              <a:rPr lang="en-US" sz="3000" b="1" dirty="0"/>
              <a:t>myocardial infarction</a:t>
            </a:r>
            <a:endParaRPr lang="en-US" sz="3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Atrial fibrillation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Aortic aneurysm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Aortic dissection</a:t>
            </a:r>
            <a:r>
              <a:rPr lang="en-US" sz="3000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b="1" dirty="0"/>
              <a:t>Carotid artery stenosis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000" dirty="0"/>
              <a:t>Peripheral artery disease</a:t>
            </a:r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3792" y="2564904"/>
            <a:ext cx="84066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Brain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000" b="1" dirty="0"/>
              <a:t>Stroke</a:t>
            </a:r>
            <a:r>
              <a:rPr lang="en-US" sz="3000" dirty="0"/>
              <a:t>  , TIA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000" dirty="0"/>
              <a:t>Cognitive changes such as memory loss</a:t>
            </a:r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620688"/>
            <a:ext cx="8352928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Kidneys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500" b="1" dirty="0"/>
              <a:t>Hypertensive </a:t>
            </a:r>
            <a:r>
              <a:rPr lang="en-US" sz="2500" b="1" dirty="0" err="1"/>
              <a:t>nephrosclerosis</a:t>
            </a:r>
            <a:r>
              <a:rPr lang="en-US" sz="2500" dirty="0"/>
              <a:t> 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500" dirty="0"/>
              <a:t>Pathophysiology: chronic hypertension → </a:t>
            </a:r>
            <a:r>
              <a:rPr lang="en-US" sz="2500" b="1" dirty="0"/>
              <a:t>narrowing of afferent and efferent arterioles</a:t>
            </a:r>
            <a:r>
              <a:rPr lang="en-US" sz="2500" dirty="0"/>
              <a:t> → reduction of glomerular blood flow → glomerular and tubular ischemia → </a:t>
            </a:r>
            <a:r>
              <a:rPr lang="en-US" sz="2500" b="1" dirty="0" err="1"/>
              <a:t>arteriolonephrosclerosis</a:t>
            </a:r>
            <a:r>
              <a:rPr lang="en-US" sz="2500" dirty="0"/>
              <a:t> and fibrosis (focal segmental </a:t>
            </a:r>
            <a:r>
              <a:rPr lang="en-US" sz="2500" dirty="0" err="1"/>
              <a:t>glomerulosclerosis</a:t>
            </a:r>
            <a:r>
              <a:rPr lang="en-US" sz="2500" dirty="0"/>
              <a:t>) → end-stage renal disease 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500" dirty="0"/>
              <a:t>Typical findings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500" dirty="0"/>
              <a:t>Initially </a:t>
            </a:r>
            <a:r>
              <a:rPr lang="en-US" sz="2500" b="1" dirty="0"/>
              <a:t>microalbuminuria</a:t>
            </a:r>
            <a:r>
              <a:rPr lang="en-US" sz="2500" dirty="0"/>
              <a:t> and </a:t>
            </a:r>
            <a:r>
              <a:rPr lang="en-US" sz="2500" dirty="0" err="1"/>
              <a:t>microhematuria</a:t>
            </a:r>
            <a:endParaRPr lang="en-US" sz="2500" dirty="0"/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500" dirty="0"/>
              <a:t>With disease progression, </a:t>
            </a:r>
            <a:r>
              <a:rPr lang="en-US" sz="2500" b="1" dirty="0" err="1"/>
              <a:t>nephrosclerosis</a:t>
            </a:r>
            <a:r>
              <a:rPr lang="en-US" sz="2500" dirty="0"/>
              <a:t> with </a:t>
            </a:r>
            <a:r>
              <a:rPr lang="en-US" sz="2500" b="1" dirty="0"/>
              <a:t>macroalbuminuria</a:t>
            </a:r>
            <a:r>
              <a:rPr lang="en-US" sz="2500" dirty="0"/>
              <a:t> (usually &lt; 1 g/day) and progressive renal failure occur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500" dirty="0"/>
              <a:t>Biopsy: </a:t>
            </a:r>
            <a:r>
              <a:rPr lang="en-US" sz="2500" b="1" dirty="0"/>
              <a:t>sclerosis in capillary tufts</a:t>
            </a:r>
            <a:r>
              <a:rPr lang="en-US" sz="2500" dirty="0"/>
              <a:t>, </a:t>
            </a:r>
            <a:r>
              <a:rPr lang="en-US" sz="2500" b="1" dirty="0"/>
              <a:t>arterial </a:t>
            </a:r>
            <a:r>
              <a:rPr lang="en-US" sz="2500" b="1" dirty="0" err="1"/>
              <a:t>hyalinosis</a:t>
            </a:r>
            <a:r>
              <a:rPr lang="en-US" sz="25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784" y="901164"/>
            <a:ext cx="83346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Eyes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/>
              <a:t>Hypertensive retinopathy</a:t>
            </a:r>
            <a:endParaRPr lang="en-US" sz="28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/>
              <a:t>Arteriosclerotic and hypertension-related changes of the retinal vessels 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 err="1"/>
              <a:t>Fundoscopic</a:t>
            </a:r>
            <a:r>
              <a:rPr lang="en-US" sz="2800" dirty="0"/>
              <a:t> examination: </a:t>
            </a:r>
            <a:r>
              <a:rPr lang="en-US" sz="2800" b="1" dirty="0"/>
              <a:t>cotton-wool spots</a:t>
            </a:r>
            <a:r>
              <a:rPr lang="en-US" sz="2800" dirty="0"/>
              <a:t>, </a:t>
            </a:r>
            <a:r>
              <a:rPr lang="en-US" sz="2800" b="1" dirty="0"/>
              <a:t>retinal hemorrhages</a:t>
            </a:r>
            <a:r>
              <a:rPr lang="en-US" sz="2800" dirty="0"/>
              <a:t> (i.e., </a:t>
            </a:r>
            <a:r>
              <a:rPr lang="en-US" sz="2800" b="1" dirty="0"/>
              <a:t>flame-shaped hemorrhages</a:t>
            </a:r>
            <a:r>
              <a:rPr lang="en-US" sz="2800" dirty="0"/>
              <a:t>), </a:t>
            </a:r>
            <a:r>
              <a:rPr lang="en-US" sz="2800" b="1" dirty="0" err="1"/>
              <a:t>arteriovenous</a:t>
            </a:r>
            <a:r>
              <a:rPr lang="en-US" sz="2800" b="1" dirty="0"/>
              <a:t> nicking</a:t>
            </a:r>
            <a:r>
              <a:rPr lang="en-US" sz="2800" dirty="0"/>
              <a:t> , marked swelling and prominence of the optic disk with indistinct borders due to </a:t>
            </a:r>
            <a:r>
              <a:rPr lang="en-US" sz="2800" b="1" dirty="0"/>
              <a:t>papilledema</a:t>
            </a:r>
            <a:r>
              <a:rPr lang="en-US" sz="2800" dirty="0"/>
              <a:t> and optic atrophy (end-stage disease)</a:t>
            </a:r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5920" y="2383720"/>
            <a:ext cx="7254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Local treatment of the eye is not possible; therefore, systemic reduction of blood pressure is critical!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47511"/>
            <a:ext cx="406524" cy="134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231799"/>
            <a:ext cx="8964488" cy="650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785"/>
            <a:ext cx="9144000" cy="6488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383720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Hypertensive crisis (acute severe hypertension)</a:t>
            </a:r>
          </a:p>
          <a:p>
            <a:r>
              <a:rPr lang="en-US" sz="3000" b="1" dirty="0"/>
              <a:t>Definition</a:t>
            </a:r>
            <a:r>
              <a:rPr lang="en-US" sz="3000" dirty="0"/>
              <a:t>: acute increase in blood pressure </a:t>
            </a:r>
            <a:r>
              <a:rPr lang="en-US" sz="3000" b="1" dirty="0"/>
              <a:t>&gt; 180/120 mm Hg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268760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Classification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000" b="1" dirty="0"/>
              <a:t>Hypertensive urgency:</a:t>
            </a:r>
            <a:r>
              <a:rPr lang="en-US" sz="3000" dirty="0"/>
              <a:t> acute increase in blood pressure </a:t>
            </a:r>
            <a:r>
              <a:rPr lang="en-US" sz="3000" b="1" dirty="0"/>
              <a:t>without</a:t>
            </a:r>
            <a:r>
              <a:rPr lang="en-US" sz="3000" dirty="0"/>
              <a:t> </a:t>
            </a:r>
            <a:r>
              <a:rPr lang="en-US" sz="3000" b="1" dirty="0"/>
              <a:t>symptoms</a:t>
            </a:r>
            <a:r>
              <a:rPr lang="en-US" sz="3000" dirty="0"/>
              <a:t> and with </a:t>
            </a:r>
            <a:r>
              <a:rPr lang="en-US" sz="3000" b="1" dirty="0"/>
              <a:t>no signs</a:t>
            </a:r>
            <a:r>
              <a:rPr lang="en-US" sz="3000" dirty="0"/>
              <a:t> of </a:t>
            </a:r>
            <a:r>
              <a:rPr lang="en-US" sz="3000" b="1" dirty="0"/>
              <a:t>organ </a:t>
            </a:r>
            <a:r>
              <a:rPr lang="en-US" sz="3000" b="1" dirty="0" smtClean="0"/>
              <a:t>damage</a:t>
            </a:r>
          </a:p>
          <a:p>
            <a:endParaRPr lang="en-US" sz="30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3000" b="1" dirty="0"/>
              <a:t>Hypertensive emergency:</a:t>
            </a:r>
            <a:r>
              <a:rPr lang="en-US" sz="3000" dirty="0"/>
              <a:t> severely increased BP with signs of </a:t>
            </a:r>
            <a:r>
              <a:rPr lang="en-US" sz="3000" b="1" dirty="0"/>
              <a:t>end-organ damage</a:t>
            </a:r>
            <a:r>
              <a:rPr lang="en-US" sz="3000" dirty="0"/>
              <a:t> (mainly in the </a:t>
            </a:r>
            <a:r>
              <a:rPr lang="en-US" sz="3000" b="1" dirty="0"/>
              <a:t>cardiovascular</a:t>
            </a:r>
            <a:r>
              <a:rPr lang="en-US" sz="3000" dirty="0"/>
              <a:t>, </a:t>
            </a:r>
            <a:r>
              <a:rPr lang="en-US" sz="3000" b="1" dirty="0"/>
              <a:t>central nervous</a:t>
            </a:r>
            <a:r>
              <a:rPr lang="en-US" sz="3000" dirty="0"/>
              <a:t>, and </a:t>
            </a:r>
            <a:r>
              <a:rPr lang="en-US" sz="3000" b="1" dirty="0"/>
              <a:t>renal</a:t>
            </a:r>
            <a:r>
              <a:rPr lang="en-US" sz="3000" dirty="0"/>
              <a:t> system)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796136" y="5805264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70080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000" dirty="0"/>
              <a:t>Cardiac presentation (</a:t>
            </a:r>
            <a:r>
              <a:rPr lang="en-US" sz="3000" b="1" dirty="0"/>
              <a:t>chest pain</a:t>
            </a:r>
            <a:r>
              <a:rPr lang="en-US" sz="3000" dirty="0"/>
              <a:t>, </a:t>
            </a:r>
            <a:r>
              <a:rPr lang="en-US" sz="3000" b="1" dirty="0"/>
              <a:t>dyspnea</a:t>
            </a:r>
            <a:r>
              <a:rPr lang="en-US" sz="3000" dirty="0"/>
              <a:t>)Pulmonary edema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000" b="1" dirty="0"/>
              <a:t>Myocardial infarction</a:t>
            </a:r>
            <a:endParaRPr lang="en-US" sz="30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3000" dirty="0"/>
              <a:t>Congestive heart failure and dilated cardiomyopathy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000" b="1" dirty="0"/>
              <a:t>Aortic dissection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5796136" y="5805264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258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484784"/>
            <a:ext cx="849694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3000" dirty="0"/>
              <a:t>Neurologic presentation (</a:t>
            </a:r>
            <a:r>
              <a:rPr lang="en-US" sz="3000" b="1" dirty="0"/>
              <a:t>headache</a:t>
            </a:r>
            <a:r>
              <a:rPr lang="en-US" sz="3000" dirty="0"/>
              <a:t>, </a:t>
            </a:r>
            <a:r>
              <a:rPr lang="en-US" sz="3000" b="1" dirty="0"/>
              <a:t>confusion</a:t>
            </a:r>
            <a:r>
              <a:rPr lang="en-US" sz="3000" dirty="0"/>
              <a:t>, </a:t>
            </a:r>
            <a:r>
              <a:rPr lang="en-US" sz="3000" b="1" dirty="0"/>
              <a:t>blurry vision</a:t>
            </a:r>
            <a:r>
              <a:rPr lang="en-US" sz="3000" dirty="0"/>
              <a:t>)Hypertensive </a:t>
            </a:r>
            <a:r>
              <a:rPr lang="en-US" sz="3000" b="1" dirty="0"/>
              <a:t>encephalopathy</a:t>
            </a:r>
            <a:r>
              <a:rPr lang="en-US" sz="3000" dirty="0"/>
              <a:t> 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000" dirty="0"/>
              <a:t>Ischemic or </a:t>
            </a:r>
            <a:r>
              <a:rPr lang="en-US" sz="3000" b="1" dirty="0"/>
              <a:t>hemorrhagic stroke</a:t>
            </a:r>
            <a:endParaRPr lang="en-US" sz="3000" dirty="0"/>
          </a:p>
          <a:p>
            <a:pPr marL="457200" indent="-457200">
              <a:buFont typeface="Wingdings" pitchFamily="2" charset="2"/>
              <a:buChar char="§"/>
            </a:pPr>
            <a:r>
              <a:rPr lang="en-US" sz="3000" b="1" dirty="0"/>
              <a:t>Malignant hypertension:</a:t>
            </a:r>
            <a:r>
              <a:rPr lang="en-US" sz="3000" dirty="0"/>
              <a:t> severe hypertension that occurs with </a:t>
            </a:r>
            <a:r>
              <a:rPr lang="en-US" sz="3000" b="1" dirty="0"/>
              <a:t>retinopathy</a:t>
            </a:r>
            <a:r>
              <a:rPr lang="en-US" sz="3000" dirty="0"/>
              <a:t> (</a:t>
            </a:r>
            <a:r>
              <a:rPr lang="en-US" sz="3000" b="1" dirty="0"/>
              <a:t>flame hemorrhages</a:t>
            </a:r>
            <a:r>
              <a:rPr lang="en-US" sz="3000" dirty="0"/>
              <a:t>, </a:t>
            </a:r>
            <a:r>
              <a:rPr lang="en-US" sz="3000" b="1" dirty="0" smtClean="0"/>
              <a:t>papilledema)</a:t>
            </a:r>
            <a:endParaRPr lang="en-US" sz="3000" dirty="0"/>
          </a:p>
        </p:txBody>
      </p:sp>
      <p:sp>
        <p:nvSpPr>
          <p:cNvPr id="3" name="Right Arrow 2"/>
          <p:cNvSpPr/>
          <p:nvPr/>
        </p:nvSpPr>
        <p:spPr>
          <a:xfrm>
            <a:off x="5796136" y="5805264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261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800" y="1988840"/>
            <a:ext cx="7974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000" b="1" dirty="0"/>
              <a:t>Renal presentation: </a:t>
            </a:r>
            <a:endParaRPr lang="en-US" sz="3000" b="1" dirty="0" smtClean="0"/>
          </a:p>
          <a:p>
            <a:pPr lvl="1"/>
            <a:r>
              <a:rPr lang="en-US" sz="3000" dirty="0" smtClean="0"/>
              <a:t>azotemia</a:t>
            </a:r>
            <a:r>
              <a:rPr lang="en-US" sz="3000" dirty="0"/>
              <a:t> and/or oliguria due to </a:t>
            </a:r>
            <a:r>
              <a:rPr lang="en-US" sz="3000" b="1" dirty="0"/>
              <a:t>acute renal </a:t>
            </a:r>
            <a:r>
              <a:rPr lang="en-US" sz="3000" b="1" dirty="0" smtClean="0"/>
              <a:t>failure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2326521"/>
            <a:ext cx="833467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Treatment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500" b="1" dirty="0"/>
              <a:t>Hypertensive urgency</a:t>
            </a:r>
          </a:p>
          <a:p>
            <a:r>
              <a:rPr lang="en-US" sz="2500" dirty="0"/>
              <a:t>Reinstitute or increase dosage of oral antihypertensive therapy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796136" y="5805264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348880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b="1" dirty="0"/>
              <a:t>Hypertensive emergency</a:t>
            </a:r>
          </a:p>
          <a:p>
            <a:r>
              <a:rPr lang="en-US" sz="2800" dirty="0"/>
              <a:t>ICU admission and immediate initiation of intravenous antihypertensive therapy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796136" y="5805264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196752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Rate of blood pressure reduction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/>
              <a:t>General goal</a:t>
            </a:r>
            <a:endParaRPr lang="en-US" sz="2800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Reduce BP by </a:t>
            </a:r>
            <a:r>
              <a:rPr lang="en-US" sz="2800" b="1" dirty="0"/>
              <a:t>max. 25%</a:t>
            </a:r>
            <a:r>
              <a:rPr lang="en-US" sz="2800" dirty="0"/>
              <a:t> within the </a:t>
            </a:r>
            <a:r>
              <a:rPr lang="en-US" sz="2800" b="1" dirty="0"/>
              <a:t>first hour</a:t>
            </a:r>
            <a:r>
              <a:rPr lang="en-US" sz="2800" dirty="0"/>
              <a:t> to prevent coronary insufficiency and to ensure </a:t>
            </a:r>
            <a:r>
              <a:rPr lang="en-US" sz="2800" b="1" dirty="0"/>
              <a:t>adequate cerebral perfusion!</a:t>
            </a:r>
            <a:endParaRPr lang="en-US" sz="2800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Reduce BP to 160/100–110 mm Hg over next 2–6 hours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/>
              <a:t>Reduce BP to normal over 24–48 hours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796136" y="5805264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849694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500" dirty="0"/>
              <a:t>In summary, blood pressure management is crucial in both </a:t>
            </a:r>
            <a:r>
              <a:rPr lang="en-US" sz="2500" dirty="0" err="1"/>
              <a:t>intracerebral</a:t>
            </a:r>
            <a:r>
              <a:rPr lang="en-US" sz="2500" dirty="0"/>
              <a:t> hemorrhage and acute ischemic stroke. To optimize best results , </a:t>
            </a:r>
            <a:r>
              <a:rPr lang="en-US" sz="2500" dirty="0" err="1"/>
              <a:t>intensivists</a:t>
            </a:r>
            <a:r>
              <a:rPr lang="en-US" sz="2500" dirty="0"/>
              <a:t> should aim to keep systolic blood pressure in intracranial hemorrhage below 140 mm Hg. In acute ischemic stroke, treatment is recommended for blood pressure above 220/110 if no intervention of </a:t>
            </a:r>
            <a:r>
              <a:rPr lang="en-US" sz="2500" dirty="0" err="1"/>
              <a:t>thrombolytics</a:t>
            </a:r>
            <a:r>
              <a:rPr lang="en-US" sz="2500" dirty="0"/>
              <a:t> is planned( in first 24hr post ischemic stroke). For patients eligible for intravenous </a:t>
            </a:r>
            <a:r>
              <a:rPr lang="en-US" sz="2500" dirty="0" err="1"/>
              <a:t>alteplase</a:t>
            </a:r>
            <a:r>
              <a:rPr lang="en-US" sz="2500" dirty="0"/>
              <a:t> therapy, maintaining a goal of &lt;185/110 prior to thrombolytic therapy and below 180/105 after thrombolytic therapy or in cases of </a:t>
            </a:r>
            <a:r>
              <a:rPr lang="en-US" sz="2500" dirty="0" err="1"/>
              <a:t>thrombectomy</a:t>
            </a:r>
            <a:r>
              <a:rPr lang="en-US" sz="2500" dirty="0"/>
              <a:t> is recommended by </a:t>
            </a:r>
            <a:r>
              <a:rPr lang="en-US" sz="2500" dirty="0" err="1"/>
              <a:t>guidelines.If</a:t>
            </a:r>
            <a:r>
              <a:rPr lang="en-US" sz="2500" dirty="0"/>
              <a:t> blood pressure is above 220/110 mm Hg, a reduction of approximately 15% (but no more than 25%) over the first 24 hours is suggested, with gradual reduction thereafter to reach target as in regular HTN guidelines.</a:t>
            </a:r>
          </a:p>
        </p:txBody>
      </p:sp>
    </p:spTree>
    <p:extLst>
      <p:ext uri="{BB962C8B-B14F-4D97-AF65-F5344CB8AC3E}">
        <p14:creationId xmlns:p14="http://schemas.microsoft.com/office/powerpoint/2010/main" val="18326086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677014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Special </a:t>
            </a:r>
            <a:r>
              <a:rPr lang="en-US" sz="2800" b="1" dirty="0" smtClean="0"/>
              <a:t>cases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Severe</a:t>
            </a:r>
            <a:r>
              <a:rPr lang="en-US" sz="2800" dirty="0"/>
              <a:t> </a:t>
            </a:r>
            <a:r>
              <a:rPr lang="en-US" sz="2800" dirty="0" smtClean="0"/>
              <a:t>pre-eclampsia /</a:t>
            </a:r>
            <a:r>
              <a:rPr lang="en-US" sz="2800" dirty="0"/>
              <a:t>eclampsia or pheochromocytoma: </a:t>
            </a:r>
            <a:endParaRPr lang="en-US" sz="2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systolic</a:t>
            </a:r>
            <a:r>
              <a:rPr lang="en-US" sz="2800" dirty="0"/>
              <a:t> BP &lt; 140 mm Hg within the first </a:t>
            </a:r>
            <a:r>
              <a:rPr lang="en-US" sz="2800" dirty="0" smtClean="0"/>
              <a:t>hour</a:t>
            </a:r>
            <a:endParaRPr lang="en-US" sz="2800" dirty="0"/>
          </a:p>
        </p:txBody>
      </p:sp>
      <p:sp>
        <p:nvSpPr>
          <p:cNvPr id="3" name="Right Arrow 2"/>
          <p:cNvSpPr/>
          <p:nvPr/>
        </p:nvSpPr>
        <p:spPr>
          <a:xfrm>
            <a:off x="5796136" y="6021288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269321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000" dirty="0" smtClean="0"/>
              <a:t>Aortic dissection: systolic BP &lt; 120 mm Hg within 20 minutes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796136" y="6021288"/>
            <a:ext cx="180020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064925"/>
            <a:ext cx="864096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000" b="1" dirty="0" smtClean="0"/>
              <a:t>Acute stroke: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 smtClean="0"/>
              <a:t>Acute ischemic / intracerebral hemorrhage stroke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500" dirty="0" smtClean="0"/>
              <a:t>If the patient qualifies for thrombolytic therapy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500" dirty="0" smtClean="0"/>
              <a:t>Systolic BP &lt; 185 mm Hg and diastolic BP &lt; 110 mm Hg before thrombolysis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500" dirty="0" smtClean="0"/>
              <a:t>BP &lt; 180/105 mm Hg for the first 24 hours after thrombolysis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500" dirty="0" smtClean="0"/>
              <a:t>If the patient does not qualify for thrombolytic therapy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500" dirty="0" smtClean="0"/>
              <a:t>BP ≤ 220/110 mm Hg: DO NOT lower BP during the first 48–72 hours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500" dirty="0" smtClean="0"/>
              <a:t>BP &gt; 220/110 mm Hg: lower BP by 15% in the first 24 hours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700808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/>
              <a:t>Choice of intravenous antihypertensive drug</a:t>
            </a:r>
          </a:p>
          <a:p>
            <a:pPr algn="just"/>
            <a:r>
              <a:rPr lang="en-US" sz="2800" dirty="0"/>
              <a:t>The selection of an intravenous antihypertensive and its dosing is based on the desired rate of BP decrease, the presence or absence of certain co-morbidities, and the drug's pharmacodynamic properties</a:t>
            </a:r>
          </a:p>
        </p:txBody>
      </p:sp>
    </p:spTree>
    <p:extLst>
      <p:ext uri="{BB962C8B-B14F-4D97-AF65-F5344CB8AC3E}">
        <p14:creationId xmlns:p14="http://schemas.microsoft.com/office/powerpoint/2010/main" val="14073976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95772"/>
              </p:ext>
            </p:extLst>
          </p:nvPr>
        </p:nvGraphicFramePr>
        <p:xfrm>
          <a:off x="395536" y="1580244"/>
          <a:ext cx="8229600" cy="311404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Associated co-</a:t>
                      </a:r>
                      <a:r>
                        <a:rPr lang="en-US" sz="2000" u="none" strike="noStrike" dirty="0">
                          <a:effectLst/>
                        </a:rPr>
                        <a:t>morbidity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Preferred intravenous antihypertensive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Comments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Aortic dissection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First-line: </a:t>
                      </a:r>
                      <a:r>
                        <a:rPr lang="en-US" sz="2000" u="none" strike="noStrike" dirty="0">
                          <a:effectLst/>
                        </a:rPr>
                        <a:t>esmolol</a:t>
                      </a:r>
                      <a:r>
                        <a:rPr lang="en-US" sz="2000" dirty="0">
                          <a:effectLst/>
                        </a:rPr>
                        <a:t> or </a:t>
                      </a:r>
                      <a:r>
                        <a:rPr lang="en-US" sz="2000" u="none" strike="noStrike" dirty="0">
                          <a:effectLst/>
                        </a:rPr>
                        <a:t>labetalol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</a:rPr>
                        <a:t>Second-line (as an adjunct): </a:t>
                      </a:r>
                      <a:r>
                        <a:rPr lang="en-US" sz="2000" u="none" strike="noStrike" dirty="0">
                          <a:effectLst/>
                        </a:rPr>
                        <a:t>nitroprusside</a:t>
                      </a:r>
                      <a:r>
                        <a:rPr lang="en-US" sz="2000" dirty="0">
                          <a:effectLst/>
                        </a:rPr>
                        <a:t> or </a:t>
                      </a:r>
                      <a:r>
                        <a:rPr lang="en-US" sz="2000" u="none" strike="noStrike" dirty="0">
                          <a:effectLst/>
                        </a:rPr>
                        <a:t>nicardipine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Beta blockers</a:t>
                      </a:r>
                      <a:r>
                        <a:rPr lang="en-US" sz="2000" dirty="0">
                          <a:effectLst/>
                        </a:rPr>
                        <a:t> should precede administration of </a:t>
                      </a:r>
                      <a:r>
                        <a:rPr lang="en-US" sz="2000" u="none" strike="noStrike" dirty="0">
                          <a:effectLst/>
                        </a:rPr>
                        <a:t>vasodilators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nicardipine</a:t>
                      </a:r>
                      <a:r>
                        <a:rPr lang="en-US" sz="2000" dirty="0">
                          <a:effectLst/>
                        </a:rPr>
                        <a:t>, </a:t>
                      </a:r>
                      <a:r>
                        <a:rPr lang="en-US" sz="2000" u="none" strike="noStrike" dirty="0">
                          <a:effectLst/>
                        </a:rPr>
                        <a:t>nitroprusside</a:t>
                      </a:r>
                      <a:r>
                        <a:rPr lang="en-US" sz="2000" dirty="0">
                          <a:effectLst/>
                        </a:rPr>
                        <a:t>)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6516216" y="5949280"/>
            <a:ext cx="158417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213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153858"/>
              </p:ext>
            </p:extLst>
          </p:nvPr>
        </p:nvGraphicFramePr>
        <p:xfrm>
          <a:off x="457200" y="529808"/>
          <a:ext cx="8229600" cy="549148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Associated co-</a:t>
                      </a:r>
                      <a:r>
                        <a:rPr lang="en-US" sz="2000" u="none" strike="noStrike" dirty="0">
                          <a:effectLst/>
                        </a:rPr>
                        <a:t>morbidity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Preferred intravenous antihypertensive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Comments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Pulmonary edema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Clevidipine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Nitroprusside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Nitroglycerin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Nitroglycerin</a:t>
                      </a:r>
                      <a:r>
                        <a:rPr lang="en-US" sz="2000" dirty="0">
                          <a:effectLst/>
                        </a:rPr>
                        <a:t> is contraindicated if the patient had received a </a:t>
                      </a:r>
                      <a:r>
                        <a:rPr lang="en-US" sz="2000" u="none" strike="noStrike" dirty="0">
                          <a:effectLst/>
                        </a:rPr>
                        <a:t>phosphodiesterase inhibitor</a:t>
                      </a:r>
                      <a:r>
                        <a:rPr lang="en-US" sz="2000" dirty="0">
                          <a:effectLst/>
                        </a:rPr>
                        <a:t> (e.g., </a:t>
                      </a:r>
                      <a:r>
                        <a:rPr lang="en-US" sz="2000" u="none" strike="noStrike" dirty="0">
                          <a:effectLst/>
                        </a:rPr>
                        <a:t>sildenafil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tadafil</a:t>
                      </a:r>
                      <a:r>
                        <a:rPr lang="en-US" sz="2000" dirty="0">
                          <a:effectLst/>
                        </a:rPr>
                        <a:t>) within the past 48 hours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Beta blockers</a:t>
                      </a:r>
                      <a:r>
                        <a:rPr lang="en-US" sz="2000" dirty="0">
                          <a:effectLst/>
                        </a:rPr>
                        <a:t> are contraindicated if the patient has pulmonary edema, </a:t>
                      </a:r>
                      <a:r>
                        <a:rPr lang="en-US" sz="2000" dirty="0" err="1">
                          <a:effectLst/>
                        </a:rPr>
                        <a:t>bradycardia</a:t>
                      </a:r>
                      <a:r>
                        <a:rPr lang="en-US" sz="2000" dirty="0">
                          <a:effectLst/>
                        </a:rPr>
                        <a:t>, 2</a:t>
                      </a:r>
                      <a:r>
                        <a:rPr lang="en-US" sz="2000" baseline="30000" dirty="0">
                          <a:effectLst/>
                        </a:rPr>
                        <a:t>nd</a:t>
                      </a:r>
                      <a:r>
                        <a:rPr lang="en-US" sz="2000" dirty="0">
                          <a:effectLst/>
                        </a:rPr>
                        <a:t>/3</a:t>
                      </a:r>
                      <a:r>
                        <a:rPr lang="en-US" sz="2000" baseline="30000" dirty="0">
                          <a:effectLst/>
                        </a:rPr>
                        <a:t>rd</a:t>
                      </a:r>
                      <a:r>
                        <a:rPr lang="en-US" sz="2000" dirty="0">
                          <a:effectLst/>
                        </a:rPr>
                        <a:t> degree </a:t>
                      </a:r>
                      <a:r>
                        <a:rPr lang="en-US" sz="2000" u="none" strike="noStrike" dirty="0">
                          <a:effectLst/>
                        </a:rPr>
                        <a:t>heart block</a:t>
                      </a:r>
                      <a:r>
                        <a:rPr lang="en-US" sz="2000" dirty="0">
                          <a:effectLst/>
                        </a:rPr>
                        <a:t>, or </a:t>
                      </a:r>
                      <a:r>
                        <a:rPr lang="en-US" sz="2000" u="none" strike="noStrike" dirty="0">
                          <a:effectLst/>
                        </a:rPr>
                        <a:t>cardiogenic shock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strike="noStrike" dirty="0">
                          <a:effectLst/>
                        </a:rPr>
                        <a:t>Acute coronary syndrome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Nitroglycerin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Esmolol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Labetalol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000" u="none" strike="noStrike" dirty="0">
                          <a:effectLst/>
                        </a:rPr>
                        <a:t>Nicardipine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6516216" y="6237312"/>
            <a:ext cx="158417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956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669963"/>
              </p:ext>
            </p:extLst>
          </p:nvPr>
        </p:nvGraphicFramePr>
        <p:xfrm>
          <a:off x="457200" y="1988840"/>
          <a:ext cx="8229600" cy="227711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Associated co-</a:t>
                      </a:r>
                      <a:r>
                        <a:rPr lang="en-US" sz="2100" u="none" strike="noStrike" dirty="0">
                          <a:effectLst/>
                        </a:rPr>
                        <a:t>morbidity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Preferred intravenous antihypertensive</a:t>
                      </a:r>
                      <a:endParaRPr lang="en-US" sz="2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Comments</a:t>
                      </a:r>
                      <a:endParaRPr lang="en-US" sz="2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100" u="none" strike="noStrike" dirty="0">
                          <a:effectLst/>
                        </a:rPr>
                        <a:t>Acute renal failure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100" u="none" strike="noStrike" dirty="0">
                          <a:effectLst/>
                        </a:rPr>
                        <a:t>Clevidipine</a:t>
                      </a:r>
                      <a:endParaRPr lang="en-US" sz="2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100" u="none" strike="noStrike" dirty="0">
                          <a:effectLst/>
                        </a:rPr>
                        <a:t>Nicardipine</a:t>
                      </a:r>
                      <a:endParaRPr lang="en-US" sz="2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100" u="none" strike="noStrike" dirty="0">
                          <a:effectLst/>
                        </a:rPr>
                        <a:t>Fenoldopam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100" u="none" strike="noStrike" dirty="0">
                          <a:effectLst/>
                        </a:rPr>
                        <a:t>Nitroprusside</a:t>
                      </a:r>
                      <a:r>
                        <a:rPr lang="en-US" sz="2100" dirty="0">
                          <a:effectLst/>
                        </a:rPr>
                        <a:t> and </a:t>
                      </a:r>
                      <a:r>
                        <a:rPr lang="en-US" sz="2100" dirty="0" smtClean="0">
                          <a:effectLst/>
                        </a:rPr>
                        <a:t>   </a:t>
                      </a:r>
                      <a:r>
                        <a:rPr lang="en-US" sz="2100" u="none" strike="noStrike" dirty="0" smtClean="0">
                          <a:effectLst/>
                        </a:rPr>
                        <a:t>esmolol</a:t>
                      </a:r>
                      <a:r>
                        <a:rPr lang="en-US" sz="2100" dirty="0">
                          <a:effectLst/>
                        </a:rPr>
                        <a:t> should be avoided</a:t>
                      </a:r>
                      <a:endParaRPr lang="en-US" sz="2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6516216" y="5949280"/>
            <a:ext cx="158417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956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947449"/>
              </p:ext>
            </p:extLst>
          </p:nvPr>
        </p:nvGraphicFramePr>
        <p:xfrm>
          <a:off x="457200" y="1916832"/>
          <a:ext cx="8229600" cy="236474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Associated </a:t>
                      </a:r>
                      <a:r>
                        <a:rPr lang="en-US" sz="2200" dirty="0" smtClean="0">
                          <a:effectLst/>
                        </a:rPr>
                        <a:t>                 co-</a:t>
                      </a:r>
                      <a:r>
                        <a:rPr lang="en-US" sz="2200" u="none" strike="noStrike" dirty="0" smtClean="0">
                          <a:effectLst/>
                        </a:rPr>
                        <a:t>morbidity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Preferred intravenous antihypertensive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Comments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u="none" strike="noStrike" dirty="0">
                          <a:effectLst/>
                        </a:rPr>
                        <a:t>Catecholamine</a:t>
                      </a:r>
                      <a:r>
                        <a:rPr lang="en-US" sz="2200" dirty="0">
                          <a:effectLst/>
                        </a:rPr>
                        <a:t> excess 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Clevidipine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Nicardipine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 err="1">
                          <a:effectLst/>
                        </a:rPr>
                        <a:t>Phentolamine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Beta blockers</a:t>
                      </a:r>
                      <a:r>
                        <a:rPr lang="en-US" sz="2200" dirty="0">
                          <a:effectLst/>
                        </a:rPr>
                        <a:t> should be avoided 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6516216" y="5949280"/>
            <a:ext cx="158417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956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62621"/>
              </p:ext>
            </p:extLst>
          </p:nvPr>
        </p:nvGraphicFramePr>
        <p:xfrm>
          <a:off x="457200" y="1914004"/>
          <a:ext cx="8229600" cy="249631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Associated co-</a:t>
                      </a:r>
                      <a:r>
                        <a:rPr lang="en-US" sz="2200" u="none" strike="noStrike" dirty="0">
                          <a:effectLst/>
                        </a:rPr>
                        <a:t>morbidity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Preferred intravenous antihypertensive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Comments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Acute </a:t>
                      </a:r>
                      <a:r>
                        <a:rPr lang="en-US" sz="2200" u="none" strike="noStrike" dirty="0">
                          <a:effectLst/>
                        </a:rPr>
                        <a:t>ischemic stroke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Labetalol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Clevidipine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Nicardipine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rowSpan="2"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Fenoldopam</a:t>
                      </a:r>
                      <a:r>
                        <a:rPr lang="en-US" sz="2200" dirty="0">
                          <a:effectLst/>
                        </a:rPr>
                        <a:t>, </a:t>
                      </a:r>
                      <a:r>
                        <a:rPr lang="en-US" sz="2200" u="none" strike="noStrike" dirty="0">
                          <a:effectLst/>
                        </a:rPr>
                        <a:t>nitroprusside</a:t>
                      </a:r>
                      <a:r>
                        <a:rPr lang="en-US" sz="2200" dirty="0">
                          <a:effectLst/>
                        </a:rPr>
                        <a:t>, and </a:t>
                      </a:r>
                      <a:r>
                        <a:rPr lang="en-US" sz="2200" u="none" strike="noStrike" dirty="0">
                          <a:effectLst/>
                        </a:rPr>
                        <a:t>nitroglycerin</a:t>
                      </a:r>
                      <a:r>
                        <a:rPr lang="en-US" sz="2200" dirty="0">
                          <a:effectLst/>
                        </a:rPr>
                        <a:t> should be avoided 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Acute </a:t>
                      </a:r>
                      <a:r>
                        <a:rPr lang="en-US" sz="2200" u="none" strike="noStrike" dirty="0">
                          <a:effectLst/>
                        </a:rPr>
                        <a:t>intracerebral hemorrhage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6516216" y="5949280"/>
            <a:ext cx="158417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956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891082"/>
              </p:ext>
            </p:extLst>
          </p:nvPr>
        </p:nvGraphicFramePr>
        <p:xfrm>
          <a:off x="457200" y="2204864"/>
          <a:ext cx="8229600" cy="284175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Associated co-</a:t>
                      </a:r>
                      <a:r>
                        <a:rPr lang="en-US" sz="2200" u="none" strike="noStrike" dirty="0">
                          <a:effectLst/>
                        </a:rPr>
                        <a:t>morbidity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Preferred intravenous antihypertensive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Comments</a:t>
                      </a:r>
                      <a:endParaRPr lang="en-US" sz="2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u="none" strike="noStrike" dirty="0">
                          <a:effectLst/>
                        </a:rPr>
                        <a:t>Eclampsia</a:t>
                      </a:r>
                      <a:r>
                        <a:rPr lang="en-US" sz="2200" dirty="0">
                          <a:effectLst/>
                        </a:rPr>
                        <a:t>/severe </a:t>
                      </a:r>
                      <a:r>
                        <a:rPr lang="en-US" sz="2200" u="none" strike="noStrike" dirty="0">
                          <a:effectLst/>
                        </a:rPr>
                        <a:t>pre-eclampsia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Hydralazine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Labetalol</a:t>
                      </a:r>
                      <a:endParaRPr lang="en-US" sz="2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Nicardipine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u="none" strike="noStrike" dirty="0">
                          <a:effectLst/>
                        </a:rPr>
                        <a:t>Nitroprusside</a:t>
                      </a:r>
                      <a:r>
                        <a:rPr lang="en-US" sz="2200" dirty="0">
                          <a:effectLst/>
                        </a:rPr>
                        <a:t> is contraindicated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7628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583310"/>
              </p:ext>
            </p:extLst>
          </p:nvPr>
        </p:nvGraphicFramePr>
        <p:xfrm>
          <a:off x="457200" y="1287368"/>
          <a:ext cx="8229600" cy="437388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b="1" dirty="0" smtClean="0">
                          <a:effectLst/>
                        </a:rPr>
                        <a:t>Intravenous </a:t>
                      </a:r>
                      <a:r>
                        <a:rPr lang="en-US" sz="2500" b="1" dirty="0" err="1" smtClean="0">
                          <a:effectLst/>
                        </a:rPr>
                        <a:t>antihypertensives</a:t>
                      </a:r>
                      <a:endParaRPr lang="en-US" sz="2500" b="1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sz="2500" u="none" strike="noStrike" dirty="0">
                          <a:effectLst/>
                        </a:rPr>
                        <a:t>Calcium channel blocker</a:t>
                      </a:r>
                      <a:r>
                        <a:rPr lang="en-US" sz="2500" dirty="0">
                          <a:effectLst/>
                        </a:rPr>
                        <a:t>: </a:t>
                      </a:r>
                      <a:r>
                        <a:rPr lang="en-US" sz="2500" u="none" strike="noStrike" dirty="0">
                          <a:effectLst/>
                        </a:rPr>
                        <a:t>nicardipine</a:t>
                      </a:r>
                      <a:r>
                        <a:rPr lang="en-US" sz="2500" dirty="0">
                          <a:effectLst/>
                        </a:rPr>
                        <a:t>, </a:t>
                      </a:r>
                      <a:r>
                        <a:rPr lang="en-US" sz="2500" u="none" strike="noStrike" dirty="0">
                          <a:effectLst/>
                        </a:rPr>
                        <a:t>clevidipine</a:t>
                      </a:r>
                      <a:endParaRPr lang="en-US" sz="2500" dirty="0">
                        <a:effectLst/>
                      </a:endParaRP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Nitric-oxide dependent </a:t>
                      </a:r>
                      <a:r>
                        <a:rPr lang="en-US" sz="2500" u="none" strike="noStrike" dirty="0">
                          <a:effectLst/>
                        </a:rPr>
                        <a:t>vasodilators</a:t>
                      </a:r>
                      <a:r>
                        <a:rPr lang="en-US" sz="2500" dirty="0">
                          <a:effectLst/>
                        </a:rPr>
                        <a:t>: </a:t>
                      </a:r>
                      <a:r>
                        <a:rPr lang="en-US" sz="2500" u="none" strike="noStrike" dirty="0">
                          <a:effectLst/>
                        </a:rPr>
                        <a:t>sodium nitroprusside</a:t>
                      </a:r>
                      <a:r>
                        <a:rPr lang="en-US" sz="2500" dirty="0">
                          <a:effectLst/>
                        </a:rPr>
                        <a:t>, </a:t>
                      </a:r>
                      <a:r>
                        <a:rPr lang="en-US" sz="2500" u="none" strike="noStrike" dirty="0">
                          <a:effectLst/>
                        </a:rPr>
                        <a:t>nitroglycerin</a:t>
                      </a:r>
                      <a:r>
                        <a:rPr lang="en-US" sz="2500" dirty="0">
                          <a:effectLst/>
                        </a:rPr>
                        <a:t> 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Direct arterial </a:t>
                      </a:r>
                      <a:r>
                        <a:rPr lang="en-US" sz="2500" u="none" strike="noStrike" dirty="0">
                          <a:effectLst/>
                        </a:rPr>
                        <a:t>vasodilators</a:t>
                      </a:r>
                      <a:r>
                        <a:rPr lang="en-US" sz="2500" dirty="0">
                          <a:effectLst/>
                        </a:rPr>
                        <a:t>: </a:t>
                      </a:r>
                      <a:r>
                        <a:rPr lang="en-US" sz="2500" u="none" strike="noStrike" dirty="0">
                          <a:effectLst/>
                        </a:rPr>
                        <a:t>hydralazine</a:t>
                      </a:r>
                      <a:endParaRPr lang="en-US" sz="2500" dirty="0">
                        <a:effectLst/>
                      </a:endParaRP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Anti-adrenergic drugs</a:t>
                      </a:r>
                    </a:p>
                    <a:p>
                      <a:pPr marL="742950" lvl="1" indent="-285750"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Selective beta-1 blocker: </a:t>
                      </a:r>
                      <a:r>
                        <a:rPr lang="en-US" sz="2500" u="none" strike="noStrike" dirty="0">
                          <a:effectLst/>
                        </a:rPr>
                        <a:t>esmolol</a:t>
                      </a:r>
                      <a:endParaRPr lang="en-US" sz="2500" dirty="0">
                        <a:effectLst/>
                      </a:endParaRPr>
                    </a:p>
                    <a:p>
                      <a:pPr marL="742950" lvl="1" indent="-285750"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Non-selective </a:t>
                      </a:r>
                      <a:r>
                        <a:rPr lang="en-US" sz="2500" u="none" strike="noStrike" dirty="0">
                          <a:effectLst/>
                        </a:rPr>
                        <a:t>beta blocker</a:t>
                      </a:r>
                      <a:r>
                        <a:rPr lang="en-US" sz="2500" dirty="0">
                          <a:effectLst/>
                        </a:rPr>
                        <a:t> with </a:t>
                      </a:r>
                      <a:r>
                        <a:rPr lang="en-US" sz="2500" u="none" strike="noStrike" dirty="0">
                          <a:effectLst/>
                        </a:rPr>
                        <a:t>alpha-1 antagonism</a:t>
                      </a:r>
                      <a:r>
                        <a:rPr lang="en-US" sz="2500" dirty="0">
                          <a:effectLst/>
                        </a:rPr>
                        <a:t>: </a:t>
                      </a:r>
                      <a:r>
                        <a:rPr lang="en-US" sz="2500" u="none" strike="noStrike" dirty="0">
                          <a:effectLst/>
                        </a:rPr>
                        <a:t>labetalol</a:t>
                      </a:r>
                      <a:endParaRPr lang="en-US" sz="2500" dirty="0">
                        <a:effectLst/>
                      </a:endParaRPr>
                    </a:p>
                    <a:p>
                      <a:pPr marL="742950" lvl="1" indent="-285750"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Non-selective </a:t>
                      </a:r>
                      <a:r>
                        <a:rPr lang="en-US" sz="2500" u="none" strike="noStrike" dirty="0">
                          <a:effectLst/>
                        </a:rPr>
                        <a:t>alpha blocker</a:t>
                      </a:r>
                      <a:r>
                        <a:rPr lang="en-US" sz="2500" dirty="0">
                          <a:effectLst/>
                        </a:rPr>
                        <a:t>: </a:t>
                      </a:r>
                      <a:r>
                        <a:rPr lang="en-US" sz="2500" dirty="0" err="1">
                          <a:effectLst/>
                        </a:rPr>
                        <a:t>phentolamine</a:t>
                      </a:r>
                      <a:endParaRPr lang="en-US" sz="2500" dirty="0">
                        <a:effectLst/>
                      </a:endParaRP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sz="2500" dirty="0">
                          <a:effectLst/>
                        </a:rPr>
                        <a:t>D1 agonist: </a:t>
                      </a:r>
                      <a:r>
                        <a:rPr lang="en-US" sz="2500" u="none" strike="noStrike" dirty="0">
                          <a:effectLst/>
                        </a:rPr>
                        <a:t>fenoldopam</a:t>
                      </a:r>
                      <a:endParaRPr lang="en-US" sz="25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4277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2492896"/>
            <a:ext cx="7632848" cy="1186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dirty="0"/>
              <a:t>The most commonly used drugs to treat hypertensive emergency are nitroprusside, labetalol, and nicardipine.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47511"/>
            <a:ext cx="406524" cy="134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4277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Update in hypertension therapy (AHA-December </a:t>
            </a:r>
            <a:r>
              <a:rPr lang="en-US" sz="2700">
                <a:latin typeface="Times New Roman" pitchFamily="18" charset="0"/>
                <a:cs typeface="Times New Roman" pitchFamily="18" charset="0"/>
              </a:rPr>
              <a:t>28/12/2023</a:t>
            </a:r>
            <a:r>
              <a:rPr lang="en-US" sz="270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just"/>
            <a:r>
              <a:rPr lang="en-US" sz="2700" smtClean="0">
                <a:latin typeface="Times New Roman" pitchFamily="18" charset="0"/>
                <a:cs typeface="Times New Roman" pitchFamily="18" charset="0"/>
              </a:rPr>
              <a:t>Novel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Antihypertensive May Boost Medication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compliance.Fewer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than 25% of adults being treated for hypertension keep their blood pressure (BP) within the target range, often due to low compliance with daily oral medication.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Zilebesiran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, an investigational, subcutaneously administered RNA interference therapeutic targeting angiotensinogen drug , has the potential to change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that.In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the phase 2 KARDIA-1 study, a single injection of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zilebesiran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effectively lowered BP in adults with hypertension for up to 6 months, with an encouraging side-effect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profile.It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a SQ injection every 3-6 months to control BP!!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Zilebesiran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, has the potential to control BP.</a:t>
            </a:r>
          </a:p>
        </p:txBody>
      </p:sp>
    </p:spTree>
    <p:extLst>
      <p:ext uri="{BB962C8B-B14F-4D97-AF65-F5344CB8AC3E}">
        <p14:creationId xmlns:p14="http://schemas.microsoft.com/office/powerpoint/2010/main" val="236400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1925</Words>
  <Application>Microsoft Office PowerPoint</Application>
  <PresentationFormat>On-screen Show (4:3)</PresentationFormat>
  <Paragraphs>505</Paragraphs>
  <Slides>86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hadidilib1</dc:creator>
  <cp:lastModifiedBy>HADIDI</cp:lastModifiedBy>
  <cp:revision>42</cp:revision>
  <dcterms:created xsi:type="dcterms:W3CDTF">2019-09-17T15:12:28Z</dcterms:created>
  <dcterms:modified xsi:type="dcterms:W3CDTF">2025-03-08T13:53:12Z</dcterms:modified>
</cp:coreProperties>
</file>