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4"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3" r:id="rId17"/>
    <p:sldId id="274" r:id="rId18"/>
    <p:sldId id="275" r:id="rId19"/>
    <p:sldId id="295" r:id="rId20"/>
    <p:sldId id="296" r:id="rId21"/>
    <p:sldId id="276" r:id="rId22"/>
    <p:sldId id="279" r:id="rId23"/>
    <p:sldId id="284" r:id="rId24"/>
    <p:sldId id="285" r:id="rId25"/>
    <p:sldId id="286" r:id="rId26"/>
    <p:sldId id="288" r:id="rId27"/>
    <p:sldId id="289" r:id="rId28"/>
    <p:sldId id="290" r:id="rId29"/>
    <p:sldId id="291" r:id="rId30"/>
    <p:sldId id="292" r:id="rId31"/>
    <p:sldId id="293" r:id="rId32"/>
    <p:sldId id="297" r:id="rId33"/>
    <p:sldId id="298" r:id="rId34"/>
    <p:sldId id="299" r:id="rId35"/>
    <p:sldId id="300" r:id="rId36"/>
    <p:sldId id="301" r:id="rId37"/>
    <p:sldId id="302" r:id="rId38"/>
    <p:sldId id="303" r:id="rId39"/>
    <p:sldId id="304" r:id="rId40"/>
    <p:sldId id="305" r:id="rId41"/>
    <p:sldId id="306" r:id="rId42"/>
    <p:sldId id="307" r:id="rId43"/>
    <p:sldId id="308" r:id="rId44"/>
    <p:sldId id="309" r:id="rId45"/>
    <p:sldId id="310" r:id="rId46"/>
    <p:sldId id="311" r:id="rId47"/>
    <p:sldId id="312" r:id="rId48"/>
    <p:sldId id="313" r:id="rId49"/>
    <p:sldId id="314" r:id="rId50"/>
    <p:sldId id="315" r:id="rId51"/>
    <p:sldId id="316" r:id="rId52"/>
    <p:sldId id="317" r:id="rId53"/>
    <p:sldId id="318" r:id="rId54"/>
    <p:sldId id="319" r:id="rId55"/>
    <p:sldId id="320" r:id="rId56"/>
    <p:sldId id="321" r:id="rId57"/>
    <p:sldId id="322" r:id="rId58"/>
    <p:sldId id="323" r:id="rId59"/>
    <p:sldId id="324" r:id="rId60"/>
    <p:sldId id="325" r:id="rId61"/>
    <p:sldId id="326" r:id="rId62"/>
    <p:sldId id="327" r:id="rId63"/>
    <p:sldId id="328" r:id="rId64"/>
    <p:sldId id="329" r:id="rId65"/>
    <p:sldId id="330" r:id="rId66"/>
    <p:sldId id="331" r:id="rId67"/>
    <p:sldId id="332" r:id="rId68"/>
    <p:sldId id="333" r:id="rId69"/>
    <p:sldId id="334" r:id="rId70"/>
    <p:sldId id="335" r:id="rId7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40"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5A9FBE7-1C01-493F-8260-5A9E36AFBAE6}" type="datetimeFigureOut">
              <a:rPr lang="en-US" smtClean="0"/>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8651AA-AFCB-4068-82CD-65F8EDD9FBFF}" type="slidenum">
              <a:rPr lang="en-US" smtClean="0"/>
              <a:t>‹#›</a:t>
            </a:fld>
            <a:endParaRPr lang="en-US"/>
          </a:p>
        </p:txBody>
      </p:sp>
    </p:spTree>
    <p:extLst>
      <p:ext uri="{BB962C8B-B14F-4D97-AF65-F5344CB8AC3E}">
        <p14:creationId xmlns:p14="http://schemas.microsoft.com/office/powerpoint/2010/main" val="38100207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5A9FBE7-1C01-493F-8260-5A9E36AFBAE6}" type="datetimeFigureOut">
              <a:rPr lang="en-US" smtClean="0"/>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8651AA-AFCB-4068-82CD-65F8EDD9FBFF}" type="slidenum">
              <a:rPr lang="en-US" smtClean="0"/>
              <a:t>‹#›</a:t>
            </a:fld>
            <a:endParaRPr lang="en-US"/>
          </a:p>
        </p:txBody>
      </p:sp>
    </p:spTree>
    <p:extLst>
      <p:ext uri="{BB962C8B-B14F-4D97-AF65-F5344CB8AC3E}">
        <p14:creationId xmlns:p14="http://schemas.microsoft.com/office/powerpoint/2010/main" val="1633626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5A9FBE7-1C01-493F-8260-5A9E36AFBAE6}" type="datetimeFigureOut">
              <a:rPr lang="en-US" smtClean="0"/>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8651AA-AFCB-4068-82CD-65F8EDD9FBFF}" type="slidenum">
              <a:rPr lang="en-US" smtClean="0"/>
              <a:t>‹#›</a:t>
            </a:fld>
            <a:endParaRPr lang="en-US"/>
          </a:p>
        </p:txBody>
      </p:sp>
    </p:spTree>
    <p:extLst>
      <p:ext uri="{BB962C8B-B14F-4D97-AF65-F5344CB8AC3E}">
        <p14:creationId xmlns:p14="http://schemas.microsoft.com/office/powerpoint/2010/main" val="1868584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5A9FBE7-1C01-493F-8260-5A9E36AFBAE6}" type="datetimeFigureOut">
              <a:rPr lang="en-US" smtClean="0"/>
              <a:t>10/16/2019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8651AA-AFCB-4068-82CD-65F8EDD9FBFF}" type="slidenum">
              <a:rPr lang="en-US" smtClean="0"/>
              <a:t>‹#›</a:t>
            </a:fld>
            <a:endParaRPr lang="en-US"/>
          </a:p>
        </p:txBody>
      </p:sp>
    </p:spTree>
    <p:extLst>
      <p:ext uri="{BB962C8B-B14F-4D97-AF65-F5344CB8AC3E}">
        <p14:creationId xmlns:p14="http://schemas.microsoft.com/office/powerpoint/2010/main" val="16924996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5A9FBE7-1C01-493F-8260-5A9E36AFBAE6}" type="datetimeFigureOut">
              <a:rPr lang="en-US" smtClean="0"/>
              <a:t>10/16/2019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8651AA-AFCB-4068-82CD-65F8EDD9FBFF}" type="slidenum">
              <a:rPr lang="en-US" smtClean="0"/>
              <a:t>‹#›</a:t>
            </a:fld>
            <a:endParaRPr lang="en-US"/>
          </a:p>
        </p:txBody>
      </p:sp>
    </p:spTree>
    <p:extLst>
      <p:ext uri="{BB962C8B-B14F-4D97-AF65-F5344CB8AC3E}">
        <p14:creationId xmlns:p14="http://schemas.microsoft.com/office/powerpoint/2010/main" val="38748738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5A9FBE7-1C01-493F-8260-5A9E36AFBAE6}" type="datetimeFigureOut">
              <a:rPr lang="en-US" smtClean="0"/>
              <a:t>10/16/2019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8651AA-AFCB-4068-82CD-65F8EDD9FBFF}" type="slidenum">
              <a:rPr lang="en-US" smtClean="0"/>
              <a:t>‹#›</a:t>
            </a:fld>
            <a:endParaRPr lang="en-US"/>
          </a:p>
        </p:txBody>
      </p:sp>
    </p:spTree>
    <p:extLst>
      <p:ext uri="{BB962C8B-B14F-4D97-AF65-F5344CB8AC3E}">
        <p14:creationId xmlns:p14="http://schemas.microsoft.com/office/powerpoint/2010/main" val="7219340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A9FBE7-1C01-493F-8260-5A9E36AFBAE6}" type="datetimeFigureOut">
              <a:rPr lang="en-US" smtClean="0"/>
              <a:t>10/16/2019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8651AA-AFCB-4068-82CD-65F8EDD9FBFF}" type="slidenum">
              <a:rPr lang="en-US" smtClean="0"/>
              <a:t>‹#›</a:t>
            </a:fld>
            <a:endParaRPr lang="en-US"/>
          </a:p>
        </p:txBody>
      </p:sp>
    </p:spTree>
    <p:extLst>
      <p:ext uri="{BB962C8B-B14F-4D97-AF65-F5344CB8AC3E}">
        <p14:creationId xmlns:p14="http://schemas.microsoft.com/office/powerpoint/2010/main" val="727895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5A9FBE7-1C01-493F-8260-5A9E36AFBAE6}" type="datetimeFigureOut">
              <a:rPr lang="en-US" smtClean="0"/>
              <a:t>10/16/2019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8651AA-AFCB-4068-82CD-65F8EDD9FBFF}" type="slidenum">
              <a:rPr lang="en-US" smtClean="0"/>
              <a:t>‹#›</a:t>
            </a:fld>
            <a:endParaRPr lang="en-US"/>
          </a:p>
        </p:txBody>
      </p:sp>
    </p:spTree>
    <p:extLst>
      <p:ext uri="{BB962C8B-B14F-4D97-AF65-F5344CB8AC3E}">
        <p14:creationId xmlns:p14="http://schemas.microsoft.com/office/powerpoint/2010/main" val="6268848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5A9FBE7-1C01-493F-8260-5A9E36AFBAE6}" type="datetimeFigureOut">
              <a:rPr lang="en-US" smtClean="0"/>
              <a:t>10/16/2019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8651AA-AFCB-4068-82CD-65F8EDD9FBFF}" type="slidenum">
              <a:rPr lang="en-US" smtClean="0"/>
              <a:t>‹#›</a:t>
            </a:fld>
            <a:endParaRPr lang="en-US"/>
          </a:p>
        </p:txBody>
      </p:sp>
    </p:spTree>
    <p:extLst>
      <p:ext uri="{BB962C8B-B14F-4D97-AF65-F5344CB8AC3E}">
        <p14:creationId xmlns:p14="http://schemas.microsoft.com/office/powerpoint/2010/main" val="9990798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5A9FBE7-1C01-493F-8260-5A9E36AFBAE6}" type="datetimeFigureOut">
              <a:rPr lang="en-US" smtClean="0"/>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8651AA-AFCB-4068-82CD-65F8EDD9FBFF}" type="slidenum">
              <a:rPr lang="en-US" smtClean="0"/>
              <a:t>‹#›</a:t>
            </a:fld>
            <a:endParaRPr lang="en-US"/>
          </a:p>
        </p:txBody>
      </p:sp>
    </p:spTree>
    <p:extLst>
      <p:ext uri="{BB962C8B-B14F-4D97-AF65-F5344CB8AC3E}">
        <p14:creationId xmlns:p14="http://schemas.microsoft.com/office/powerpoint/2010/main" val="2864372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5A9FBE7-1C01-493F-8260-5A9E36AFBAE6}" type="datetimeFigureOut">
              <a:rPr lang="en-US" smtClean="0"/>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8651AA-AFCB-4068-82CD-65F8EDD9FBFF}" type="slidenum">
              <a:rPr lang="en-US" smtClean="0"/>
              <a:t>‹#›</a:t>
            </a:fld>
            <a:endParaRPr lang="en-US"/>
          </a:p>
        </p:txBody>
      </p:sp>
    </p:spTree>
    <p:extLst>
      <p:ext uri="{BB962C8B-B14F-4D97-AF65-F5344CB8AC3E}">
        <p14:creationId xmlns:p14="http://schemas.microsoft.com/office/powerpoint/2010/main" val="3269856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A9FBE7-1C01-493F-8260-5A9E36AFBAE6}" type="datetimeFigureOut">
              <a:rPr lang="en-US" smtClean="0"/>
              <a:t>10/16/2019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8651AA-AFCB-4068-82CD-65F8EDD9FBFF}" type="slidenum">
              <a:rPr lang="en-US" smtClean="0"/>
              <a:t>‹#›</a:t>
            </a:fld>
            <a:endParaRPr lang="en-US"/>
          </a:p>
        </p:txBody>
      </p:sp>
    </p:spTree>
    <p:extLst>
      <p:ext uri="{BB962C8B-B14F-4D97-AF65-F5344CB8AC3E}">
        <p14:creationId xmlns:p14="http://schemas.microsoft.com/office/powerpoint/2010/main" val="8055469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20" y="1813654"/>
            <a:ext cx="8640960" cy="3703578"/>
          </a:xfrm>
          <a:prstGeom prst="rect">
            <a:avLst/>
          </a:prstGeom>
        </p:spPr>
        <p:txBody>
          <a:bodyPr wrap="square">
            <a:spAutoFit/>
          </a:bodyPr>
          <a:lstStyle/>
          <a:p>
            <a:pPr algn="ctr"/>
            <a:r>
              <a:rPr lang="en-US" sz="4500" b="1" dirty="0">
                <a:effectLst>
                  <a:outerShdw blurRad="38100" dist="38100" dir="2700000" algn="tl">
                    <a:srgbClr val="000000">
                      <a:alpha val="43137"/>
                    </a:srgbClr>
                  </a:outerShdw>
                </a:effectLst>
              </a:rPr>
              <a:t>Aortic Dissection  </a:t>
            </a:r>
          </a:p>
          <a:p>
            <a:endParaRPr lang="en-US" sz="5000" b="1" dirty="0" smtClean="0">
              <a:effectLst>
                <a:outerShdw blurRad="38100" dist="38100" dir="2700000" algn="tl">
                  <a:srgbClr val="000000">
                    <a:alpha val="43137"/>
                  </a:srgbClr>
                </a:outerShdw>
              </a:effectLst>
            </a:endParaRPr>
          </a:p>
          <a:p>
            <a:pPr algn="ctr" rtl="1">
              <a:spcBef>
                <a:spcPts val="100"/>
              </a:spcBef>
              <a:defRPr/>
            </a:pPr>
            <a:r>
              <a:rPr lang="en-US" sz="4500" b="1" dirty="0" smtClean="0">
                <a:effectLst>
                  <a:outerShdw blurRad="38100" dist="38100" dir="2700000" algn="tl">
                    <a:srgbClr val="000000">
                      <a:alpha val="43137"/>
                    </a:srgbClr>
                  </a:outerShdw>
                </a:effectLst>
              </a:rPr>
              <a:t>Dr</a:t>
            </a:r>
            <a:r>
              <a:rPr lang="en-US" sz="4500" b="1" dirty="0">
                <a:effectLst>
                  <a:outerShdw blurRad="38100" dist="38100" dir="2700000" algn="tl">
                    <a:srgbClr val="000000">
                      <a:alpha val="43137"/>
                    </a:srgbClr>
                  </a:outerShdw>
                </a:effectLst>
              </a:rPr>
              <a:t>. Jamal </a:t>
            </a:r>
            <a:r>
              <a:rPr lang="en-US" sz="4500" b="1" dirty="0" err="1">
                <a:effectLst>
                  <a:outerShdw blurRad="38100" dist="38100" dir="2700000" algn="tl">
                    <a:srgbClr val="000000">
                      <a:alpha val="43137"/>
                    </a:srgbClr>
                  </a:outerShdw>
                </a:effectLst>
              </a:rPr>
              <a:t>Dabbas</a:t>
            </a:r>
            <a:r>
              <a:rPr lang="en-US" sz="4500" b="1" dirty="0">
                <a:effectLst>
                  <a:outerShdw blurRad="38100" dist="38100" dir="2700000" algn="tl">
                    <a:srgbClr val="000000">
                      <a:alpha val="43137"/>
                    </a:srgbClr>
                  </a:outerShdw>
                </a:effectLst>
              </a:rPr>
              <a:t> </a:t>
            </a:r>
          </a:p>
          <a:p>
            <a:pPr algn="ctr" rtl="1">
              <a:spcBef>
                <a:spcPts val="100"/>
              </a:spcBef>
              <a:defRPr/>
            </a:pPr>
            <a:r>
              <a:rPr lang="en-US" sz="4500" b="1" dirty="0">
                <a:effectLst>
                  <a:outerShdw blurRad="38100" dist="38100" dir="2700000" algn="tl">
                    <a:srgbClr val="000000">
                      <a:alpha val="43137"/>
                    </a:srgbClr>
                  </a:outerShdw>
                </a:effectLst>
              </a:rPr>
              <a:t>Interventional cardiologist &amp; internist</a:t>
            </a:r>
            <a:r>
              <a:rPr lang="en-US" sz="4500" dirty="0"/>
              <a:t> </a:t>
            </a:r>
          </a:p>
        </p:txBody>
      </p:sp>
    </p:spTree>
    <p:extLst>
      <p:ext uri="{BB962C8B-B14F-4D97-AF65-F5344CB8AC3E}">
        <p14:creationId xmlns:p14="http://schemas.microsoft.com/office/powerpoint/2010/main" val="41890805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335846"/>
            <a:ext cx="8208912" cy="3323987"/>
          </a:xfrm>
          <a:prstGeom prst="rect">
            <a:avLst/>
          </a:prstGeom>
        </p:spPr>
        <p:txBody>
          <a:bodyPr wrap="square">
            <a:spAutoFit/>
          </a:bodyPr>
          <a:lstStyle/>
          <a:p>
            <a:pPr algn="just"/>
            <a:r>
              <a:rPr lang="en-US" sz="3000" b="1" dirty="0"/>
              <a:t>Summary</a:t>
            </a:r>
          </a:p>
          <a:p>
            <a:pPr algn="just"/>
            <a:r>
              <a:rPr lang="en-US" sz="3000" dirty="0"/>
              <a:t>An aortic dissection is a tear in the inner layer of the aorta which leads to a progressively growing hematoma between in the intima-media space. Hypertensive males between the 4</a:t>
            </a:r>
            <a:r>
              <a:rPr lang="en-US" sz="3000" baseline="30000" dirty="0"/>
              <a:t>th</a:t>
            </a:r>
            <a:r>
              <a:rPr lang="en-US" sz="3000" dirty="0"/>
              <a:t> and 6</a:t>
            </a:r>
            <a:r>
              <a:rPr lang="en-US" sz="3000" baseline="30000" dirty="0"/>
              <a:t>th</a:t>
            </a:r>
            <a:r>
              <a:rPr lang="en-US" sz="3000" dirty="0"/>
              <a:t> decade have the highest incidence of aortic dissection</a:t>
            </a:r>
            <a:r>
              <a:rPr lang="en-US" sz="3000" dirty="0" smtClean="0"/>
              <a:t>.</a:t>
            </a:r>
          </a:p>
        </p:txBody>
      </p:sp>
      <p:sp>
        <p:nvSpPr>
          <p:cNvPr id="3" name="Right Arrow 2"/>
          <p:cNvSpPr/>
          <p:nvPr/>
        </p:nvSpPr>
        <p:spPr>
          <a:xfrm>
            <a:off x="7452320" y="5805264"/>
            <a:ext cx="1152128"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725706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922056"/>
            <a:ext cx="8568952" cy="1938992"/>
          </a:xfrm>
          <a:prstGeom prst="rect">
            <a:avLst/>
          </a:prstGeom>
        </p:spPr>
        <p:txBody>
          <a:bodyPr wrap="square">
            <a:spAutoFit/>
          </a:bodyPr>
          <a:lstStyle/>
          <a:p>
            <a:pPr algn="just"/>
            <a:r>
              <a:rPr lang="en-US" sz="3000" dirty="0" smtClean="0"/>
              <a:t>Patients complain of a sudden onset and severe pain radiating into the thorax, back, or abdomen. Initial chest x-ray shows a widened mediastinum. </a:t>
            </a:r>
            <a:endParaRPr lang="en-US" sz="3000" dirty="0"/>
          </a:p>
        </p:txBody>
      </p:sp>
      <p:sp>
        <p:nvSpPr>
          <p:cNvPr id="3" name="Right Arrow 2"/>
          <p:cNvSpPr/>
          <p:nvPr/>
        </p:nvSpPr>
        <p:spPr>
          <a:xfrm>
            <a:off x="7452320" y="5805264"/>
            <a:ext cx="1152128"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72570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1024275"/>
            <a:ext cx="8712968" cy="4708981"/>
          </a:xfrm>
          <a:prstGeom prst="rect">
            <a:avLst/>
          </a:prstGeom>
        </p:spPr>
        <p:txBody>
          <a:bodyPr wrap="square">
            <a:spAutoFit/>
          </a:bodyPr>
          <a:lstStyle/>
          <a:p>
            <a:pPr algn="just"/>
            <a:r>
              <a:rPr lang="en-US" sz="3000" dirty="0" smtClean="0"/>
              <a:t>The diagnosis is confirmed with a contrast-enhanced CT in stable patients and </a:t>
            </a:r>
            <a:r>
              <a:rPr lang="en-US" sz="3000" dirty="0" err="1" smtClean="0"/>
              <a:t>transesophageal</a:t>
            </a:r>
            <a:r>
              <a:rPr lang="en-US" sz="3000" dirty="0" smtClean="0"/>
              <a:t> echocardiography in unstable patients. Treatment options range from conservative measures (e.g., blood pressure optimization) to surgery (aortic prosthesis), depending on the localization and severity of the dissection. Complete occlusion of branching vessels and aortic rupture are common complications. Even with treatment, mortality rates associated with aortic dissection are high.</a:t>
            </a:r>
            <a:endParaRPr lang="en-US" sz="3000" dirty="0"/>
          </a:p>
        </p:txBody>
      </p:sp>
    </p:spTree>
    <p:extLst>
      <p:ext uri="{BB962C8B-B14F-4D97-AF65-F5344CB8AC3E}">
        <p14:creationId xmlns:p14="http://schemas.microsoft.com/office/powerpoint/2010/main" val="16725706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836712"/>
            <a:ext cx="8568952" cy="4708981"/>
          </a:xfrm>
          <a:prstGeom prst="rect">
            <a:avLst/>
          </a:prstGeom>
        </p:spPr>
        <p:txBody>
          <a:bodyPr wrap="square">
            <a:spAutoFit/>
          </a:bodyPr>
          <a:lstStyle/>
          <a:p>
            <a:r>
              <a:rPr lang="en-US" sz="3000" b="1" dirty="0"/>
              <a:t>Epidemiology</a:t>
            </a:r>
          </a:p>
          <a:p>
            <a:pPr marL="285750" indent="-285750">
              <a:buFont typeface="Wingdings" pitchFamily="2" charset="2"/>
              <a:buChar char="§"/>
            </a:pPr>
            <a:r>
              <a:rPr lang="en-US" sz="3000" b="1" dirty="0"/>
              <a:t>Incidence</a:t>
            </a:r>
            <a:r>
              <a:rPr lang="en-US" sz="3000" dirty="0"/>
              <a:t>: 40–80 years (Peak incidence: 60-80 years; in Marfan syndrome at the age of 30–50)</a:t>
            </a:r>
          </a:p>
          <a:p>
            <a:pPr marL="285750" indent="-285750">
              <a:buFont typeface="Wingdings" pitchFamily="2" charset="2"/>
              <a:buChar char="§"/>
            </a:pPr>
            <a:r>
              <a:rPr lang="en-US" sz="3000" b="1" dirty="0"/>
              <a:t>Sex</a:t>
            </a:r>
            <a:r>
              <a:rPr lang="en-US" sz="3000" dirty="0"/>
              <a:t>: ♂ &gt; ♀ (3:1)</a:t>
            </a:r>
          </a:p>
          <a:p>
            <a:pPr marL="285750" indent="-285750">
              <a:buFont typeface="Wingdings" pitchFamily="2" charset="2"/>
              <a:buChar char="§"/>
            </a:pPr>
            <a:r>
              <a:rPr lang="en-US" sz="3000" b="1" dirty="0"/>
              <a:t>Localization</a:t>
            </a:r>
            <a:endParaRPr lang="en-US" sz="3000" dirty="0"/>
          </a:p>
          <a:p>
            <a:pPr marL="742950" lvl="1" indent="-285750">
              <a:buFont typeface="Wingdings" pitchFamily="2" charset="2"/>
              <a:buChar char="§"/>
            </a:pPr>
            <a:r>
              <a:rPr lang="en-US" sz="3000" dirty="0"/>
              <a:t>Ascending aorta: </a:t>
            </a:r>
            <a:r>
              <a:rPr lang="en-US" sz="3000" b="1" dirty="0"/>
              <a:t>∼ 65%</a:t>
            </a:r>
            <a:r>
              <a:rPr lang="en-US" sz="3000" dirty="0"/>
              <a:t> of cases</a:t>
            </a:r>
          </a:p>
          <a:p>
            <a:pPr marL="742950" lvl="1" indent="-285750">
              <a:buFont typeface="Wingdings" pitchFamily="2" charset="2"/>
              <a:buChar char="§"/>
            </a:pPr>
            <a:r>
              <a:rPr lang="en-US" sz="3000" dirty="0"/>
              <a:t>Descending aorta, distal to the left </a:t>
            </a:r>
            <a:r>
              <a:rPr lang="en-US" sz="3000" dirty="0" err="1"/>
              <a:t>subclavian</a:t>
            </a:r>
            <a:r>
              <a:rPr lang="en-US" sz="3000" dirty="0"/>
              <a:t> artery: 20% of cases</a:t>
            </a:r>
          </a:p>
          <a:p>
            <a:pPr marL="742950" lvl="1" indent="-285750">
              <a:buFont typeface="Wingdings" pitchFamily="2" charset="2"/>
              <a:buChar char="§"/>
            </a:pPr>
            <a:r>
              <a:rPr lang="en-US" sz="3000" dirty="0"/>
              <a:t>Aortic arch: 10% of cases</a:t>
            </a:r>
          </a:p>
          <a:p>
            <a:pPr marL="742950" lvl="1" indent="-285750">
              <a:buFont typeface="Wingdings" pitchFamily="2" charset="2"/>
              <a:buChar char="§"/>
            </a:pPr>
            <a:r>
              <a:rPr lang="en-US" sz="3000" dirty="0"/>
              <a:t>Abdominal aorta: 5% of cases</a:t>
            </a:r>
          </a:p>
        </p:txBody>
      </p:sp>
    </p:spTree>
    <p:extLst>
      <p:ext uri="{BB962C8B-B14F-4D97-AF65-F5344CB8AC3E}">
        <p14:creationId xmlns:p14="http://schemas.microsoft.com/office/powerpoint/2010/main" val="16725706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197907"/>
            <a:ext cx="8496944" cy="4247317"/>
          </a:xfrm>
          <a:prstGeom prst="rect">
            <a:avLst/>
          </a:prstGeom>
        </p:spPr>
        <p:txBody>
          <a:bodyPr wrap="square">
            <a:spAutoFit/>
          </a:bodyPr>
          <a:lstStyle/>
          <a:p>
            <a:r>
              <a:rPr lang="en-US" sz="3000" b="1" dirty="0"/>
              <a:t>Etiology</a:t>
            </a:r>
          </a:p>
          <a:p>
            <a:pPr marL="285750" indent="-285750">
              <a:buFont typeface="Arial" pitchFamily="34" charset="0"/>
              <a:buChar char="•"/>
            </a:pPr>
            <a:r>
              <a:rPr lang="en-US" sz="3000" b="1" dirty="0"/>
              <a:t>Acquired</a:t>
            </a:r>
            <a:endParaRPr lang="en-US" sz="3000" dirty="0"/>
          </a:p>
          <a:p>
            <a:pPr marL="742950" lvl="1" indent="-285750">
              <a:buFont typeface="Arial" pitchFamily="34" charset="0"/>
              <a:buChar char="•"/>
            </a:pPr>
            <a:r>
              <a:rPr lang="en-US" sz="3000" b="1" dirty="0"/>
              <a:t>Hypertension </a:t>
            </a:r>
            <a:r>
              <a:rPr lang="en-US" sz="3000" dirty="0"/>
              <a:t>(most common)</a:t>
            </a:r>
          </a:p>
          <a:p>
            <a:pPr marL="1200150" lvl="2" indent="-285750">
              <a:buFont typeface="Arial" pitchFamily="34" charset="0"/>
              <a:buChar char="•"/>
            </a:pPr>
            <a:r>
              <a:rPr lang="en-US" sz="3000" dirty="0"/>
              <a:t>Approx. 70% of patients with aortic dissection have elevated blood pressure. This elevated pressure leads to propagation of the dissection and increases the risk of rupture.</a:t>
            </a:r>
          </a:p>
          <a:p>
            <a:pPr marL="1200150" lvl="2" indent="-285750">
              <a:buFont typeface="Arial" pitchFamily="34" charset="0"/>
              <a:buChar char="•"/>
            </a:pPr>
            <a:r>
              <a:rPr lang="en-US" sz="3000" dirty="0"/>
              <a:t>Exception: in patients &lt; 40 years, less than 40% due to </a:t>
            </a:r>
            <a:r>
              <a:rPr lang="en-US" sz="3000" dirty="0" smtClean="0"/>
              <a:t>hypertension</a:t>
            </a:r>
            <a:endParaRPr lang="en-US" sz="3000" dirty="0"/>
          </a:p>
        </p:txBody>
      </p:sp>
    </p:spTree>
    <p:extLst>
      <p:ext uri="{BB962C8B-B14F-4D97-AF65-F5344CB8AC3E}">
        <p14:creationId xmlns:p14="http://schemas.microsoft.com/office/powerpoint/2010/main" val="16725706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836712"/>
            <a:ext cx="8640960" cy="3785652"/>
          </a:xfrm>
          <a:prstGeom prst="rect">
            <a:avLst/>
          </a:prstGeom>
        </p:spPr>
        <p:txBody>
          <a:bodyPr wrap="square">
            <a:spAutoFit/>
          </a:bodyPr>
          <a:lstStyle/>
          <a:p>
            <a:pPr marL="742950" lvl="1" indent="-285750">
              <a:buFont typeface="Arial" pitchFamily="34" charset="0"/>
              <a:buChar char="•"/>
            </a:pPr>
            <a:r>
              <a:rPr lang="en-US" sz="3000" b="1" dirty="0" smtClean="0"/>
              <a:t>Trauma</a:t>
            </a:r>
            <a:r>
              <a:rPr lang="en-US" sz="3000" dirty="0" smtClean="0"/>
              <a:t> (e.g.,</a:t>
            </a:r>
            <a:r>
              <a:rPr lang="en-US" sz="3000" b="1" dirty="0" smtClean="0"/>
              <a:t> deceleration injury</a:t>
            </a:r>
            <a:r>
              <a:rPr lang="en-US" sz="3000" dirty="0" smtClean="0"/>
              <a:t> in a motor vehicle accident, iatrogenic injury and during valve replacements or graft surgery)</a:t>
            </a:r>
          </a:p>
          <a:p>
            <a:pPr marL="742950" lvl="1" indent="-285750">
              <a:buFont typeface="Arial" pitchFamily="34" charset="0"/>
              <a:buChar char="•"/>
            </a:pPr>
            <a:r>
              <a:rPr lang="en-US" sz="3000" dirty="0" smtClean="0"/>
              <a:t>Vasculitis with aortic involvement (e.g., </a:t>
            </a:r>
            <a:r>
              <a:rPr lang="en-US" sz="3000" b="1" dirty="0" smtClean="0"/>
              <a:t>syphilis</a:t>
            </a:r>
            <a:r>
              <a:rPr lang="en-US" sz="3000" dirty="0" smtClean="0"/>
              <a:t>)</a:t>
            </a:r>
          </a:p>
          <a:p>
            <a:pPr marL="742950" lvl="1" indent="-285750">
              <a:buFont typeface="Arial" pitchFamily="34" charset="0"/>
              <a:buChar char="•"/>
            </a:pPr>
            <a:r>
              <a:rPr lang="en-US" sz="3000" dirty="0" smtClean="0"/>
              <a:t>Use of amphetamines and </a:t>
            </a:r>
            <a:r>
              <a:rPr lang="en-US" sz="3000" b="1" dirty="0" smtClean="0"/>
              <a:t>cocaine</a:t>
            </a:r>
            <a:endParaRPr lang="en-US" sz="3000" dirty="0" smtClean="0"/>
          </a:p>
          <a:p>
            <a:pPr marL="742950" lvl="1" indent="-285750">
              <a:buFont typeface="Arial" pitchFamily="34" charset="0"/>
              <a:buChar char="•"/>
            </a:pPr>
            <a:r>
              <a:rPr lang="en-US" sz="3000" dirty="0" smtClean="0"/>
              <a:t>Third-trimester pregnancy (or early postpartum period)</a:t>
            </a:r>
          </a:p>
          <a:p>
            <a:pPr marL="742950" lvl="1" indent="-285750">
              <a:buFont typeface="Arial" pitchFamily="34" charset="0"/>
              <a:buChar char="•"/>
            </a:pPr>
            <a:r>
              <a:rPr lang="en-US" sz="3000" dirty="0" smtClean="0"/>
              <a:t>Atherosclerosis</a:t>
            </a:r>
          </a:p>
        </p:txBody>
      </p:sp>
      <p:sp>
        <p:nvSpPr>
          <p:cNvPr id="3" name="Right Arrow 2"/>
          <p:cNvSpPr/>
          <p:nvPr/>
        </p:nvSpPr>
        <p:spPr>
          <a:xfrm>
            <a:off x="7452320" y="5805264"/>
            <a:ext cx="1152128"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725706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9776" y="1628800"/>
            <a:ext cx="8694712" cy="2400657"/>
          </a:xfrm>
          <a:prstGeom prst="rect">
            <a:avLst/>
          </a:prstGeom>
        </p:spPr>
        <p:txBody>
          <a:bodyPr wrap="square">
            <a:spAutoFit/>
          </a:bodyPr>
          <a:lstStyle/>
          <a:p>
            <a:pPr marL="285750" indent="-285750">
              <a:buFont typeface="Arial" pitchFamily="34" charset="0"/>
              <a:buChar char="•"/>
            </a:pPr>
            <a:r>
              <a:rPr lang="en-US" sz="3000" b="1" dirty="0" smtClean="0"/>
              <a:t>Congenital</a:t>
            </a:r>
            <a:endParaRPr lang="en-US" sz="3000" dirty="0" smtClean="0"/>
          </a:p>
          <a:p>
            <a:pPr marL="742950" lvl="1" indent="-285750">
              <a:buFont typeface="Arial" pitchFamily="34" charset="0"/>
              <a:buChar char="•"/>
            </a:pPr>
            <a:r>
              <a:rPr lang="en-US" sz="3000" dirty="0" smtClean="0"/>
              <a:t>Connective tissue disease (</a:t>
            </a:r>
            <a:r>
              <a:rPr lang="en-US" sz="3000" b="1" dirty="0" smtClean="0"/>
              <a:t>Marfan syndrome, Ehlers-</a:t>
            </a:r>
            <a:r>
              <a:rPr lang="en-US" sz="3000" b="1" dirty="0" err="1" smtClean="0"/>
              <a:t>Danlos</a:t>
            </a:r>
            <a:r>
              <a:rPr lang="en-US" sz="3000" b="1" dirty="0" smtClean="0"/>
              <a:t> syndrome</a:t>
            </a:r>
            <a:r>
              <a:rPr lang="en-US" sz="3000" dirty="0" smtClean="0"/>
              <a:t>)</a:t>
            </a:r>
          </a:p>
          <a:p>
            <a:pPr marL="742950" lvl="1" indent="-285750">
              <a:buFont typeface="Arial" pitchFamily="34" charset="0"/>
              <a:buChar char="•"/>
            </a:pPr>
            <a:r>
              <a:rPr lang="en-US" sz="3000" b="1" dirty="0" smtClean="0"/>
              <a:t>Bicuspid aortic valve</a:t>
            </a:r>
            <a:endParaRPr lang="en-US" sz="3000" dirty="0" smtClean="0"/>
          </a:p>
          <a:p>
            <a:pPr marL="742950" lvl="1" indent="-285750">
              <a:buFont typeface="Arial" pitchFamily="34" charset="0"/>
              <a:buChar char="•"/>
            </a:pPr>
            <a:r>
              <a:rPr lang="en-US" sz="3000" dirty="0" err="1" smtClean="0"/>
              <a:t>Coarctation</a:t>
            </a:r>
            <a:r>
              <a:rPr lang="en-US" sz="3000" dirty="0" smtClean="0"/>
              <a:t> of the aorta</a:t>
            </a:r>
            <a:endParaRPr lang="en-US" sz="3000" dirty="0"/>
          </a:p>
        </p:txBody>
      </p:sp>
    </p:spTree>
    <p:extLst>
      <p:ext uri="{BB962C8B-B14F-4D97-AF65-F5344CB8AC3E}">
        <p14:creationId xmlns:p14="http://schemas.microsoft.com/office/powerpoint/2010/main" val="16725706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1196752"/>
            <a:ext cx="8424936" cy="3785652"/>
          </a:xfrm>
          <a:prstGeom prst="rect">
            <a:avLst/>
          </a:prstGeom>
        </p:spPr>
        <p:txBody>
          <a:bodyPr wrap="square">
            <a:spAutoFit/>
          </a:bodyPr>
          <a:lstStyle/>
          <a:p>
            <a:r>
              <a:rPr lang="en-US" sz="3000" b="1" dirty="0"/>
              <a:t>Classification</a:t>
            </a:r>
          </a:p>
          <a:p>
            <a:r>
              <a:rPr lang="en-US" sz="3000" b="1" dirty="0"/>
              <a:t>Stanford classification</a:t>
            </a:r>
          </a:p>
          <a:p>
            <a:pPr marL="342900" indent="-342900">
              <a:buFont typeface="Wingdings" pitchFamily="2" charset="2"/>
              <a:buChar char="§"/>
            </a:pPr>
            <a:r>
              <a:rPr lang="en-US" sz="3000" b="1" dirty="0"/>
              <a:t>Type A</a:t>
            </a:r>
            <a:r>
              <a:rPr lang="en-US" sz="3000" dirty="0"/>
              <a:t> (proximal): </a:t>
            </a:r>
            <a:r>
              <a:rPr lang="en-US" sz="3000" b="1" dirty="0"/>
              <a:t>ascending aorta </a:t>
            </a:r>
            <a:r>
              <a:rPr lang="en-US" sz="3000" dirty="0"/>
              <a:t>dissection, including retrograde extension from the descending aorta (independent of the site of origin and propagation)</a:t>
            </a:r>
          </a:p>
          <a:p>
            <a:pPr marL="342900" indent="-342900">
              <a:buFont typeface="Wingdings" pitchFamily="2" charset="2"/>
              <a:buChar char="§"/>
            </a:pPr>
            <a:r>
              <a:rPr lang="en-US" sz="3000" b="1" dirty="0"/>
              <a:t>Type B</a:t>
            </a:r>
            <a:r>
              <a:rPr lang="en-US" sz="3000" dirty="0"/>
              <a:t> (distal): </a:t>
            </a:r>
            <a:r>
              <a:rPr lang="en-US" sz="3000" b="1" dirty="0"/>
              <a:t>descending aorta</a:t>
            </a:r>
            <a:r>
              <a:rPr lang="en-US" sz="3000" dirty="0"/>
              <a:t> dissection, originating distal to the left </a:t>
            </a:r>
            <a:r>
              <a:rPr lang="en-US" sz="3000" dirty="0" err="1"/>
              <a:t>subclavian</a:t>
            </a:r>
            <a:r>
              <a:rPr lang="en-US" sz="3000" dirty="0"/>
              <a:t> artery</a:t>
            </a:r>
          </a:p>
        </p:txBody>
      </p:sp>
    </p:spTree>
    <p:extLst>
      <p:ext uri="{BB962C8B-B14F-4D97-AF65-F5344CB8AC3E}">
        <p14:creationId xmlns:p14="http://schemas.microsoft.com/office/powerpoint/2010/main" val="16725706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75656" y="2492896"/>
            <a:ext cx="7362056" cy="1015663"/>
          </a:xfrm>
          <a:prstGeom prst="rect">
            <a:avLst/>
          </a:prstGeom>
        </p:spPr>
        <p:txBody>
          <a:bodyPr wrap="square">
            <a:spAutoFit/>
          </a:bodyPr>
          <a:lstStyle/>
          <a:p>
            <a:r>
              <a:rPr lang="en-US" sz="3000" dirty="0"/>
              <a:t>Stanford </a:t>
            </a:r>
            <a:r>
              <a:rPr lang="en-US" sz="3000" b="1" dirty="0"/>
              <a:t>A</a:t>
            </a:r>
            <a:r>
              <a:rPr lang="en-US" sz="3000" dirty="0"/>
              <a:t> = </a:t>
            </a:r>
            <a:r>
              <a:rPr lang="en-US" sz="3000" b="1" dirty="0"/>
              <a:t>A</a:t>
            </a:r>
            <a:r>
              <a:rPr lang="en-US" sz="3000" dirty="0"/>
              <a:t>ffects </a:t>
            </a:r>
            <a:r>
              <a:rPr lang="en-US" sz="3000" b="1" dirty="0"/>
              <a:t>a</a:t>
            </a:r>
            <a:r>
              <a:rPr lang="en-US" sz="3000" dirty="0"/>
              <a:t>scending </a:t>
            </a:r>
            <a:r>
              <a:rPr lang="en-US" sz="3000" b="1" dirty="0"/>
              <a:t>a</a:t>
            </a:r>
            <a:r>
              <a:rPr lang="en-US" sz="3000" dirty="0"/>
              <a:t>orta; Stanford </a:t>
            </a:r>
            <a:r>
              <a:rPr lang="en-US" sz="3000" b="1" dirty="0"/>
              <a:t>B</a:t>
            </a:r>
            <a:r>
              <a:rPr lang="en-US" sz="3000" dirty="0"/>
              <a:t> = </a:t>
            </a:r>
            <a:r>
              <a:rPr lang="en-US" sz="3000" b="1" dirty="0"/>
              <a:t>B</a:t>
            </a:r>
            <a:r>
              <a:rPr lang="en-US" sz="3000" dirty="0"/>
              <a:t>egins </a:t>
            </a:r>
            <a:r>
              <a:rPr lang="en-US" sz="3000" b="1" dirty="0"/>
              <a:t>b</a:t>
            </a:r>
            <a:r>
              <a:rPr lang="en-US" sz="3000" dirty="0"/>
              <a:t>eyond </a:t>
            </a:r>
            <a:r>
              <a:rPr lang="en-US" sz="3000" b="1" dirty="0"/>
              <a:t>b</a:t>
            </a:r>
            <a:r>
              <a:rPr lang="en-US" sz="3000" dirty="0"/>
              <a:t>rachiocephalic vessels.</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482" y="404664"/>
            <a:ext cx="1759254" cy="2016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725706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313266"/>
            <a:ext cx="2276475" cy="62120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5497" y="313266"/>
            <a:ext cx="6768752" cy="62120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725706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612845"/>
            <a:ext cx="8352928" cy="2400657"/>
          </a:xfrm>
          <a:prstGeom prst="rect">
            <a:avLst/>
          </a:prstGeom>
        </p:spPr>
        <p:txBody>
          <a:bodyPr wrap="square">
            <a:spAutoFit/>
          </a:bodyPr>
          <a:lstStyle/>
          <a:p>
            <a:r>
              <a:rPr lang="en-US" sz="3000" b="1" dirty="0"/>
              <a:t>Pathophysiology</a:t>
            </a:r>
          </a:p>
          <a:p>
            <a:pPr marL="285750" indent="-285750">
              <a:buFont typeface="Wingdings" pitchFamily="2" charset="2"/>
              <a:buChar char="§"/>
            </a:pPr>
            <a:r>
              <a:rPr lang="en-US" sz="3000" b="1" dirty="0"/>
              <a:t>Anatomic site of origin</a:t>
            </a:r>
            <a:r>
              <a:rPr lang="en-US" sz="3000" dirty="0"/>
              <a:t> </a:t>
            </a:r>
          </a:p>
          <a:p>
            <a:pPr marL="742950" lvl="1" indent="-285750">
              <a:buFont typeface="Wingdings" pitchFamily="2" charset="2"/>
              <a:buChar char="§"/>
            </a:pPr>
            <a:r>
              <a:rPr lang="en-US" sz="3000" dirty="0"/>
              <a:t>Above (2.2 cm) the aortic root</a:t>
            </a:r>
          </a:p>
          <a:p>
            <a:pPr marL="742950" lvl="1" indent="-285750">
              <a:buFont typeface="Wingdings" pitchFamily="2" charset="2"/>
              <a:buChar char="§"/>
            </a:pPr>
            <a:r>
              <a:rPr lang="en-US" sz="3000" dirty="0"/>
              <a:t>Aortic arch</a:t>
            </a:r>
          </a:p>
          <a:p>
            <a:pPr marL="742950" lvl="1" indent="-285750">
              <a:buFont typeface="Wingdings" pitchFamily="2" charset="2"/>
              <a:buChar char="§"/>
            </a:pPr>
            <a:r>
              <a:rPr lang="en-US" sz="3000" dirty="0"/>
              <a:t>Distal to left </a:t>
            </a:r>
            <a:r>
              <a:rPr lang="en-US" sz="3000" dirty="0" err="1"/>
              <a:t>subclavian</a:t>
            </a:r>
            <a:r>
              <a:rPr lang="en-US" sz="3000" dirty="0"/>
              <a:t> </a:t>
            </a:r>
            <a:r>
              <a:rPr lang="en-US" sz="3000" dirty="0" smtClean="0"/>
              <a:t>artery</a:t>
            </a:r>
            <a:endParaRPr lang="en-US" sz="3000" dirty="0"/>
          </a:p>
        </p:txBody>
      </p:sp>
      <p:sp>
        <p:nvSpPr>
          <p:cNvPr id="3" name="Right Arrow 2"/>
          <p:cNvSpPr/>
          <p:nvPr/>
        </p:nvSpPr>
        <p:spPr>
          <a:xfrm>
            <a:off x="7452320" y="5805264"/>
            <a:ext cx="1152128"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725706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185727"/>
            <a:ext cx="8604448" cy="6555641"/>
          </a:xfrm>
          <a:prstGeom prst="rect">
            <a:avLst/>
          </a:prstGeom>
        </p:spPr>
        <p:txBody>
          <a:bodyPr wrap="square">
            <a:spAutoFit/>
          </a:bodyPr>
          <a:lstStyle/>
          <a:p>
            <a:pPr marL="285750" indent="-285750">
              <a:buFont typeface="Wingdings" pitchFamily="2" charset="2"/>
              <a:buChar char="§"/>
            </a:pPr>
            <a:r>
              <a:rPr lang="en-US" sz="3000" dirty="0" smtClean="0"/>
              <a:t>Transverse tear in the aortic intima (“entry”) → blood enters the media of the aorta and forms a </a:t>
            </a:r>
            <a:r>
              <a:rPr lang="en-US" sz="3000" b="1" dirty="0" smtClean="0"/>
              <a:t>false lumen</a:t>
            </a:r>
            <a:r>
              <a:rPr lang="en-US" sz="3000" dirty="0" smtClean="0"/>
              <a:t> in the intima-media space  → hematoma forms and propagates longitudinally downwards</a:t>
            </a:r>
          </a:p>
          <a:p>
            <a:pPr marL="742950" lvl="1" indent="-285750">
              <a:buFont typeface="Wingdings" pitchFamily="2" charset="2"/>
              <a:buChar char="§"/>
            </a:pPr>
            <a:r>
              <a:rPr lang="en-US" sz="3000" dirty="0" smtClean="0"/>
              <a:t>→ Rising pressure within the aortic wall → </a:t>
            </a:r>
            <a:r>
              <a:rPr lang="en-US" sz="3000" b="1" dirty="0" smtClean="0"/>
              <a:t>rupture</a:t>
            </a:r>
            <a:endParaRPr lang="en-US" sz="3000" dirty="0" smtClean="0"/>
          </a:p>
          <a:p>
            <a:pPr marL="742950" lvl="1" indent="-285750">
              <a:buFont typeface="Wingdings" pitchFamily="2" charset="2"/>
              <a:buChar char="§"/>
            </a:pPr>
            <a:r>
              <a:rPr lang="en-US" sz="3000" dirty="0" smtClean="0"/>
              <a:t>→ Occlusion of every single</a:t>
            </a:r>
            <a:r>
              <a:rPr lang="en-US" sz="3000" b="1" dirty="0" smtClean="0"/>
              <a:t> branching vessel</a:t>
            </a:r>
            <a:r>
              <a:rPr lang="en-US" sz="3000" dirty="0" smtClean="0"/>
              <a:t> (e.g., coronary arteries, arteries supplying the brain, renal arteries, arteries supplying the lower limbs) → ischemia in the affected areas (see “Complications” below)</a:t>
            </a:r>
          </a:p>
          <a:p>
            <a:pPr marL="742950" lvl="1" indent="-285750">
              <a:buFont typeface="Wingdings" pitchFamily="2" charset="2"/>
              <a:buChar char="§"/>
            </a:pPr>
            <a:r>
              <a:rPr lang="en-US" sz="3000" dirty="0" smtClean="0"/>
              <a:t>→ A second intimal tear may result in a “reentry” into the primary aortic lumen.</a:t>
            </a:r>
            <a:endParaRPr lang="en-US" sz="3000" dirty="0"/>
          </a:p>
        </p:txBody>
      </p:sp>
    </p:spTree>
    <p:extLst>
      <p:ext uri="{BB962C8B-B14F-4D97-AF65-F5344CB8AC3E}">
        <p14:creationId xmlns:p14="http://schemas.microsoft.com/office/powerpoint/2010/main" val="16725706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715714"/>
            <a:ext cx="8892481" cy="54495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725706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404664"/>
            <a:ext cx="8748464" cy="60412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725706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751344"/>
            <a:ext cx="8640960" cy="4708981"/>
          </a:xfrm>
          <a:prstGeom prst="rect">
            <a:avLst/>
          </a:prstGeom>
        </p:spPr>
        <p:txBody>
          <a:bodyPr wrap="square">
            <a:spAutoFit/>
          </a:bodyPr>
          <a:lstStyle/>
          <a:p>
            <a:r>
              <a:rPr lang="en-US" sz="3000" b="1" dirty="0"/>
              <a:t>Clinical features</a:t>
            </a:r>
          </a:p>
          <a:p>
            <a:pPr marL="285750" indent="-285750">
              <a:buFont typeface="Wingdings" pitchFamily="2" charset="2"/>
              <a:buChar char="§"/>
            </a:pPr>
            <a:r>
              <a:rPr lang="en-US" sz="3000" dirty="0"/>
              <a:t>Sudden and severe</a:t>
            </a:r>
            <a:r>
              <a:rPr lang="en-US" sz="3000" b="1" dirty="0"/>
              <a:t> tearing/ripping </a:t>
            </a:r>
            <a:r>
              <a:rPr lang="en-US" sz="3000" dirty="0"/>
              <a:t>pain</a:t>
            </a:r>
          </a:p>
          <a:p>
            <a:pPr marL="742950" lvl="1" indent="-285750">
              <a:buFont typeface="Wingdings" pitchFamily="2" charset="2"/>
              <a:buChar char="§"/>
            </a:pPr>
            <a:r>
              <a:rPr lang="en-US" sz="3000" dirty="0"/>
              <a:t>Location</a:t>
            </a:r>
          </a:p>
          <a:p>
            <a:pPr marL="1200150" lvl="2" indent="-285750">
              <a:buFont typeface="Wingdings" pitchFamily="2" charset="2"/>
              <a:buChar char="§"/>
            </a:pPr>
            <a:r>
              <a:rPr lang="en-US" sz="3000" dirty="0"/>
              <a:t>Anterior chest (ascending) or back (descending) </a:t>
            </a:r>
          </a:p>
          <a:p>
            <a:pPr marL="1200150" lvl="2" indent="-285750">
              <a:buFont typeface="Wingdings" pitchFamily="2" charset="2"/>
              <a:buChar char="§"/>
            </a:pPr>
            <a:r>
              <a:rPr lang="en-US" sz="3000" b="1" dirty="0" err="1"/>
              <a:t>Interscapular</a:t>
            </a:r>
            <a:r>
              <a:rPr lang="en-US" sz="3000" dirty="0"/>
              <a:t> or retrosternal pain </a:t>
            </a:r>
          </a:p>
          <a:p>
            <a:pPr marL="1200150" lvl="2" indent="-285750">
              <a:buFont typeface="Wingdings" pitchFamily="2" charset="2"/>
              <a:buChar char="§"/>
            </a:pPr>
            <a:r>
              <a:rPr lang="en-US" sz="3000" dirty="0"/>
              <a:t>Neck and jaw </a:t>
            </a:r>
          </a:p>
          <a:p>
            <a:pPr marL="1200150" lvl="2" indent="-285750">
              <a:buFont typeface="Wingdings" pitchFamily="2" charset="2"/>
              <a:buChar char="§"/>
            </a:pPr>
            <a:r>
              <a:rPr lang="en-US" sz="3000" dirty="0"/>
              <a:t>Abdomen or </a:t>
            </a:r>
            <a:r>
              <a:rPr lang="en-US" sz="3000" dirty="0" err="1"/>
              <a:t>periumbilical</a:t>
            </a:r>
            <a:r>
              <a:rPr lang="en-US" sz="3000" dirty="0"/>
              <a:t>, colicky pain </a:t>
            </a:r>
          </a:p>
          <a:p>
            <a:pPr marL="742950" lvl="1" indent="-285750">
              <a:buFont typeface="Wingdings" pitchFamily="2" charset="2"/>
              <a:buChar char="§"/>
            </a:pPr>
            <a:r>
              <a:rPr lang="en-US" sz="3000" dirty="0"/>
              <a:t>Character: migrates as the dissected wall propagates </a:t>
            </a:r>
            <a:r>
              <a:rPr lang="en-US" sz="3000" dirty="0" smtClean="0"/>
              <a:t>caudally</a:t>
            </a:r>
            <a:endParaRPr lang="en-US" sz="3000" dirty="0"/>
          </a:p>
        </p:txBody>
      </p:sp>
      <p:sp>
        <p:nvSpPr>
          <p:cNvPr id="3" name="Right Arrow 2"/>
          <p:cNvSpPr/>
          <p:nvPr/>
        </p:nvSpPr>
        <p:spPr>
          <a:xfrm>
            <a:off x="7452320" y="5805264"/>
            <a:ext cx="1152128"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725706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340768"/>
            <a:ext cx="8568952" cy="3785652"/>
          </a:xfrm>
          <a:prstGeom prst="rect">
            <a:avLst/>
          </a:prstGeom>
        </p:spPr>
        <p:txBody>
          <a:bodyPr wrap="square">
            <a:spAutoFit/>
          </a:bodyPr>
          <a:lstStyle/>
          <a:p>
            <a:pPr marL="285750" indent="-285750">
              <a:buFont typeface="Wingdings" pitchFamily="2" charset="2"/>
              <a:buChar char="§"/>
            </a:pPr>
            <a:r>
              <a:rPr lang="en-US" sz="3000" b="1" dirty="0" smtClean="0"/>
              <a:t>↑ BP</a:t>
            </a:r>
            <a:r>
              <a:rPr lang="en-US" sz="3000" dirty="0" smtClean="0"/>
              <a:t> (if the patient is hypotensive, consider shock from blood loss or a cardiac </a:t>
            </a:r>
            <a:r>
              <a:rPr lang="en-US" sz="3000" dirty="0" err="1" smtClean="0"/>
              <a:t>tamponade</a:t>
            </a:r>
            <a:r>
              <a:rPr lang="en-US" sz="3000" dirty="0" smtClean="0"/>
              <a:t>)</a:t>
            </a:r>
          </a:p>
          <a:p>
            <a:pPr marL="285750" indent="-285750">
              <a:buFont typeface="Wingdings" pitchFamily="2" charset="2"/>
              <a:buChar char="§"/>
            </a:pPr>
            <a:r>
              <a:rPr lang="en-US" sz="3000" b="1" dirty="0" smtClean="0"/>
              <a:t>Asymmetrical </a:t>
            </a:r>
            <a:r>
              <a:rPr lang="en-US" sz="3000" dirty="0" smtClean="0"/>
              <a:t>blood pressure and pulse readings between limbs </a:t>
            </a:r>
          </a:p>
          <a:p>
            <a:pPr marL="285750" indent="-285750">
              <a:buFont typeface="Wingdings" pitchFamily="2" charset="2"/>
              <a:buChar char="§"/>
            </a:pPr>
            <a:r>
              <a:rPr lang="en-US" sz="3000" b="1" dirty="0" smtClean="0"/>
              <a:t>Syncope</a:t>
            </a:r>
            <a:r>
              <a:rPr lang="en-US" sz="3000" dirty="0" smtClean="0"/>
              <a:t>, diaphoresis, confusion or agitation</a:t>
            </a:r>
          </a:p>
          <a:p>
            <a:pPr marL="285750" indent="-285750">
              <a:buFont typeface="Wingdings" pitchFamily="2" charset="2"/>
              <a:buChar char="§"/>
            </a:pPr>
            <a:r>
              <a:rPr lang="en-US" sz="3000" dirty="0" smtClean="0"/>
              <a:t>A heart murmur (an aortic regurgitation in a proximal dissection)</a:t>
            </a:r>
            <a:endParaRPr lang="en-US" sz="3000" dirty="0"/>
          </a:p>
        </p:txBody>
      </p:sp>
    </p:spTree>
    <p:extLst>
      <p:ext uri="{BB962C8B-B14F-4D97-AF65-F5344CB8AC3E}">
        <p14:creationId xmlns:p14="http://schemas.microsoft.com/office/powerpoint/2010/main" val="16725706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303600"/>
            <a:ext cx="8424936" cy="1477328"/>
          </a:xfrm>
          <a:prstGeom prst="rect">
            <a:avLst/>
          </a:prstGeom>
        </p:spPr>
        <p:txBody>
          <a:bodyPr wrap="square">
            <a:spAutoFit/>
          </a:bodyPr>
          <a:lstStyle/>
          <a:p>
            <a:r>
              <a:rPr lang="en-US" sz="3000" b="1" dirty="0"/>
              <a:t>Diagnostics</a:t>
            </a:r>
          </a:p>
          <a:p>
            <a:pPr marL="285750" indent="-285750">
              <a:buFont typeface="Wingdings" pitchFamily="2" charset="2"/>
              <a:buChar char="§"/>
            </a:pPr>
            <a:r>
              <a:rPr lang="en-US" sz="3000" b="1" dirty="0"/>
              <a:t>Initial imaging</a:t>
            </a:r>
            <a:r>
              <a:rPr lang="en-US" sz="3000" dirty="0"/>
              <a:t>: Chest x-ray (AP view) showing a </a:t>
            </a:r>
            <a:r>
              <a:rPr lang="en-US" sz="3000" b="1" dirty="0"/>
              <a:t>widened mediastinum</a:t>
            </a:r>
            <a:r>
              <a:rPr lang="en-US" sz="3000" dirty="0"/>
              <a:t> (&gt; 8 cm) </a:t>
            </a:r>
          </a:p>
        </p:txBody>
      </p:sp>
      <p:sp>
        <p:nvSpPr>
          <p:cNvPr id="3" name="Right Arrow 2"/>
          <p:cNvSpPr/>
          <p:nvPr/>
        </p:nvSpPr>
        <p:spPr>
          <a:xfrm>
            <a:off x="7452320" y="5805264"/>
            <a:ext cx="1152128"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725706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476672"/>
            <a:ext cx="8568952" cy="5632311"/>
          </a:xfrm>
          <a:prstGeom prst="rect">
            <a:avLst/>
          </a:prstGeom>
        </p:spPr>
        <p:txBody>
          <a:bodyPr wrap="square">
            <a:spAutoFit/>
          </a:bodyPr>
          <a:lstStyle/>
          <a:p>
            <a:pPr marL="285750" indent="-285750">
              <a:buFont typeface="Wingdings" pitchFamily="2" charset="2"/>
              <a:buChar char="§"/>
            </a:pPr>
            <a:r>
              <a:rPr lang="en-US" sz="3000" b="1" dirty="0" smtClean="0"/>
              <a:t>Definitive diagnostic tests</a:t>
            </a:r>
            <a:r>
              <a:rPr lang="en-US" sz="3000" dirty="0" smtClean="0"/>
              <a:t> (determine the type of lumen, location, and extent of the dissecting membrane)</a:t>
            </a:r>
          </a:p>
          <a:p>
            <a:pPr marL="742950" lvl="1" indent="-285750">
              <a:buFont typeface="Wingdings" pitchFamily="2" charset="2"/>
              <a:buChar char="§"/>
            </a:pPr>
            <a:r>
              <a:rPr lang="en-US" sz="3000" dirty="0" smtClean="0"/>
              <a:t>In stable patients → </a:t>
            </a:r>
            <a:r>
              <a:rPr lang="en-US" sz="3000" b="1" dirty="0" smtClean="0"/>
              <a:t>Contrast-enhanced CT angiography (gold standard)</a:t>
            </a:r>
            <a:r>
              <a:rPr lang="en-US" sz="3000" dirty="0" smtClean="0"/>
              <a:t> High sensitivity and specificity. </a:t>
            </a:r>
          </a:p>
          <a:p>
            <a:pPr marL="742950" lvl="1" indent="-285750">
              <a:buFont typeface="Wingdings" pitchFamily="2" charset="2"/>
              <a:buChar char="§"/>
            </a:pPr>
            <a:r>
              <a:rPr lang="en-US" sz="3000" dirty="0" smtClean="0"/>
              <a:t>In unstable patients, renal insufficiency, contrast allergy → </a:t>
            </a:r>
            <a:r>
              <a:rPr lang="en-US" sz="3000" b="1" dirty="0" err="1" smtClean="0"/>
              <a:t>Transesophageal</a:t>
            </a:r>
            <a:r>
              <a:rPr lang="en-US" sz="3000" b="1" dirty="0" smtClean="0"/>
              <a:t> echocardiography (TEE)</a:t>
            </a:r>
            <a:r>
              <a:rPr lang="en-US" sz="3000" dirty="0" smtClean="0"/>
              <a:t> </a:t>
            </a:r>
          </a:p>
          <a:p>
            <a:pPr marL="742950" lvl="1" indent="-285750">
              <a:buFont typeface="Wingdings" pitchFamily="2" charset="2"/>
              <a:buChar char="§"/>
            </a:pPr>
            <a:r>
              <a:rPr lang="en-US" sz="3000" dirty="0" smtClean="0"/>
              <a:t>If contrast-enhanced CT is contraindicated in stable patients → Magnetic resonance angiography (MRA) </a:t>
            </a:r>
          </a:p>
        </p:txBody>
      </p:sp>
      <p:sp>
        <p:nvSpPr>
          <p:cNvPr id="3" name="Right Arrow 2"/>
          <p:cNvSpPr/>
          <p:nvPr/>
        </p:nvSpPr>
        <p:spPr>
          <a:xfrm>
            <a:off x="7452320" y="6093296"/>
            <a:ext cx="1152128"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511053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2564904"/>
            <a:ext cx="8496944" cy="1015663"/>
          </a:xfrm>
          <a:prstGeom prst="rect">
            <a:avLst/>
          </a:prstGeom>
        </p:spPr>
        <p:txBody>
          <a:bodyPr wrap="square">
            <a:spAutoFit/>
          </a:bodyPr>
          <a:lstStyle/>
          <a:p>
            <a:pPr marL="285750" indent="-285750">
              <a:buFont typeface="Wingdings" pitchFamily="2" charset="2"/>
              <a:buChar char="§"/>
            </a:pPr>
            <a:r>
              <a:rPr lang="en-US" sz="3000" b="1" dirty="0" smtClean="0"/>
              <a:t>ECG</a:t>
            </a:r>
            <a:r>
              <a:rPr lang="en-US" sz="3000" dirty="0" smtClean="0"/>
              <a:t>: in all patients, although normal or signs of left ventricular hypertrophy</a:t>
            </a:r>
            <a:endParaRPr lang="en-US" sz="3000" dirty="0"/>
          </a:p>
        </p:txBody>
      </p:sp>
    </p:spTree>
    <p:extLst>
      <p:ext uri="{BB962C8B-B14F-4D97-AF65-F5344CB8AC3E}">
        <p14:creationId xmlns:p14="http://schemas.microsoft.com/office/powerpoint/2010/main" val="19009770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332656"/>
            <a:ext cx="8820472" cy="6045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725706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332656"/>
            <a:ext cx="8435729" cy="5976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725706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412776"/>
            <a:ext cx="8568952" cy="2862322"/>
          </a:xfrm>
          <a:prstGeom prst="rect">
            <a:avLst/>
          </a:prstGeom>
        </p:spPr>
        <p:txBody>
          <a:bodyPr wrap="square">
            <a:spAutoFit/>
          </a:bodyPr>
          <a:lstStyle/>
          <a:p>
            <a:r>
              <a:rPr lang="en-US" sz="3000" b="1" dirty="0"/>
              <a:t>Treatment</a:t>
            </a:r>
          </a:p>
          <a:p>
            <a:r>
              <a:rPr lang="en-US" sz="3000" dirty="0"/>
              <a:t>Stanford </a:t>
            </a:r>
            <a:r>
              <a:rPr lang="en-US" sz="3000" b="1" dirty="0"/>
              <a:t>A</a:t>
            </a:r>
            <a:r>
              <a:rPr lang="en-US" sz="3000" dirty="0"/>
              <a:t> dissections (involvement of the ascending aorta) require </a:t>
            </a:r>
            <a:r>
              <a:rPr lang="en-US" sz="3000" b="1" dirty="0"/>
              <a:t>immediate </a:t>
            </a:r>
            <a:r>
              <a:rPr lang="en-US" sz="3000" dirty="0"/>
              <a:t>surgery, while Stanford </a:t>
            </a:r>
            <a:r>
              <a:rPr lang="en-US" sz="3000" b="1" dirty="0"/>
              <a:t>B</a:t>
            </a:r>
            <a:r>
              <a:rPr lang="en-US" sz="3000" dirty="0"/>
              <a:t> dissections are generally treated</a:t>
            </a:r>
            <a:r>
              <a:rPr lang="en-US" sz="3000" b="1" dirty="0"/>
              <a:t> conservatively</a:t>
            </a:r>
            <a:r>
              <a:rPr lang="en-US" sz="3000" dirty="0"/>
              <a:t> unless complications (e.g., rupture or occlusion) occur.</a:t>
            </a:r>
          </a:p>
        </p:txBody>
      </p:sp>
      <p:sp>
        <p:nvSpPr>
          <p:cNvPr id="3" name="Right Arrow 2"/>
          <p:cNvSpPr/>
          <p:nvPr/>
        </p:nvSpPr>
        <p:spPr>
          <a:xfrm>
            <a:off x="7452320" y="5805264"/>
            <a:ext cx="1152128"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725706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980728"/>
            <a:ext cx="8424936" cy="4247317"/>
          </a:xfrm>
          <a:prstGeom prst="rect">
            <a:avLst/>
          </a:prstGeom>
        </p:spPr>
        <p:txBody>
          <a:bodyPr wrap="square">
            <a:spAutoFit/>
          </a:bodyPr>
          <a:lstStyle/>
          <a:p>
            <a:r>
              <a:rPr lang="en-US" sz="3000" b="1" dirty="0"/>
              <a:t>Conservative treatment</a:t>
            </a:r>
          </a:p>
          <a:p>
            <a:pPr marL="285750" indent="-285750">
              <a:buFont typeface="Wingdings" pitchFamily="2" charset="2"/>
              <a:buChar char="§"/>
            </a:pPr>
            <a:r>
              <a:rPr lang="en-US" sz="3000" dirty="0"/>
              <a:t>Sedation and analgesia (e.g., morphine) </a:t>
            </a:r>
          </a:p>
          <a:p>
            <a:pPr marL="285750" indent="-285750">
              <a:buFont typeface="Wingdings" pitchFamily="2" charset="2"/>
              <a:buChar char="§"/>
            </a:pPr>
            <a:r>
              <a:rPr lang="en-US" sz="3000" dirty="0"/>
              <a:t>Adequate resuscitation </a:t>
            </a:r>
          </a:p>
          <a:p>
            <a:pPr marL="285750" indent="-285750">
              <a:buFont typeface="Wingdings" pitchFamily="2" charset="2"/>
              <a:buChar char="§"/>
            </a:pPr>
            <a:r>
              <a:rPr lang="en-US" sz="3000" dirty="0"/>
              <a:t>Control hypertension</a:t>
            </a:r>
          </a:p>
          <a:p>
            <a:pPr marL="742950" lvl="1" indent="-285750">
              <a:buFont typeface="Wingdings" pitchFamily="2" charset="2"/>
              <a:buChar char="§"/>
            </a:pPr>
            <a:r>
              <a:rPr lang="en-US" sz="3000" dirty="0"/>
              <a:t>Target value of the systolic blood pressure is </a:t>
            </a:r>
            <a:r>
              <a:rPr lang="en-US" sz="3000" b="1" dirty="0"/>
              <a:t>∼ 90–120 mm Hg</a:t>
            </a:r>
            <a:endParaRPr lang="en-US" sz="3000" dirty="0"/>
          </a:p>
          <a:p>
            <a:pPr marL="742950" lvl="1" indent="-285750">
              <a:buFont typeface="Wingdings" pitchFamily="2" charset="2"/>
              <a:buChar char="§"/>
            </a:pPr>
            <a:r>
              <a:rPr lang="en-US" sz="3000" dirty="0"/>
              <a:t>IV </a:t>
            </a:r>
            <a:r>
              <a:rPr lang="en-US" sz="3000" b="1" dirty="0"/>
              <a:t>labetalol</a:t>
            </a:r>
            <a:r>
              <a:rPr lang="en-US" sz="3000" dirty="0"/>
              <a:t>, esmolol, or </a:t>
            </a:r>
            <a:r>
              <a:rPr lang="en-US" sz="3000" dirty="0" err="1"/>
              <a:t>propanolol</a:t>
            </a:r>
            <a:r>
              <a:rPr lang="en-US" sz="3000" dirty="0"/>
              <a:t> (best initial )</a:t>
            </a:r>
          </a:p>
          <a:p>
            <a:pPr marL="742950" lvl="1" indent="-285750">
              <a:buFont typeface="Wingdings" pitchFamily="2" charset="2"/>
              <a:buChar char="§"/>
            </a:pPr>
            <a:r>
              <a:rPr lang="en-US" sz="3000" dirty="0"/>
              <a:t>Followed by IV sodium nitroprusside (</a:t>
            </a:r>
            <a:r>
              <a:rPr lang="en-US" sz="3000" b="1" dirty="0"/>
              <a:t>vasodilator</a:t>
            </a:r>
            <a:r>
              <a:rPr lang="en-US" sz="3000" dirty="0"/>
              <a:t>)</a:t>
            </a:r>
          </a:p>
        </p:txBody>
      </p:sp>
      <p:sp>
        <p:nvSpPr>
          <p:cNvPr id="3" name="Right Arrow 2"/>
          <p:cNvSpPr/>
          <p:nvPr/>
        </p:nvSpPr>
        <p:spPr>
          <a:xfrm>
            <a:off x="7452320" y="5805264"/>
            <a:ext cx="1152128"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725706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9776" y="1988840"/>
            <a:ext cx="8550696" cy="2400657"/>
          </a:xfrm>
          <a:prstGeom prst="rect">
            <a:avLst/>
          </a:prstGeom>
        </p:spPr>
        <p:txBody>
          <a:bodyPr wrap="square">
            <a:spAutoFit/>
          </a:bodyPr>
          <a:lstStyle/>
          <a:p>
            <a:r>
              <a:rPr lang="en-US" sz="3000" b="1" dirty="0"/>
              <a:t>Surgery</a:t>
            </a:r>
          </a:p>
          <a:p>
            <a:pPr marL="285750" indent="-285750">
              <a:buFont typeface="Wingdings" pitchFamily="2" charset="2"/>
              <a:buChar char="§"/>
            </a:pPr>
            <a:r>
              <a:rPr lang="en-US" sz="3000" dirty="0"/>
              <a:t>Open surgery with a polyester graft implantation</a:t>
            </a:r>
          </a:p>
          <a:p>
            <a:pPr marL="285750" indent="-285750">
              <a:buFont typeface="Wingdings" pitchFamily="2" charset="2"/>
              <a:buChar char="§"/>
            </a:pPr>
            <a:r>
              <a:rPr lang="en-US" sz="3000" dirty="0"/>
              <a:t>Possibly, endovascular treatment: aortic stent implantation (only in type B dissections and if the operative risk is too high)</a:t>
            </a:r>
          </a:p>
        </p:txBody>
      </p:sp>
    </p:spTree>
    <p:extLst>
      <p:ext uri="{BB962C8B-B14F-4D97-AF65-F5344CB8AC3E}">
        <p14:creationId xmlns:p14="http://schemas.microsoft.com/office/powerpoint/2010/main" val="16725706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51720" y="2636912"/>
            <a:ext cx="6768752" cy="1015663"/>
          </a:xfrm>
          <a:prstGeom prst="rect">
            <a:avLst/>
          </a:prstGeom>
        </p:spPr>
        <p:txBody>
          <a:bodyPr wrap="square">
            <a:spAutoFit/>
          </a:bodyPr>
          <a:lstStyle/>
          <a:p>
            <a:r>
              <a:rPr lang="en-US" sz="3000" dirty="0"/>
              <a:t>Avoid thrombolytic therapy in patients with suspected aortic dissection!</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916832"/>
            <a:ext cx="974973" cy="1898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725706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954008"/>
            <a:ext cx="8712968" cy="1938992"/>
          </a:xfrm>
          <a:prstGeom prst="rect">
            <a:avLst/>
          </a:prstGeom>
        </p:spPr>
        <p:txBody>
          <a:bodyPr wrap="square">
            <a:spAutoFit/>
          </a:bodyPr>
          <a:lstStyle/>
          <a:p>
            <a:r>
              <a:rPr lang="en-US" sz="3000" b="1" dirty="0"/>
              <a:t>Complications</a:t>
            </a:r>
          </a:p>
          <a:p>
            <a:pPr marL="285750" indent="-285750">
              <a:buFont typeface="Wingdings" pitchFamily="2" charset="2"/>
              <a:buChar char="§"/>
            </a:pPr>
            <a:r>
              <a:rPr lang="en-US" sz="3000" b="1" dirty="0"/>
              <a:t>Aortic rupture and acute blood loss</a:t>
            </a:r>
            <a:r>
              <a:rPr lang="en-US" sz="3000" dirty="0"/>
              <a:t>: acute back and flank pain (tearing pain), symptoms of shock → indication for emergency </a:t>
            </a:r>
            <a:r>
              <a:rPr lang="en-US" sz="3000" dirty="0" smtClean="0"/>
              <a:t>surgery</a:t>
            </a:r>
            <a:endParaRPr lang="en-US" sz="3000" dirty="0"/>
          </a:p>
        </p:txBody>
      </p:sp>
      <p:sp>
        <p:nvSpPr>
          <p:cNvPr id="3" name="Right Arrow 2"/>
          <p:cNvSpPr/>
          <p:nvPr/>
        </p:nvSpPr>
        <p:spPr>
          <a:xfrm>
            <a:off x="7452320" y="5805264"/>
            <a:ext cx="1152128"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725706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504" y="764704"/>
            <a:ext cx="8640960" cy="5170646"/>
          </a:xfrm>
          <a:prstGeom prst="rect">
            <a:avLst/>
          </a:prstGeom>
        </p:spPr>
        <p:txBody>
          <a:bodyPr wrap="square">
            <a:spAutoFit/>
          </a:bodyPr>
          <a:lstStyle/>
          <a:p>
            <a:pPr marL="285750" indent="-285750">
              <a:buFont typeface="Wingdings" pitchFamily="2" charset="2"/>
              <a:buChar char="§"/>
            </a:pPr>
            <a:r>
              <a:rPr lang="en-US" sz="3000" dirty="0" smtClean="0"/>
              <a:t>Complications of Stanford type A dissections</a:t>
            </a:r>
          </a:p>
          <a:p>
            <a:pPr marL="742950" lvl="1" indent="-285750">
              <a:buFont typeface="Wingdings" pitchFamily="2" charset="2"/>
              <a:buChar char="§"/>
            </a:pPr>
            <a:r>
              <a:rPr lang="en-US" sz="3000" b="1" dirty="0" smtClean="0"/>
              <a:t>Myocardial infarction </a:t>
            </a:r>
            <a:r>
              <a:rPr lang="en-US" sz="3000" dirty="0" smtClean="0"/>
              <a:t>(coronary artery occlusion)</a:t>
            </a:r>
          </a:p>
          <a:p>
            <a:pPr marL="742950" lvl="1" indent="-285750">
              <a:buFont typeface="Wingdings" pitchFamily="2" charset="2"/>
              <a:buChar char="§"/>
            </a:pPr>
            <a:r>
              <a:rPr lang="en-US" sz="3000" b="1" dirty="0" smtClean="0"/>
              <a:t>Aortic regurgitation</a:t>
            </a:r>
            <a:r>
              <a:rPr lang="en-US" sz="3000" dirty="0" smtClean="0"/>
              <a:t> (extension of the dissection into the aortic valve): new diastolic heart murmur and (</a:t>
            </a:r>
            <a:r>
              <a:rPr lang="en-US" sz="3000" dirty="0" err="1" smtClean="0"/>
              <a:t>exertional</a:t>
            </a:r>
            <a:r>
              <a:rPr lang="en-US" sz="3000" dirty="0" smtClean="0"/>
              <a:t>) dyspnea</a:t>
            </a:r>
          </a:p>
          <a:p>
            <a:pPr marL="742950" lvl="1" indent="-285750">
              <a:buFont typeface="Wingdings" pitchFamily="2" charset="2"/>
              <a:buChar char="§"/>
            </a:pPr>
            <a:r>
              <a:rPr lang="en-US" sz="3000" b="1" dirty="0" smtClean="0"/>
              <a:t>Cardiac </a:t>
            </a:r>
            <a:r>
              <a:rPr lang="en-US" sz="3000" b="1" dirty="0" err="1" smtClean="0"/>
              <a:t>tamponade</a:t>
            </a:r>
            <a:r>
              <a:rPr lang="en-US" sz="3000" dirty="0" smtClean="0"/>
              <a:t> combined with cardiogenic shock</a:t>
            </a:r>
          </a:p>
          <a:p>
            <a:pPr marL="742950" lvl="1" indent="-285750">
              <a:buFont typeface="Wingdings" pitchFamily="2" charset="2"/>
              <a:buChar char="§"/>
            </a:pPr>
            <a:r>
              <a:rPr lang="en-US" sz="3000" b="1" dirty="0" smtClean="0"/>
              <a:t>Pericarditis</a:t>
            </a:r>
            <a:r>
              <a:rPr lang="en-US" sz="3000" dirty="0" smtClean="0"/>
              <a:t> (slow extension of the dissection into the pericardium)</a:t>
            </a:r>
          </a:p>
          <a:p>
            <a:pPr marL="742950" lvl="1" indent="-285750">
              <a:buFont typeface="Wingdings" pitchFamily="2" charset="2"/>
              <a:buChar char="§"/>
            </a:pPr>
            <a:r>
              <a:rPr lang="en-US" sz="3000" b="1" dirty="0" smtClean="0"/>
              <a:t>Stroke</a:t>
            </a:r>
            <a:r>
              <a:rPr lang="en-US" sz="3000" dirty="0" smtClean="0"/>
              <a:t> (extension of the dissection into the carotids)</a:t>
            </a:r>
          </a:p>
        </p:txBody>
      </p:sp>
      <p:sp>
        <p:nvSpPr>
          <p:cNvPr id="3" name="Right Arrow 2"/>
          <p:cNvSpPr/>
          <p:nvPr/>
        </p:nvSpPr>
        <p:spPr>
          <a:xfrm>
            <a:off x="7452320" y="5805264"/>
            <a:ext cx="1152128"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725706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185727"/>
            <a:ext cx="8838728" cy="6555641"/>
          </a:xfrm>
          <a:prstGeom prst="rect">
            <a:avLst/>
          </a:prstGeom>
        </p:spPr>
        <p:txBody>
          <a:bodyPr wrap="square">
            <a:spAutoFit/>
          </a:bodyPr>
          <a:lstStyle/>
          <a:p>
            <a:pPr marL="285750" indent="-285750">
              <a:buFont typeface="Wingdings" pitchFamily="2" charset="2"/>
              <a:buChar char="§"/>
            </a:pPr>
            <a:r>
              <a:rPr lang="en-US" sz="3000" dirty="0" smtClean="0"/>
              <a:t>Complications of both Stanford type A and B dissections </a:t>
            </a:r>
          </a:p>
          <a:p>
            <a:pPr marL="742950" lvl="1" indent="-285750">
              <a:buFont typeface="Wingdings" pitchFamily="2" charset="2"/>
              <a:buChar char="§"/>
            </a:pPr>
            <a:r>
              <a:rPr lang="en-US" sz="3000" dirty="0" smtClean="0"/>
              <a:t>Bleeding into the thorax, mediastinum, and abdomen</a:t>
            </a:r>
          </a:p>
          <a:p>
            <a:pPr marL="742950" lvl="1" indent="-285750">
              <a:buFont typeface="Wingdings" pitchFamily="2" charset="2"/>
              <a:buChar char="§"/>
            </a:pPr>
            <a:r>
              <a:rPr lang="en-US" sz="3000" dirty="0" smtClean="0"/>
              <a:t>Arterial occlusion followed by ischemia of the:</a:t>
            </a:r>
          </a:p>
          <a:p>
            <a:pPr marL="1200150" lvl="2" indent="-285750">
              <a:buFont typeface="Wingdings" pitchFamily="2" charset="2"/>
              <a:buChar char="§"/>
            </a:pPr>
            <a:r>
              <a:rPr lang="en-US" sz="3000" dirty="0" smtClean="0"/>
              <a:t>Coeliac trunk, superior/inferior mesenteric artery → acute abdomen, ischemic colitis</a:t>
            </a:r>
          </a:p>
          <a:p>
            <a:pPr marL="1200150" lvl="2" indent="-285750">
              <a:buFont typeface="Wingdings" pitchFamily="2" charset="2"/>
              <a:buChar char="§"/>
            </a:pPr>
            <a:r>
              <a:rPr lang="en-US" sz="3000" dirty="0" smtClean="0"/>
              <a:t>Renal arteries → </a:t>
            </a:r>
            <a:r>
              <a:rPr lang="en-US" sz="3000" b="1" dirty="0" smtClean="0"/>
              <a:t>acute renal failure</a:t>
            </a:r>
            <a:r>
              <a:rPr lang="en-US" sz="3000" dirty="0" smtClean="0"/>
              <a:t> (oliguria, anuria)</a:t>
            </a:r>
          </a:p>
          <a:p>
            <a:pPr marL="1200150" lvl="2" indent="-285750">
              <a:buFont typeface="Wingdings" pitchFamily="2" charset="2"/>
              <a:buChar char="§"/>
            </a:pPr>
            <a:r>
              <a:rPr lang="en-US" sz="3000" dirty="0" smtClean="0"/>
              <a:t>Spinal arteries → </a:t>
            </a:r>
            <a:r>
              <a:rPr lang="en-US" sz="3000" b="1" dirty="0" smtClean="0"/>
              <a:t>weakness of lower extremities or acute paraplegia</a:t>
            </a:r>
            <a:endParaRPr lang="en-US" sz="3000" dirty="0" smtClean="0"/>
          </a:p>
          <a:p>
            <a:pPr marL="1200150" lvl="2" indent="-285750">
              <a:buFont typeface="Wingdings" pitchFamily="2" charset="2"/>
              <a:buChar char="§"/>
            </a:pPr>
            <a:r>
              <a:rPr lang="en-US" sz="3000" dirty="0" smtClean="0"/>
              <a:t>Complete occlusion of the distal aorta → </a:t>
            </a:r>
            <a:r>
              <a:rPr lang="en-US" sz="3000" dirty="0" err="1" smtClean="0"/>
              <a:t>Leriche</a:t>
            </a:r>
            <a:r>
              <a:rPr lang="en-US" sz="3000" dirty="0" smtClean="0"/>
              <a:t> syndrome (</a:t>
            </a:r>
            <a:r>
              <a:rPr lang="en-US" sz="3000" dirty="0" err="1" smtClean="0"/>
              <a:t>aortoiliac</a:t>
            </a:r>
            <a:r>
              <a:rPr lang="en-US" sz="3000" dirty="0" smtClean="0"/>
              <a:t> occlusive disease)</a:t>
            </a:r>
            <a:endParaRPr lang="en-US" sz="3000" dirty="0"/>
          </a:p>
        </p:txBody>
      </p:sp>
    </p:spTree>
    <p:extLst>
      <p:ext uri="{BB962C8B-B14F-4D97-AF65-F5344CB8AC3E}">
        <p14:creationId xmlns:p14="http://schemas.microsoft.com/office/powerpoint/2010/main" val="16725706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504" y="2420888"/>
            <a:ext cx="8946232" cy="1015663"/>
          </a:xfrm>
          <a:prstGeom prst="rect">
            <a:avLst/>
          </a:prstGeom>
        </p:spPr>
        <p:txBody>
          <a:bodyPr wrap="square">
            <a:spAutoFit/>
          </a:bodyPr>
          <a:lstStyle/>
          <a:p>
            <a:r>
              <a:rPr lang="en-US" sz="3000" b="1" dirty="0"/>
              <a:t>Prognosis</a:t>
            </a:r>
          </a:p>
          <a:p>
            <a:pPr marL="285750" indent="-285750">
              <a:buFont typeface="Wingdings" pitchFamily="2" charset="2"/>
              <a:buChar char="§"/>
            </a:pPr>
            <a:r>
              <a:rPr lang="en-US" sz="3000" dirty="0"/>
              <a:t>Generally, the 30-day mortality is high</a:t>
            </a:r>
          </a:p>
        </p:txBody>
      </p:sp>
    </p:spTree>
    <p:extLst>
      <p:ext uri="{BB962C8B-B14F-4D97-AF65-F5344CB8AC3E}">
        <p14:creationId xmlns:p14="http://schemas.microsoft.com/office/powerpoint/2010/main" val="16725706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9776" y="1988840"/>
            <a:ext cx="8766720" cy="2862322"/>
          </a:xfrm>
          <a:prstGeom prst="rect">
            <a:avLst/>
          </a:prstGeom>
        </p:spPr>
        <p:txBody>
          <a:bodyPr wrap="square">
            <a:spAutoFit/>
          </a:bodyPr>
          <a:lstStyle/>
          <a:p>
            <a:r>
              <a:rPr lang="en-US" sz="3000" b="1" dirty="0"/>
              <a:t>Prevention</a:t>
            </a:r>
          </a:p>
          <a:p>
            <a:pPr marL="285750" indent="-285750">
              <a:buFont typeface="Wingdings" pitchFamily="2" charset="2"/>
              <a:buChar char="§"/>
            </a:pPr>
            <a:r>
              <a:rPr lang="en-US" sz="3000" dirty="0"/>
              <a:t>Blood pressure control</a:t>
            </a:r>
          </a:p>
          <a:p>
            <a:pPr marL="285750" indent="-285750">
              <a:buFont typeface="Wingdings" pitchFamily="2" charset="2"/>
              <a:buChar char="§"/>
            </a:pPr>
            <a:r>
              <a:rPr lang="en-US" sz="3000" b="1" dirty="0"/>
              <a:t>Smoking cessation</a:t>
            </a:r>
            <a:endParaRPr lang="en-US" sz="3000" dirty="0"/>
          </a:p>
          <a:p>
            <a:pPr marL="285750" indent="-285750">
              <a:buFont typeface="Wingdings" pitchFamily="2" charset="2"/>
              <a:buChar char="§"/>
            </a:pPr>
            <a:r>
              <a:rPr lang="en-US" sz="3000" dirty="0"/>
              <a:t>Screening and repair of rapidly expanding aneurysms (also </a:t>
            </a:r>
            <a:r>
              <a:rPr lang="en-US" sz="3000" dirty="0" smtClean="0"/>
              <a:t>see “</a:t>
            </a:r>
            <a:r>
              <a:rPr lang="en-US" sz="3000" dirty="0"/>
              <a:t>Therapy” and “Prevention” sections in aortic aneurysms)</a:t>
            </a:r>
          </a:p>
        </p:txBody>
      </p:sp>
    </p:spTree>
    <p:extLst>
      <p:ext uri="{BB962C8B-B14F-4D97-AF65-F5344CB8AC3E}">
        <p14:creationId xmlns:p14="http://schemas.microsoft.com/office/powerpoint/2010/main" val="16725706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1556792"/>
            <a:ext cx="8640960" cy="2862322"/>
          </a:xfrm>
          <a:prstGeom prst="rect">
            <a:avLst/>
          </a:prstGeom>
        </p:spPr>
        <p:txBody>
          <a:bodyPr wrap="square">
            <a:spAutoFit/>
          </a:bodyPr>
          <a:lstStyle/>
          <a:p>
            <a:pPr algn="ctr"/>
            <a:r>
              <a:rPr lang="en-US" sz="4500" b="1" dirty="0">
                <a:effectLst>
                  <a:outerShdw blurRad="38100" dist="38100" dir="2700000" algn="tl">
                    <a:srgbClr val="000000">
                      <a:alpha val="43137"/>
                    </a:srgbClr>
                  </a:outerShdw>
                </a:effectLst>
              </a:rPr>
              <a:t>Peripheral arterial disease </a:t>
            </a:r>
            <a:endParaRPr lang="en-US" sz="4500" b="1" dirty="0" smtClean="0">
              <a:effectLst>
                <a:outerShdw blurRad="38100" dist="38100" dir="2700000" algn="tl">
                  <a:srgbClr val="000000">
                    <a:alpha val="43137"/>
                  </a:srgbClr>
                </a:outerShdw>
              </a:effectLst>
            </a:endParaRPr>
          </a:p>
          <a:p>
            <a:pPr algn="ctr"/>
            <a:r>
              <a:rPr lang="en-US" sz="4500" b="1" dirty="0" smtClean="0">
                <a:effectLst>
                  <a:outerShdw blurRad="38100" dist="38100" dir="2700000" algn="tl">
                    <a:srgbClr val="000000">
                      <a:alpha val="43137"/>
                    </a:srgbClr>
                  </a:outerShdw>
                </a:effectLst>
              </a:rPr>
              <a:t>(PAD)</a:t>
            </a:r>
          </a:p>
          <a:p>
            <a:pPr algn="ctr"/>
            <a:endParaRPr lang="en-US" sz="4500" b="1" dirty="0">
              <a:effectLst>
                <a:outerShdw blurRad="38100" dist="38100" dir="2700000" algn="tl">
                  <a:srgbClr val="000000">
                    <a:alpha val="43137"/>
                  </a:srgbClr>
                </a:outerShdw>
              </a:effectLst>
            </a:endParaRPr>
          </a:p>
          <a:p>
            <a:pPr algn="ctr"/>
            <a:endParaRPr lang="en-US" sz="45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723512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926718"/>
            <a:ext cx="8820472" cy="2862322"/>
          </a:xfrm>
          <a:prstGeom prst="rect">
            <a:avLst/>
          </a:prstGeom>
        </p:spPr>
        <p:txBody>
          <a:bodyPr wrap="square">
            <a:spAutoFit/>
          </a:bodyPr>
          <a:lstStyle/>
          <a:p>
            <a:r>
              <a:rPr lang="en-US" sz="3000" b="1" dirty="0"/>
              <a:t>Summary</a:t>
            </a:r>
          </a:p>
          <a:p>
            <a:r>
              <a:rPr lang="en-US" sz="3000" dirty="0"/>
              <a:t>Peripheral arterial disease (PAD) is characterized by narrowing and, in final stages, occlusion of the peripheral arteries due to atherosclerotic plaques. Smoking is the most important risk factor for developing PAD. </a:t>
            </a:r>
          </a:p>
        </p:txBody>
      </p:sp>
      <p:sp>
        <p:nvSpPr>
          <p:cNvPr id="3" name="Right Arrow 2"/>
          <p:cNvSpPr/>
          <p:nvPr/>
        </p:nvSpPr>
        <p:spPr>
          <a:xfrm>
            <a:off x="7596336" y="5877272"/>
            <a:ext cx="1080120"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427252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751344"/>
            <a:ext cx="8280920" cy="4247317"/>
          </a:xfrm>
          <a:prstGeom prst="rect">
            <a:avLst/>
          </a:prstGeom>
        </p:spPr>
        <p:txBody>
          <a:bodyPr wrap="square">
            <a:spAutoFit/>
          </a:bodyPr>
          <a:lstStyle/>
          <a:p>
            <a:r>
              <a:rPr lang="en-US" sz="3000" dirty="0" smtClean="0"/>
              <a:t>PAD is often a silent disease, but patients may present with features of arterial insufficiency (intermittent claudication, reduced temperature and pulse rate in affected limb, skin discoloration, and trophic changes). On occasion, critical limb ischemia is the only presenting complaint. Segmental blood pressures and pulse volume recordings, particularly the ankle-brachial index (ABI), may support the diagnosis. </a:t>
            </a:r>
            <a:endParaRPr lang="en-US" sz="3000" dirty="0"/>
          </a:p>
        </p:txBody>
      </p:sp>
      <p:sp>
        <p:nvSpPr>
          <p:cNvPr id="3" name="Right Arrow 2"/>
          <p:cNvSpPr/>
          <p:nvPr/>
        </p:nvSpPr>
        <p:spPr>
          <a:xfrm>
            <a:off x="7596336" y="5877272"/>
            <a:ext cx="1080120"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601426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1340768"/>
            <a:ext cx="8352928" cy="3785652"/>
          </a:xfrm>
          <a:prstGeom prst="rect">
            <a:avLst/>
          </a:prstGeom>
        </p:spPr>
        <p:txBody>
          <a:bodyPr wrap="square">
            <a:spAutoFit/>
          </a:bodyPr>
          <a:lstStyle/>
          <a:p>
            <a:r>
              <a:rPr lang="en-US" sz="3000" dirty="0" smtClean="0"/>
              <a:t>Further imaging may confirm and assess the location and severity of arterial stenosis or occlusion. Treatment focuses on smoking cessation, graduated exercise, avoiding extremely cold temperatures, and modifying other cardiovascular risk factors. If conservative treatment fails, interventional and surgical management is recommended for low-risk patients with potential long-term success.</a:t>
            </a:r>
            <a:endParaRPr lang="en-US" sz="3000" dirty="0"/>
          </a:p>
        </p:txBody>
      </p:sp>
    </p:spTree>
    <p:extLst>
      <p:ext uri="{BB962C8B-B14F-4D97-AF65-F5344CB8AC3E}">
        <p14:creationId xmlns:p14="http://schemas.microsoft.com/office/powerpoint/2010/main" val="40248970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4280" y="1340768"/>
            <a:ext cx="8586192" cy="3323987"/>
          </a:xfrm>
          <a:prstGeom prst="rect">
            <a:avLst/>
          </a:prstGeom>
        </p:spPr>
        <p:txBody>
          <a:bodyPr wrap="square">
            <a:spAutoFit/>
          </a:bodyPr>
          <a:lstStyle/>
          <a:p>
            <a:r>
              <a:rPr lang="en-US" sz="3000" b="1" dirty="0"/>
              <a:t>Epidemiology</a:t>
            </a:r>
          </a:p>
          <a:p>
            <a:pPr marL="285750" indent="-285750">
              <a:buFont typeface="Wingdings" pitchFamily="2" charset="2"/>
              <a:buChar char="§"/>
            </a:pPr>
            <a:r>
              <a:rPr lang="en-US" sz="3000" b="1" dirty="0"/>
              <a:t>Prevalence</a:t>
            </a:r>
            <a:r>
              <a:rPr lang="en-US" sz="3000" dirty="0"/>
              <a:t>: </a:t>
            </a:r>
          </a:p>
          <a:p>
            <a:pPr marL="742950" lvl="1" indent="-285750">
              <a:buFont typeface="Wingdings" pitchFamily="2" charset="2"/>
              <a:buChar char="§"/>
            </a:pPr>
            <a:r>
              <a:rPr lang="en-US" sz="3000" dirty="0"/>
              <a:t>Prevalence increases with age, starting from the age of 40 </a:t>
            </a:r>
          </a:p>
          <a:p>
            <a:pPr marL="285750" indent="-285750">
              <a:buFont typeface="Wingdings" pitchFamily="2" charset="2"/>
              <a:buChar char="§"/>
            </a:pPr>
            <a:endParaRPr lang="en-US" sz="3000" b="1" dirty="0" smtClean="0"/>
          </a:p>
          <a:p>
            <a:pPr marL="285750" indent="-285750">
              <a:buFont typeface="Wingdings" pitchFamily="2" charset="2"/>
              <a:buChar char="§"/>
            </a:pPr>
            <a:r>
              <a:rPr lang="en-US" sz="3000" b="1" dirty="0" smtClean="0"/>
              <a:t>Peak</a:t>
            </a:r>
            <a:r>
              <a:rPr lang="en-US" sz="3000" b="1" dirty="0"/>
              <a:t> incidence</a:t>
            </a:r>
            <a:r>
              <a:rPr lang="en-US" sz="3000" dirty="0"/>
              <a:t>: 60–80 years of age</a:t>
            </a:r>
          </a:p>
          <a:p>
            <a:pPr marL="285750" indent="-285750">
              <a:buFont typeface="Wingdings" pitchFamily="2" charset="2"/>
              <a:buChar char="§"/>
            </a:pPr>
            <a:r>
              <a:rPr lang="en-US" sz="3000" b="1" dirty="0"/>
              <a:t>Sex</a:t>
            </a:r>
            <a:r>
              <a:rPr lang="en-US" sz="3000" dirty="0"/>
              <a:t>: ♂ = ♀</a:t>
            </a:r>
          </a:p>
        </p:txBody>
      </p:sp>
    </p:spTree>
    <p:extLst>
      <p:ext uri="{BB962C8B-B14F-4D97-AF65-F5344CB8AC3E}">
        <p14:creationId xmlns:p14="http://schemas.microsoft.com/office/powerpoint/2010/main" val="11664166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9776" y="1124744"/>
            <a:ext cx="8622704" cy="3785652"/>
          </a:xfrm>
          <a:prstGeom prst="rect">
            <a:avLst/>
          </a:prstGeom>
        </p:spPr>
        <p:txBody>
          <a:bodyPr wrap="square">
            <a:spAutoFit/>
          </a:bodyPr>
          <a:lstStyle/>
          <a:p>
            <a:r>
              <a:rPr lang="en-US" sz="3000" b="1" dirty="0"/>
              <a:t>Etiology</a:t>
            </a:r>
          </a:p>
          <a:p>
            <a:pPr marL="285750" indent="-285750">
              <a:buFont typeface="Wingdings" pitchFamily="2" charset="2"/>
              <a:buChar char="§"/>
            </a:pPr>
            <a:r>
              <a:rPr lang="en-US" sz="3000" dirty="0"/>
              <a:t>Insufficient tissue perfusion due to </a:t>
            </a:r>
            <a:r>
              <a:rPr lang="en-US" sz="3000" b="1" dirty="0"/>
              <a:t>atherosclerosis</a:t>
            </a:r>
            <a:r>
              <a:rPr lang="en-US" sz="3000" dirty="0"/>
              <a:t> in the aorta and peripheral arteries </a:t>
            </a:r>
          </a:p>
          <a:p>
            <a:pPr marL="285750" indent="-285750">
              <a:buFont typeface="Wingdings" pitchFamily="2" charset="2"/>
              <a:buChar char="§"/>
            </a:pPr>
            <a:r>
              <a:rPr lang="en-US" sz="3000" dirty="0"/>
              <a:t>Often coexists with coronary artery disease (CAD), stroke, atrial fibrillation, and renal disease</a:t>
            </a:r>
          </a:p>
          <a:p>
            <a:pPr marL="285750" indent="-285750">
              <a:buFont typeface="Wingdings" pitchFamily="2" charset="2"/>
              <a:buChar char="§"/>
            </a:pPr>
            <a:r>
              <a:rPr lang="en-US" sz="3000" dirty="0"/>
              <a:t>See risk factors for atherosclerosis</a:t>
            </a:r>
          </a:p>
        </p:txBody>
      </p:sp>
      <p:sp>
        <p:nvSpPr>
          <p:cNvPr id="3" name="Right Arrow 2"/>
          <p:cNvSpPr/>
          <p:nvPr/>
        </p:nvSpPr>
        <p:spPr>
          <a:xfrm>
            <a:off x="7596336" y="5877272"/>
            <a:ext cx="1080120"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404384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95736" y="2132856"/>
            <a:ext cx="6606480" cy="1477328"/>
          </a:xfrm>
          <a:prstGeom prst="rect">
            <a:avLst/>
          </a:prstGeom>
        </p:spPr>
        <p:txBody>
          <a:bodyPr wrap="square">
            <a:spAutoFit/>
          </a:bodyPr>
          <a:lstStyle/>
          <a:p>
            <a:r>
              <a:rPr lang="en-US" sz="3000" dirty="0"/>
              <a:t>PAD usually coexists with coronary artery disease. Smoking is the most important risk factor for PAD!</a:t>
            </a: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2060848"/>
            <a:ext cx="894581" cy="15055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121506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44624"/>
            <a:ext cx="2275559" cy="553998"/>
          </a:xfrm>
          <a:prstGeom prst="rect">
            <a:avLst/>
          </a:prstGeom>
        </p:spPr>
        <p:txBody>
          <a:bodyPr wrap="none">
            <a:spAutoFit/>
          </a:bodyPr>
          <a:lstStyle/>
          <a:p>
            <a:r>
              <a:rPr lang="en-US" sz="3000" b="1" dirty="0">
                <a:effectLst>
                  <a:outerShdw blurRad="38100" dist="38100" dir="2700000" algn="tl">
                    <a:srgbClr val="000000">
                      <a:alpha val="43137"/>
                    </a:srgbClr>
                  </a:outerShdw>
                </a:effectLst>
              </a:rPr>
              <a:t>Classification</a:t>
            </a:r>
          </a:p>
        </p:txBody>
      </p:sp>
      <p:graphicFrame>
        <p:nvGraphicFramePr>
          <p:cNvPr id="3" name="Table 2"/>
          <p:cNvGraphicFramePr>
            <a:graphicFrameLocks noGrp="1"/>
          </p:cNvGraphicFramePr>
          <p:nvPr>
            <p:extLst>
              <p:ext uri="{D42A27DB-BD31-4B8C-83A1-F6EECF244321}">
                <p14:modId xmlns:p14="http://schemas.microsoft.com/office/powerpoint/2010/main" val="3378447006"/>
              </p:ext>
            </p:extLst>
          </p:nvPr>
        </p:nvGraphicFramePr>
        <p:xfrm>
          <a:off x="518864" y="653752"/>
          <a:ext cx="8229600" cy="5943600"/>
        </p:xfrm>
        <a:graphic>
          <a:graphicData uri="http://schemas.openxmlformats.org/drawingml/2006/table">
            <a:tbl>
              <a:tblPr>
                <a:tableStyleId>{21E4AEA4-8DFA-4A89-87EB-49C32662AFE0}</a:tableStyleId>
              </a:tblPr>
              <a:tblGrid>
                <a:gridCol w="1748880"/>
                <a:gridCol w="6480720"/>
              </a:tblGrid>
              <a:tr h="0">
                <a:tc gridSpan="2">
                  <a:txBody>
                    <a:bodyPr/>
                    <a:lstStyle/>
                    <a:p>
                      <a:pPr algn="ctr" fontAlgn="t"/>
                      <a:r>
                        <a:rPr lang="en-US" sz="3000" b="1" dirty="0">
                          <a:effectLst>
                            <a:outerShdw blurRad="38100" dist="38100" dir="2700000" algn="tl">
                              <a:srgbClr val="000000">
                                <a:alpha val="43137"/>
                              </a:srgbClr>
                            </a:outerShdw>
                          </a:effectLst>
                        </a:rPr>
                        <a:t>Fontaine Classification of PAD</a:t>
                      </a:r>
                    </a:p>
                  </a:txBody>
                  <a:tcPr/>
                </a:tc>
                <a:tc hMerge="1">
                  <a:txBody>
                    <a:bodyPr/>
                    <a:lstStyle/>
                    <a:p>
                      <a:endParaRPr lang="en-US"/>
                    </a:p>
                  </a:txBody>
                  <a:tcPr/>
                </a:tc>
              </a:tr>
              <a:tr h="0">
                <a:tc>
                  <a:txBody>
                    <a:bodyPr/>
                    <a:lstStyle/>
                    <a:p>
                      <a:pPr algn="ctr" fontAlgn="t"/>
                      <a:r>
                        <a:rPr lang="en-US" sz="3000">
                          <a:effectLst/>
                        </a:rPr>
                        <a:t>Stage I</a:t>
                      </a:r>
                    </a:p>
                  </a:txBody>
                  <a:tcPr/>
                </a:tc>
                <a:tc>
                  <a:txBody>
                    <a:bodyPr/>
                    <a:lstStyle/>
                    <a:p>
                      <a:pPr fontAlgn="t">
                        <a:buFont typeface="Arial"/>
                        <a:buChar char="•"/>
                      </a:pPr>
                      <a:r>
                        <a:rPr lang="en-US" sz="3000">
                          <a:effectLst/>
                        </a:rPr>
                        <a:t>Asymptomatic PAD</a:t>
                      </a:r>
                    </a:p>
                  </a:txBody>
                  <a:tcPr/>
                </a:tc>
              </a:tr>
              <a:tr h="0">
                <a:tc>
                  <a:txBody>
                    <a:bodyPr/>
                    <a:lstStyle/>
                    <a:p>
                      <a:pPr algn="ctr" fontAlgn="t"/>
                      <a:r>
                        <a:rPr lang="en-US" sz="3000">
                          <a:effectLst/>
                        </a:rPr>
                        <a:t>Stage II</a:t>
                      </a:r>
                    </a:p>
                  </a:txBody>
                  <a:tcPr/>
                </a:tc>
                <a:tc>
                  <a:txBody>
                    <a:bodyPr/>
                    <a:lstStyle/>
                    <a:p>
                      <a:pPr fontAlgn="t">
                        <a:buFont typeface="Arial"/>
                        <a:buChar char="•"/>
                      </a:pPr>
                      <a:r>
                        <a:rPr lang="en-US" sz="3000" u="none" strike="noStrike" dirty="0">
                          <a:effectLst/>
                        </a:rPr>
                        <a:t>Pain</a:t>
                      </a:r>
                      <a:r>
                        <a:rPr lang="en-US" sz="3000" dirty="0">
                          <a:effectLst/>
                        </a:rPr>
                        <a:t> on exertion</a:t>
                      </a:r>
                    </a:p>
                    <a:p>
                      <a:pPr marL="742950" lvl="1" indent="-285750" fontAlgn="t">
                        <a:buFont typeface="Arial"/>
                        <a:buChar char="•"/>
                      </a:pPr>
                      <a:r>
                        <a:rPr lang="en-US" sz="3000" dirty="0" err="1">
                          <a:effectLst/>
                        </a:rPr>
                        <a:t>IIa</a:t>
                      </a:r>
                      <a:r>
                        <a:rPr lang="en-US" sz="3000" dirty="0">
                          <a:effectLst/>
                        </a:rPr>
                        <a:t>: </a:t>
                      </a:r>
                      <a:r>
                        <a:rPr lang="en-US" sz="3000" u="none" strike="noStrike" dirty="0">
                          <a:effectLst/>
                        </a:rPr>
                        <a:t>claudication</a:t>
                      </a:r>
                      <a:r>
                        <a:rPr lang="en-US" sz="3000" dirty="0">
                          <a:effectLst/>
                        </a:rPr>
                        <a:t> at a walking distance &gt; 200 m </a:t>
                      </a:r>
                    </a:p>
                    <a:p>
                      <a:pPr marL="742950" lvl="1" indent="-285750" fontAlgn="t">
                        <a:buFont typeface="Arial"/>
                        <a:buChar char="•"/>
                      </a:pPr>
                      <a:r>
                        <a:rPr lang="en-US" sz="3000" dirty="0" err="1">
                          <a:effectLst/>
                        </a:rPr>
                        <a:t>IIb</a:t>
                      </a:r>
                      <a:r>
                        <a:rPr lang="en-US" sz="3000" dirty="0">
                          <a:effectLst/>
                        </a:rPr>
                        <a:t>: </a:t>
                      </a:r>
                      <a:r>
                        <a:rPr lang="en-US" sz="3000" u="none" strike="noStrike" dirty="0">
                          <a:effectLst/>
                        </a:rPr>
                        <a:t>claudication</a:t>
                      </a:r>
                      <a:r>
                        <a:rPr lang="en-US" sz="3000" dirty="0">
                          <a:effectLst/>
                        </a:rPr>
                        <a:t> walking distance &lt; 200 m </a:t>
                      </a:r>
                    </a:p>
                  </a:txBody>
                  <a:tcPr/>
                </a:tc>
              </a:tr>
              <a:tr h="0">
                <a:tc>
                  <a:txBody>
                    <a:bodyPr/>
                    <a:lstStyle/>
                    <a:p>
                      <a:pPr algn="ctr" fontAlgn="t"/>
                      <a:r>
                        <a:rPr lang="en-US" sz="3000">
                          <a:effectLst/>
                        </a:rPr>
                        <a:t>Stage III</a:t>
                      </a:r>
                    </a:p>
                  </a:txBody>
                  <a:tcPr/>
                </a:tc>
                <a:tc>
                  <a:txBody>
                    <a:bodyPr/>
                    <a:lstStyle/>
                    <a:p>
                      <a:pPr fontAlgn="t">
                        <a:buFont typeface="Arial"/>
                        <a:buChar char="•"/>
                      </a:pPr>
                      <a:r>
                        <a:rPr lang="en-US" sz="3000" u="none" strike="noStrike" dirty="0">
                          <a:effectLst/>
                        </a:rPr>
                        <a:t>Ischemic</a:t>
                      </a:r>
                      <a:r>
                        <a:rPr lang="en-US" sz="3000" dirty="0">
                          <a:effectLst/>
                        </a:rPr>
                        <a:t> </a:t>
                      </a:r>
                      <a:r>
                        <a:rPr lang="en-US" sz="3000" u="none" strike="noStrike" dirty="0">
                          <a:effectLst/>
                        </a:rPr>
                        <a:t>pain</a:t>
                      </a:r>
                      <a:r>
                        <a:rPr lang="en-US" sz="3000" dirty="0">
                          <a:effectLst/>
                        </a:rPr>
                        <a:t> at rest</a:t>
                      </a:r>
                    </a:p>
                  </a:txBody>
                  <a:tcPr/>
                </a:tc>
              </a:tr>
              <a:tr h="0">
                <a:tc>
                  <a:txBody>
                    <a:bodyPr/>
                    <a:lstStyle/>
                    <a:p>
                      <a:pPr algn="ctr" fontAlgn="t"/>
                      <a:r>
                        <a:rPr lang="en-US" sz="3000">
                          <a:effectLst/>
                        </a:rPr>
                        <a:t>Stage IV</a:t>
                      </a:r>
                    </a:p>
                  </a:txBody>
                  <a:tcPr/>
                </a:tc>
                <a:tc>
                  <a:txBody>
                    <a:bodyPr/>
                    <a:lstStyle/>
                    <a:p>
                      <a:pPr fontAlgn="t">
                        <a:buFont typeface="Arial"/>
                        <a:buChar char="•"/>
                      </a:pPr>
                      <a:r>
                        <a:rPr lang="en-US" sz="3000" u="none" strike="noStrike" dirty="0">
                          <a:effectLst/>
                        </a:rPr>
                        <a:t>Necrosis</a:t>
                      </a:r>
                      <a:r>
                        <a:rPr lang="en-US" sz="3000" dirty="0">
                          <a:effectLst/>
                        </a:rPr>
                        <a:t>/gangrene/ulcers</a:t>
                      </a:r>
                    </a:p>
                    <a:p>
                      <a:pPr marL="742950" lvl="1" indent="-285750" fontAlgn="t">
                        <a:buFont typeface="Arial"/>
                        <a:buChar char="•"/>
                      </a:pPr>
                      <a:r>
                        <a:rPr lang="en-US" sz="3000" dirty="0" err="1">
                          <a:effectLst/>
                        </a:rPr>
                        <a:t>IVa</a:t>
                      </a:r>
                      <a:r>
                        <a:rPr lang="en-US" sz="3000" dirty="0">
                          <a:effectLst/>
                        </a:rPr>
                        <a:t>: dry </a:t>
                      </a:r>
                      <a:r>
                        <a:rPr lang="en-US" sz="3000" u="none" strike="noStrike" dirty="0">
                          <a:effectLst/>
                        </a:rPr>
                        <a:t>necrosis</a:t>
                      </a:r>
                      <a:r>
                        <a:rPr lang="en-US" sz="3000" dirty="0">
                          <a:effectLst/>
                        </a:rPr>
                        <a:t>, trophic disorders</a:t>
                      </a:r>
                    </a:p>
                    <a:p>
                      <a:pPr marL="742950" lvl="1" indent="-285750" fontAlgn="t">
                        <a:buFont typeface="Arial"/>
                        <a:buChar char="•"/>
                      </a:pPr>
                      <a:r>
                        <a:rPr lang="en-US" sz="3000" dirty="0" err="1">
                          <a:effectLst/>
                        </a:rPr>
                        <a:t>IVb</a:t>
                      </a:r>
                      <a:r>
                        <a:rPr lang="en-US" sz="3000" dirty="0">
                          <a:effectLst/>
                        </a:rPr>
                        <a:t>: infection of </a:t>
                      </a:r>
                      <a:r>
                        <a:rPr lang="en-US" sz="3000" u="none" strike="noStrike" dirty="0">
                          <a:effectLst/>
                        </a:rPr>
                        <a:t>necrotic</a:t>
                      </a:r>
                      <a:r>
                        <a:rPr lang="en-US" sz="3000" dirty="0">
                          <a:effectLst/>
                        </a:rPr>
                        <a:t> tissue, humid gangrene</a:t>
                      </a:r>
                    </a:p>
                  </a:txBody>
                  <a:tcPr/>
                </a:tc>
              </a:tr>
            </a:tbl>
          </a:graphicData>
        </a:graphic>
      </p:graphicFrame>
    </p:spTree>
    <p:extLst>
      <p:ext uri="{BB962C8B-B14F-4D97-AF65-F5344CB8AC3E}">
        <p14:creationId xmlns:p14="http://schemas.microsoft.com/office/powerpoint/2010/main" val="12964611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s://media-us.amboss.com/media/thumbs/big_59a42db535a3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27384"/>
            <a:ext cx="9036496" cy="6885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13617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504" y="44624"/>
            <a:ext cx="2721386" cy="553998"/>
          </a:xfrm>
          <a:prstGeom prst="rect">
            <a:avLst/>
          </a:prstGeom>
        </p:spPr>
        <p:txBody>
          <a:bodyPr wrap="none">
            <a:spAutoFit/>
          </a:bodyPr>
          <a:lstStyle/>
          <a:p>
            <a:r>
              <a:rPr lang="en-US" sz="3000" b="1" dirty="0">
                <a:effectLst>
                  <a:outerShdw blurRad="38100" dist="38100" dir="2700000" algn="tl">
                    <a:srgbClr val="000000">
                      <a:alpha val="43137"/>
                    </a:srgbClr>
                  </a:outerShdw>
                </a:effectLst>
              </a:rPr>
              <a:t>Clinical features</a:t>
            </a:r>
          </a:p>
        </p:txBody>
      </p:sp>
      <p:sp>
        <p:nvSpPr>
          <p:cNvPr id="3" name="Right Arrow 2"/>
          <p:cNvSpPr/>
          <p:nvPr/>
        </p:nvSpPr>
        <p:spPr>
          <a:xfrm>
            <a:off x="7740352" y="6309320"/>
            <a:ext cx="1080120"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le 3"/>
          <p:cNvGraphicFramePr>
            <a:graphicFrameLocks noGrp="1"/>
          </p:cNvGraphicFramePr>
          <p:nvPr>
            <p:extLst>
              <p:ext uri="{D42A27DB-BD31-4B8C-83A1-F6EECF244321}">
                <p14:modId xmlns:p14="http://schemas.microsoft.com/office/powerpoint/2010/main" val="939688955"/>
              </p:ext>
            </p:extLst>
          </p:nvPr>
        </p:nvGraphicFramePr>
        <p:xfrm>
          <a:off x="107504" y="684872"/>
          <a:ext cx="8856984" cy="5552440"/>
        </p:xfrm>
        <a:graphic>
          <a:graphicData uri="http://schemas.openxmlformats.org/drawingml/2006/table">
            <a:tbl>
              <a:tblPr firstRow="1" firstCol="1" bandRow="1">
                <a:tableStyleId>{5DA37D80-6434-44D0-A028-1B22A696006F}</a:tableStyleId>
              </a:tblPr>
              <a:tblGrid>
                <a:gridCol w="2181064"/>
                <a:gridCol w="6675920"/>
              </a:tblGrid>
              <a:tr h="0">
                <a:tc>
                  <a:txBody>
                    <a:bodyPr/>
                    <a:lstStyle/>
                    <a:p>
                      <a:pPr algn="ctr">
                        <a:lnSpc>
                          <a:spcPct val="100000"/>
                        </a:lnSpc>
                        <a:spcBef>
                          <a:spcPts val="600"/>
                        </a:spcBef>
                        <a:spcAft>
                          <a:spcPts val="600"/>
                        </a:spcAft>
                      </a:pPr>
                      <a:r>
                        <a:rPr lang="en-US" dirty="0">
                          <a:effectLst>
                            <a:outerShdw blurRad="38100" dist="38100" dir="2700000" algn="tl">
                              <a:srgbClr val="000000">
                                <a:alpha val="43137"/>
                              </a:srgbClr>
                            </a:outerShdw>
                          </a:effectLst>
                        </a:rPr>
                        <a:t>Characteristic features</a:t>
                      </a:r>
                    </a:p>
                  </a:txBody>
                  <a:tcPr marL="45720" marR="45720"/>
                </a:tc>
                <a:tc>
                  <a:txBody>
                    <a:bodyPr/>
                    <a:lstStyle/>
                    <a:p>
                      <a:pPr algn="ctr">
                        <a:lnSpc>
                          <a:spcPct val="100000"/>
                        </a:lnSpc>
                        <a:spcBef>
                          <a:spcPts val="600"/>
                        </a:spcBef>
                        <a:spcAft>
                          <a:spcPts val="600"/>
                        </a:spcAft>
                      </a:pPr>
                      <a:r>
                        <a:rPr lang="en-US" dirty="0">
                          <a:effectLst>
                            <a:outerShdw blurRad="38100" dist="38100" dir="2700000" algn="tl">
                              <a:srgbClr val="000000">
                                <a:alpha val="43137"/>
                              </a:srgbClr>
                            </a:outerShdw>
                          </a:effectLst>
                        </a:rPr>
                        <a:t>Description</a:t>
                      </a:r>
                    </a:p>
                  </a:txBody>
                  <a:tcPr marL="45720" marR="45720"/>
                </a:tc>
              </a:tr>
              <a:tr h="0">
                <a:tc>
                  <a:txBody>
                    <a:bodyPr/>
                    <a:lstStyle/>
                    <a:p>
                      <a:pPr algn="ctr">
                        <a:lnSpc>
                          <a:spcPct val="100000"/>
                        </a:lnSpc>
                        <a:spcBef>
                          <a:spcPts val="600"/>
                        </a:spcBef>
                        <a:spcAft>
                          <a:spcPts val="600"/>
                        </a:spcAft>
                      </a:pPr>
                      <a:r>
                        <a:rPr lang="en-US" dirty="0"/>
                        <a:t>Silent disease</a:t>
                      </a:r>
                    </a:p>
                  </a:txBody>
                  <a:tcPr marL="45720" marR="45720"/>
                </a:tc>
                <a:tc>
                  <a:txBody>
                    <a:bodyPr/>
                    <a:lstStyle/>
                    <a:p>
                      <a:pPr marL="342900" lvl="0" indent="-342900" rtl="0">
                        <a:lnSpc>
                          <a:spcPct val="100000"/>
                        </a:lnSpc>
                        <a:spcAft>
                          <a:spcPts val="1000"/>
                        </a:spcAft>
                        <a:buSzPts val="1000"/>
                        <a:buFont typeface="Symbol"/>
                        <a:buChar char=""/>
                        <a:tabLst>
                          <a:tab pos="457200" algn="l"/>
                        </a:tabLst>
                      </a:pPr>
                      <a:r>
                        <a:rPr lang="en-US"/>
                        <a:t>Up to 20–50% of patients with PAD are asymptomatic!</a:t>
                      </a:r>
                    </a:p>
                  </a:txBody>
                  <a:tcPr marL="45720" marR="45720"/>
                </a:tc>
              </a:tr>
              <a:tr h="0">
                <a:tc>
                  <a:txBody>
                    <a:bodyPr/>
                    <a:lstStyle/>
                    <a:p>
                      <a:pPr algn="ctr">
                        <a:lnSpc>
                          <a:spcPct val="100000"/>
                        </a:lnSpc>
                        <a:spcAft>
                          <a:spcPts val="0"/>
                        </a:spcAft>
                      </a:pPr>
                      <a:r>
                        <a:rPr lang="en-US"/>
                        <a:t>Intermittent claudication (10–35% of patients) </a:t>
                      </a:r>
                    </a:p>
                  </a:txBody>
                  <a:tcPr marL="45720" marR="45720"/>
                </a:tc>
                <a:tc>
                  <a:txBody>
                    <a:bodyPr/>
                    <a:lstStyle/>
                    <a:p>
                      <a:pPr marL="342900" lvl="0" indent="-342900" rtl="0">
                        <a:lnSpc>
                          <a:spcPct val="100000"/>
                        </a:lnSpc>
                        <a:spcAft>
                          <a:spcPts val="1000"/>
                        </a:spcAft>
                        <a:buSzPts val="1000"/>
                        <a:buFont typeface="Symbol"/>
                        <a:buChar char=""/>
                        <a:tabLst>
                          <a:tab pos="457200" algn="l"/>
                        </a:tabLst>
                      </a:pPr>
                      <a:r>
                        <a:rPr lang="en-US" dirty="0"/>
                        <a:t>Pain, cramps, or </a:t>
                      </a:r>
                      <a:r>
                        <a:rPr lang="en-US" dirty="0" err="1"/>
                        <a:t>paresthesia</a:t>
                      </a:r>
                      <a:r>
                        <a:rPr lang="en-US" dirty="0"/>
                        <a:t> distal to arterial occlusion</a:t>
                      </a:r>
                    </a:p>
                    <a:p>
                      <a:pPr marL="742950" lvl="1" indent="-285750">
                        <a:lnSpc>
                          <a:spcPct val="100000"/>
                        </a:lnSpc>
                        <a:spcAft>
                          <a:spcPts val="1000"/>
                        </a:spcAft>
                        <a:buFont typeface="+mj-lt"/>
                        <a:buAutoNum type="arabicPeriod" startAt="2"/>
                        <a:tabLst>
                          <a:tab pos="914400" algn="l"/>
                        </a:tabLst>
                      </a:pPr>
                      <a:r>
                        <a:rPr lang="en-US" dirty="0" err="1"/>
                        <a:t>Femoropopliteal</a:t>
                      </a:r>
                      <a:r>
                        <a:rPr lang="en-US" dirty="0"/>
                        <a:t> disease (most common) → calf claudication </a:t>
                      </a:r>
                    </a:p>
                    <a:p>
                      <a:pPr marL="742950" lvl="1" indent="-285750">
                        <a:lnSpc>
                          <a:spcPct val="100000"/>
                        </a:lnSpc>
                        <a:spcAft>
                          <a:spcPts val="1000"/>
                        </a:spcAft>
                        <a:buFont typeface="+mj-lt"/>
                        <a:buAutoNum type="arabicPeriod" startAt="2"/>
                        <a:tabLst>
                          <a:tab pos="914400" algn="l"/>
                        </a:tabLst>
                      </a:pPr>
                      <a:r>
                        <a:rPr lang="en-US" dirty="0" err="1"/>
                        <a:t>Aortoiliac</a:t>
                      </a:r>
                      <a:r>
                        <a:rPr lang="en-US" dirty="0"/>
                        <a:t> disease (</a:t>
                      </a:r>
                      <a:r>
                        <a:rPr lang="en-US" dirty="0" err="1"/>
                        <a:t>Leriche's</a:t>
                      </a:r>
                      <a:r>
                        <a:rPr lang="en-US" dirty="0"/>
                        <a:t> syndrome)</a:t>
                      </a:r>
                    </a:p>
                    <a:p>
                      <a:pPr marL="1143000" lvl="2" indent="-228600">
                        <a:lnSpc>
                          <a:spcPct val="100000"/>
                        </a:lnSpc>
                        <a:spcAft>
                          <a:spcPts val="1000"/>
                        </a:spcAft>
                        <a:buSzPts val="1000"/>
                        <a:buFont typeface="Symbol"/>
                        <a:buChar char=""/>
                        <a:tabLst>
                          <a:tab pos="1371600" algn="l"/>
                        </a:tabLst>
                      </a:pPr>
                      <a:r>
                        <a:rPr lang="en-US" dirty="0"/>
                        <a:t>Level of the aortic bifurcation or bilateral occlusion of the iliac arteries</a:t>
                      </a:r>
                    </a:p>
                    <a:p>
                      <a:pPr marL="1143000" lvl="2" indent="-228600">
                        <a:lnSpc>
                          <a:spcPct val="100000"/>
                        </a:lnSpc>
                        <a:spcAft>
                          <a:spcPts val="1000"/>
                        </a:spcAft>
                        <a:buSzPts val="1000"/>
                        <a:buFont typeface="Symbol"/>
                        <a:buChar char=""/>
                        <a:tabLst>
                          <a:tab pos="1371600" algn="l"/>
                        </a:tabLst>
                      </a:pPr>
                      <a:r>
                        <a:rPr lang="en-US" dirty="0"/>
                        <a:t>Triad of bilateral buttock, hip, or thigh claudication; erectile dysfunction; and absent/diminished femoral pulses</a:t>
                      </a:r>
                    </a:p>
                    <a:p>
                      <a:pPr marL="742950" lvl="1" indent="-285750">
                        <a:lnSpc>
                          <a:spcPct val="100000"/>
                        </a:lnSpc>
                        <a:spcAft>
                          <a:spcPts val="1000"/>
                        </a:spcAft>
                        <a:buFont typeface="+mj-lt"/>
                        <a:buAutoNum type="arabicPeriod" startAt="2"/>
                        <a:tabLst>
                          <a:tab pos="914400" algn="l"/>
                        </a:tabLst>
                      </a:pPr>
                      <a:r>
                        <a:rPr lang="en-US" dirty="0" err="1"/>
                        <a:t>Tibiofibular</a:t>
                      </a:r>
                      <a:r>
                        <a:rPr lang="en-US" dirty="0"/>
                        <a:t> disease→ foot claudication</a:t>
                      </a:r>
                    </a:p>
                    <a:p>
                      <a:pPr marL="342900" lvl="0" indent="-342900">
                        <a:lnSpc>
                          <a:spcPct val="100000"/>
                        </a:lnSpc>
                        <a:spcAft>
                          <a:spcPts val="1000"/>
                        </a:spcAft>
                        <a:buSzPts val="1000"/>
                        <a:buFont typeface="Symbol"/>
                        <a:buChar char=""/>
                        <a:tabLst>
                          <a:tab pos="457200" algn="l"/>
                        </a:tabLst>
                      </a:pPr>
                      <a:r>
                        <a:rPr lang="en-US" dirty="0"/>
                        <a:t>Worsens upon exertion , completely relieved by rest or lowering affected limbs </a:t>
                      </a:r>
                    </a:p>
                    <a:p>
                      <a:pPr marL="342900" lvl="0" indent="-342900">
                        <a:lnSpc>
                          <a:spcPct val="100000"/>
                        </a:lnSpc>
                        <a:spcAft>
                          <a:spcPts val="1000"/>
                        </a:spcAft>
                        <a:buSzPts val="1000"/>
                        <a:buFont typeface="Symbol"/>
                        <a:buChar char=""/>
                        <a:tabLst>
                          <a:tab pos="457200" algn="l"/>
                        </a:tabLst>
                      </a:pPr>
                      <a:r>
                        <a:rPr lang="en-US" dirty="0"/>
                        <a:t>Reproducible when the patient is asked to walk the same distance as when he/she was symptomatic </a:t>
                      </a:r>
                    </a:p>
                  </a:txBody>
                  <a:tcPr marL="45720" marR="45720"/>
                </a:tc>
              </a:tr>
            </a:tbl>
          </a:graphicData>
        </a:graphic>
      </p:graphicFrame>
    </p:spTree>
    <p:extLst>
      <p:ext uri="{BB962C8B-B14F-4D97-AF65-F5344CB8AC3E}">
        <p14:creationId xmlns:p14="http://schemas.microsoft.com/office/powerpoint/2010/main" val="23670335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1"/>
          <p:cNvSpPr/>
          <p:nvPr/>
        </p:nvSpPr>
        <p:spPr>
          <a:xfrm>
            <a:off x="7596336" y="5877272"/>
            <a:ext cx="1080120"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Table 2"/>
          <p:cNvGraphicFramePr>
            <a:graphicFrameLocks noGrp="1"/>
          </p:cNvGraphicFramePr>
          <p:nvPr>
            <p:extLst>
              <p:ext uri="{D42A27DB-BD31-4B8C-83A1-F6EECF244321}">
                <p14:modId xmlns:p14="http://schemas.microsoft.com/office/powerpoint/2010/main" val="298744747"/>
              </p:ext>
            </p:extLst>
          </p:nvPr>
        </p:nvGraphicFramePr>
        <p:xfrm>
          <a:off x="395536" y="1484784"/>
          <a:ext cx="8229600" cy="3341624"/>
        </p:xfrm>
        <a:graphic>
          <a:graphicData uri="http://schemas.openxmlformats.org/drawingml/2006/table">
            <a:tbl>
              <a:tblPr firstRow="1" firstCol="1" bandRow="1">
                <a:tableStyleId>{5DA37D80-6434-44D0-A028-1B22A696006F}</a:tableStyleId>
              </a:tblPr>
              <a:tblGrid>
                <a:gridCol w="2088232"/>
                <a:gridCol w="6141368"/>
              </a:tblGrid>
              <a:tr h="0">
                <a:tc>
                  <a:txBody>
                    <a:bodyPr/>
                    <a:lstStyle/>
                    <a:p>
                      <a:pPr algn="ctr">
                        <a:lnSpc>
                          <a:spcPct val="115000"/>
                        </a:lnSpc>
                        <a:spcBef>
                          <a:spcPts val="600"/>
                        </a:spcBef>
                        <a:spcAft>
                          <a:spcPts val="600"/>
                        </a:spcAft>
                      </a:pPr>
                      <a:r>
                        <a:rPr lang="en-US" dirty="0">
                          <a:effectLst>
                            <a:outerShdw blurRad="38100" dist="38100" dir="2700000" algn="tl">
                              <a:srgbClr val="000000">
                                <a:alpha val="43137"/>
                              </a:srgbClr>
                            </a:outerShdw>
                          </a:effectLst>
                        </a:rPr>
                        <a:t>Characteristic features</a:t>
                      </a:r>
                    </a:p>
                  </a:txBody>
                  <a:tcPr marL="45720" marR="45720"/>
                </a:tc>
                <a:tc>
                  <a:txBody>
                    <a:bodyPr/>
                    <a:lstStyle/>
                    <a:p>
                      <a:pPr algn="ctr">
                        <a:lnSpc>
                          <a:spcPct val="115000"/>
                        </a:lnSpc>
                        <a:spcBef>
                          <a:spcPts val="600"/>
                        </a:spcBef>
                        <a:spcAft>
                          <a:spcPts val="600"/>
                        </a:spcAft>
                      </a:pPr>
                      <a:r>
                        <a:rPr lang="en-US" dirty="0">
                          <a:effectLst>
                            <a:outerShdw blurRad="38100" dist="38100" dir="2700000" algn="tl">
                              <a:srgbClr val="000000">
                                <a:alpha val="43137"/>
                              </a:srgbClr>
                            </a:outerShdw>
                          </a:effectLst>
                        </a:rPr>
                        <a:t>Description</a:t>
                      </a:r>
                    </a:p>
                  </a:txBody>
                  <a:tcPr marL="45720" marR="45720"/>
                </a:tc>
              </a:tr>
              <a:tr h="0">
                <a:tc>
                  <a:txBody>
                    <a:bodyPr/>
                    <a:lstStyle/>
                    <a:p>
                      <a:pPr algn="ctr">
                        <a:lnSpc>
                          <a:spcPct val="115000"/>
                        </a:lnSpc>
                        <a:spcAft>
                          <a:spcPts val="0"/>
                        </a:spcAft>
                      </a:pPr>
                      <a:r>
                        <a:rPr lang="en-US"/>
                        <a:t>Absent or diminished pulses</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dirty="0"/>
                        <a:t>Brachial artery</a:t>
                      </a:r>
                    </a:p>
                    <a:p>
                      <a:pPr marL="342900" lvl="0" indent="-342900">
                        <a:lnSpc>
                          <a:spcPct val="115000"/>
                        </a:lnSpc>
                        <a:spcAft>
                          <a:spcPts val="1000"/>
                        </a:spcAft>
                        <a:buSzPts val="1000"/>
                        <a:buFont typeface="Symbol"/>
                        <a:buChar char=""/>
                        <a:tabLst>
                          <a:tab pos="457200" algn="l"/>
                        </a:tabLst>
                      </a:pPr>
                      <a:r>
                        <a:rPr lang="en-US" dirty="0"/>
                        <a:t>Radial artery</a:t>
                      </a:r>
                    </a:p>
                    <a:p>
                      <a:pPr marL="342900" lvl="0" indent="-342900">
                        <a:lnSpc>
                          <a:spcPct val="115000"/>
                        </a:lnSpc>
                        <a:spcAft>
                          <a:spcPts val="1000"/>
                        </a:spcAft>
                        <a:buSzPts val="1000"/>
                        <a:buFont typeface="Symbol"/>
                        <a:buChar char=""/>
                        <a:tabLst>
                          <a:tab pos="457200" algn="l"/>
                        </a:tabLst>
                      </a:pPr>
                      <a:r>
                        <a:rPr lang="en-US" dirty="0"/>
                        <a:t>Femoral artery </a:t>
                      </a:r>
                    </a:p>
                    <a:p>
                      <a:pPr marL="342900" lvl="0" indent="-342900">
                        <a:lnSpc>
                          <a:spcPct val="115000"/>
                        </a:lnSpc>
                        <a:spcAft>
                          <a:spcPts val="1000"/>
                        </a:spcAft>
                        <a:buSzPts val="1000"/>
                        <a:buFont typeface="Symbol"/>
                        <a:buChar char=""/>
                        <a:tabLst>
                          <a:tab pos="457200" algn="l"/>
                        </a:tabLst>
                      </a:pPr>
                      <a:r>
                        <a:rPr lang="en-US" dirty="0"/>
                        <a:t>Popliteal artery </a:t>
                      </a:r>
                    </a:p>
                    <a:p>
                      <a:pPr marL="342900" lvl="0" indent="-342900">
                        <a:lnSpc>
                          <a:spcPct val="115000"/>
                        </a:lnSpc>
                        <a:spcAft>
                          <a:spcPts val="1000"/>
                        </a:spcAft>
                        <a:buSzPts val="1000"/>
                        <a:buFont typeface="Symbol"/>
                        <a:buChar char=""/>
                        <a:tabLst>
                          <a:tab pos="457200" algn="l"/>
                        </a:tabLst>
                      </a:pPr>
                      <a:r>
                        <a:rPr lang="en-US" dirty="0"/>
                        <a:t>Posterior </a:t>
                      </a:r>
                      <a:r>
                        <a:rPr lang="en-US" dirty="0" err="1"/>
                        <a:t>tibial</a:t>
                      </a:r>
                      <a:r>
                        <a:rPr lang="en-US" dirty="0"/>
                        <a:t> artery </a:t>
                      </a:r>
                    </a:p>
                    <a:p>
                      <a:pPr marL="342900" lvl="0" indent="-342900">
                        <a:lnSpc>
                          <a:spcPct val="115000"/>
                        </a:lnSpc>
                        <a:spcAft>
                          <a:spcPts val="1000"/>
                        </a:spcAft>
                        <a:buSzPts val="1000"/>
                        <a:buFont typeface="Symbol"/>
                        <a:buChar char=""/>
                        <a:tabLst>
                          <a:tab pos="457200" algn="l"/>
                        </a:tabLst>
                      </a:pPr>
                      <a:r>
                        <a:rPr lang="en-US" dirty="0" err="1"/>
                        <a:t>Dorsalis</a:t>
                      </a:r>
                      <a:r>
                        <a:rPr lang="en-US" dirty="0"/>
                        <a:t> </a:t>
                      </a:r>
                      <a:r>
                        <a:rPr lang="en-US" dirty="0" err="1"/>
                        <a:t>pedis</a:t>
                      </a:r>
                      <a:r>
                        <a:rPr lang="en-US" dirty="0"/>
                        <a:t> artery </a:t>
                      </a:r>
                    </a:p>
                  </a:txBody>
                  <a:tcPr marL="45720" marR="45720"/>
                </a:tc>
              </a:tr>
            </a:tbl>
          </a:graphicData>
        </a:graphic>
      </p:graphicFrame>
    </p:spTree>
    <p:extLst>
      <p:ext uri="{BB962C8B-B14F-4D97-AF65-F5344CB8AC3E}">
        <p14:creationId xmlns:p14="http://schemas.microsoft.com/office/powerpoint/2010/main" val="31272588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1"/>
          <p:cNvSpPr/>
          <p:nvPr/>
        </p:nvSpPr>
        <p:spPr>
          <a:xfrm>
            <a:off x="7596336" y="5877272"/>
            <a:ext cx="1080120"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Table 2"/>
          <p:cNvGraphicFramePr>
            <a:graphicFrameLocks noGrp="1"/>
          </p:cNvGraphicFramePr>
          <p:nvPr>
            <p:extLst>
              <p:ext uri="{D42A27DB-BD31-4B8C-83A1-F6EECF244321}">
                <p14:modId xmlns:p14="http://schemas.microsoft.com/office/powerpoint/2010/main" val="2505722903"/>
              </p:ext>
            </p:extLst>
          </p:nvPr>
        </p:nvGraphicFramePr>
        <p:xfrm>
          <a:off x="457200" y="476672"/>
          <a:ext cx="8229600" cy="5299964"/>
        </p:xfrm>
        <a:graphic>
          <a:graphicData uri="http://schemas.openxmlformats.org/drawingml/2006/table">
            <a:tbl>
              <a:tblPr firstRow="1" firstCol="1" bandRow="1">
                <a:tableStyleId>{5DA37D80-6434-44D0-A028-1B22A696006F}</a:tableStyleId>
              </a:tblPr>
              <a:tblGrid>
                <a:gridCol w="2098576"/>
                <a:gridCol w="6131024"/>
              </a:tblGrid>
              <a:tr h="0">
                <a:tc>
                  <a:txBody>
                    <a:bodyPr/>
                    <a:lstStyle/>
                    <a:p>
                      <a:pPr algn="ctr">
                        <a:lnSpc>
                          <a:spcPct val="115000"/>
                        </a:lnSpc>
                        <a:spcBef>
                          <a:spcPts val="600"/>
                        </a:spcBef>
                        <a:spcAft>
                          <a:spcPts val="600"/>
                        </a:spcAft>
                      </a:pPr>
                      <a:r>
                        <a:rPr lang="en-US" dirty="0">
                          <a:effectLst>
                            <a:outerShdw blurRad="38100" dist="38100" dir="2700000" algn="tl">
                              <a:srgbClr val="000000">
                                <a:alpha val="43137"/>
                              </a:srgbClr>
                            </a:outerShdw>
                          </a:effectLst>
                        </a:rPr>
                        <a:t>Characteristic features</a:t>
                      </a:r>
                    </a:p>
                  </a:txBody>
                  <a:tcPr marL="45720" marR="45720"/>
                </a:tc>
                <a:tc>
                  <a:txBody>
                    <a:bodyPr/>
                    <a:lstStyle/>
                    <a:p>
                      <a:pPr algn="ctr">
                        <a:lnSpc>
                          <a:spcPct val="115000"/>
                        </a:lnSpc>
                        <a:spcBef>
                          <a:spcPts val="600"/>
                        </a:spcBef>
                        <a:spcAft>
                          <a:spcPts val="600"/>
                        </a:spcAft>
                      </a:pPr>
                      <a:r>
                        <a:rPr lang="en-US" dirty="0">
                          <a:effectLst>
                            <a:outerShdw blurRad="38100" dist="38100" dir="2700000" algn="tl">
                              <a:srgbClr val="000000">
                                <a:alpha val="43137"/>
                              </a:srgbClr>
                            </a:outerShdw>
                          </a:effectLst>
                        </a:rPr>
                        <a:t>Description</a:t>
                      </a:r>
                    </a:p>
                  </a:txBody>
                  <a:tcPr marL="45720" marR="45720"/>
                </a:tc>
              </a:tr>
              <a:tr h="0">
                <a:tc>
                  <a:txBody>
                    <a:bodyPr/>
                    <a:lstStyle/>
                    <a:p>
                      <a:pPr algn="ctr">
                        <a:lnSpc>
                          <a:spcPct val="115000"/>
                        </a:lnSpc>
                        <a:spcAft>
                          <a:spcPts val="0"/>
                        </a:spcAft>
                      </a:pPr>
                      <a:r>
                        <a:rPr lang="en-US" dirty="0"/>
                        <a:t>Trophic changes</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dirty="0"/>
                        <a:t>↓ Skin temperature</a:t>
                      </a:r>
                    </a:p>
                    <a:p>
                      <a:pPr marL="342900" lvl="0" indent="-342900">
                        <a:lnSpc>
                          <a:spcPct val="115000"/>
                        </a:lnSpc>
                        <a:spcAft>
                          <a:spcPts val="1000"/>
                        </a:spcAft>
                        <a:buSzPts val="1000"/>
                        <a:buFont typeface="Symbol"/>
                        <a:buChar char=""/>
                        <a:tabLst>
                          <a:tab pos="457200" algn="l"/>
                        </a:tabLst>
                      </a:pPr>
                      <a:r>
                        <a:rPr lang="en-US" dirty="0"/>
                        <a:t>↓ Perspiration</a:t>
                      </a:r>
                    </a:p>
                    <a:p>
                      <a:pPr marL="342900" lvl="0" indent="-342900">
                        <a:lnSpc>
                          <a:spcPct val="115000"/>
                        </a:lnSpc>
                        <a:spcAft>
                          <a:spcPts val="1000"/>
                        </a:spcAft>
                        <a:buSzPts val="1000"/>
                        <a:buFont typeface="Symbol"/>
                        <a:buChar char=""/>
                        <a:tabLst>
                          <a:tab pos="457200" algn="l"/>
                        </a:tabLst>
                      </a:pPr>
                      <a:r>
                        <a:rPr lang="en-US" dirty="0"/>
                        <a:t>↓ Hair on legs</a:t>
                      </a:r>
                    </a:p>
                    <a:p>
                      <a:pPr marL="342900" lvl="0" indent="-342900">
                        <a:lnSpc>
                          <a:spcPct val="115000"/>
                        </a:lnSpc>
                        <a:spcAft>
                          <a:spcPts val="1000"/>
                        </a:spcAft>
                        <a:buSzPts val="1000"/>
                        <a:buFont typeface="Symbol"/>
                        <a:buChar char=""/>
                        <a:tabLst>
                          <a:tab pos="457200" algn="l"/>
                        </a:tabLst>
                      </a:pPr>
                      <a:r>
                        <a:rPr lang="en-US" dirty="0"/>
                        <a:t>Brittle nails, ↓ nail growth</a:t>
                      </a:r>
                    </a:p>
                    <a:p>
                      <a:pPr marL="342900" lvl="0" indent="-342900">
                        <a:lnSpc>
                          <a:spcPct val="115000"/>
                        </a:lnSpc>
                        <a:spcAft>
                          <a:spcPts val="1000"/>
                        </a:spcAft>
                        <a:buSzPts val="1000"/>
                        <a:buFont typeface="Symbol"/>
                        <a:buChar char=""/>
                        <a:tabLst>
                          <a:tab pos="457200" algn="l"/>
                        </a:tabLst>
                      </a:pPr>
                      <a:r>
                        <a:rPr lang="en-US" dirty="0"/>
                        <a:t>Atrophied muscles</a:t>
                      </a:r>
                    </a:p>
                    <a:p>
                      <a:pPr marL="342900" lvl="0" indent="-342900">
                        <a:lnSpc>
                          <a:spcPct val="115000"/>
                        </a:lnSpc>
                        <a:spcAft>
                          <a:spcPts val="1000"/>
                        </a:spcAft>
                        <a:buSzPts val="1000"/>
                        <a:buFont typeface="Symbol"/>
                        <a:buChar char=""/>
                        <a:tabLst>
                          <a:tab pos="457200" algn="l"/>
                        </a:tabLst>
                      </a:pPr>
                      <a:r>
                        <a:rPr lang="en-US" dirty="0"/>
                        <a:t>Dry atrophic, shiny skin and/or bluish skin discoloration</a:t>
                      </a:r>
                    </a:p>
                    <a:p>
                      <a:pPr marL="342900" lvl="0" indent="-342900">
                        <a:lnSpc>
                          <a:spcPct val="115000"/>
                        </a:lnSpc>
                        <a:spcAft>
                          <a:spcPts val="1000"/>
                        </a:spcAft>
                        <a:buSzPts val="1000"/>
                        <a:buFont typeface="Symbol"/>
                        <a:buChar char=""/>
                        <a:tabLst>
                          <a:tab pos="457200" algn="l"/>
                        </a:tabLst>
                      </a:pPr>
                      <a:r>
                        <a:rPr lang="en-US" dirty="0"/>
                        <a:t>Skin pallor when limb is elevated and reactive hyperemia of dependency → </a:t>
                      </a:r>
                      <a:r>
                        <a:rPr lang="en-US" dirty="0" err="1"/>
                        <a:t>Buerger</a:t>
                      </a:r>
                      <a:r>
                        <a:rPr lang="en-US" dirty="0"/>
                        <a:t> test for examination </a:t>
                      </a:r>
                    </a:p>
                    <a:p>
                      <a:pPr marL="342900" lvl="0" indent="-342900">
                        <a:lnSpc>
                          <a:spcPct val="115000"/>
                        </a:lnSpc>
                        <a:spcAft>
                          <a:spcPts val="1000"/>
                        </a:spcAft>
                        <a:buSzPts val="1000"/>
                        <a:buFont typeface="Symbol"/>
                        <a:buChar char=""/>
                        <a:tabLst>
                          <a:tab pos="457200" algn="l"/>
                        </a:tabLst>
                      </a:pPr>
                      <a:r>
                        <a:rPr lang="en-US" dirty="0" err="1"/>
                        <a:t>Livedo</a:t>
                      </a:r>
                      <a:r>
                        <a:rPr lang="en-US" dirty="0"/>
                        <a:t> reticularis (advanced disease)</a:t>
                      </a:r>
                    </a:p>
                    <a:p>
                      <a:pPr marL="342900" lvl="0" indent="-342900">
                        <a:lnSpc>
                          <a:spcPct val="115000"/>
                        </a:lnSpc>
                        <a:spcAft>
                          <a:spcPts val="1000"/>
                        </a:spcAft>
                        <a:buSzPts val="1000"/>
                        <a:buFont typeface="Symbol"/>
                        <a:buChar char=""/>
                        <a:tabLst>
                          <a:tab pos="457200" algn="l"/>
                        </a:tabLst>
                      </a:pPr>
                      <a:r>
                        <a:rPr lang="en-US" dirty="0"/>
                        <a:t>Gangrene, ulcers, necrosis (end-stage disease): </a:t>
                      </a:r>
                      <a:r>
                        <a:rPr lang="en-US" dirty="0" smtClean="0"/>
                        <a:t>also </a:t>
                      </a:r>
                      <a:r>
                        <a:rPr lang="en-US" dirty="0"/>
                        <a:t>“Arterial ulcer”</a:t>
                      </a:r>
                    </a:p>
                  </a:txBody>
                  <a:tcPr marL="45720" marR="45720"/>
                </a:tc>
              </a:tr>
            </a:tbl>
          </a:graphicData>
        </a:graphic>
      </p:graphicFrame>
    </p:spTree>
    <p:extLst>
      <p:ext uri="{BB962C8B-B14F-4D97-AF65-F5344CB8AC3E}">
        <p14:creationId xmlns:p14="http://schemas.microsoft.com/office/powerpoint/2010/main" val="22709181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1"/>
          <p:cNvSpPr/>
          <p:nvPr/>
        </p:nvSpPr>
        <p:spPr>
          <a:xfrm>
            <a:off x="7596336" y="5877272"/>
            <a:ext cx="1080120"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Table 2"/>
          <p:cNvGraphicFramePr>
            <a:graphicFrameLocks noGrp="1"/>
          </p:cNvGraphicFramePr>
          <p:nvPr>
            <p:extLst>
              <p:ext uri="{D42A27DB-BD31-4B8C-83A1-F6EECF244321}">
                <p14:modId xmlns:p14="http://schemas.microsoft.com/office/powerpoint/2010/main" val="3863527361"/>
              </p:ext>
            </p:extLst>
          </p:nvPr>
        </p:nvGraphicFramePr>
        <p:xfrm>
          <a:off x="457200" y="2420888"/>
          <a:ext cx="8229600" cy="2014220"/>
        </p:xfrm>
        <a:graphic>
          <a:graphicData uri="http://schemas.openxmlformats.org/drawingml/2006/table">
            <a:tbl>
              <a:tblPr firstRow="1" firstCol="1" bandRow="1">
                <a:tableStyleId>{5DA37D80-6434-44D0-A028-1B22A696006F}</a:tableStyleId>
              </a:tblPr>
              <a:tblGrid>
                <a:gridCol w="2098576"/>
                <a:gridCol w="6131024"/>
              </a:tblGrid>
              <a:tr h="0">
                <a:tc>
                  <a:txBody>
                    <a:bodyPr/>
                    <a:lstStyle/>
                    <a:p>
                      <a:pPr algn="ctr">
                        <a:lnSpc>
                          <a:spcPct val="115000"/>
                        </a:lnSpc>
                        <a:spcBef>
                          <a:spcPts val="600"/>
                        </a:spcBef>
                        <a:spcAft>
                          <a:spcPts val="600"/>
                        </a:spcAft>
                      </a:pPr>
                      <a:r>
                        <a:rPr lang="en-US" dirty="0">
                          <a:effectLst>
                            <a:outerShdw blurRad="38100" dist="38100" dir="2700000" algn="tl">
                              <a:srgbClr val="000000">
                                <a:alpha val="43137"/>
                              </a:srgbClr>
                            </a:outerShdw>
                          </a:effectLst>
                        </a:rPr>
                        <a:t>Characteristic features</a:t>
                      </a:r>
                    </a:p>
                  </a:txBody>
                  <a:tcPr marL="45720" marR="45720"/>
                </a:tc>
                <a:tc>
                  <a:txBody>
                    <a:bodyPr/>
                    <a:lstStyle/>
                    <a:p>
                      <a:pPr algn="ctr">
                        <a:lnSpc>
                          <a:spcPct val="115000"/>
                        </a:lnSpc>
                        <a:spcBef>
                          <a:spcPts val="600"/>
                        </a:spcBef>
                        <a:spcAft>
                          <a:spcPts val="600"/>
                        </a:spcAft>
                      </a:pPr>
                      <a:r>
                        <a:rPr lang="en-US" dirty="0">
                          <a:effectLst>
                            <a:outerShdw blurRad="38100" dist="38100" dir="2700000" algn="tl">
                              <a:srgbClr val="000000">
                                <a:alpha val="43137"/>
                              </a:srgbClr>
                            </a:outerShdw>
                          </a:effectLst>
                        </a:rPr>
                        <a:t>Description</a:t>
                      </a:r>
                    </a:p>
                  </a:txBody>
                  <a:tcPr marL="45720" marR="45720"/>
                </a:tc>
              </a:tr>
              <a:tr h="0">
                <a:tc>
                  <a:txBody>
                    <a:bodyPr/>
                    <a:lstStyle/>
                    <a:p>
                      <a:pPr algn="ctr">
                        <a:lnSpc>
                          <a:spcPct val="115000"/>
                        </a:lnSpc>
                        <a:spcAft>
                          <a:spcPts val="0"/>
                        </a:spcAft>
                      </a:pPr>
                      <a:r>
                        <a:rPr lang="en-US"/>
                        <a:t>Rest pain </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dirty="0"/>
                        <a:t>Typically in distal metatarsals</a:t>
                      </a:r>
                    </a:p>
                    <a:p>
                      <a:pPr marL="342900" lvl="0" indent="-342900">
                        <a:lnSpc>
                          <a:spcPct val="115000"/>
                        </a:lnSpc>
                        <a:spcAft>
                          <a:spcPts val="1000"/>
                        </a:spcAft>
                        <a:buSzPts val="1000"/>
                        <a:buFont typeface="Symbol"/>
                        <a:buChar char=""/>
                        <a:tabLst>
                          <a:tab pos="457200" algn="l"/>
                        </a:tabLst>
                      </a:pPr>
                      <a:r>
                        <a:rPr lang="en-US" dirty="0"/>
                        <a:t>Worse at night</a:t>
                      </a:r>
                    </a:p>
                    <a:p>
                      <a:pPr marL="342900" lvl="0" indent="-342900">
                        <a:lnSpc>
                          <a:spcPct val="115000"/>
                        </a:lnSpc>
                        <a:spcAft>
                          <a:spcPts val="1000"/>
                        </a:spcAft>
                        <a:buSzPts val="1000"/>
                        <a:buFont typeface="Symbol"/>
                        <a:buChar char=""/>
                        <a:tabLst>
                          <a:tab pos="457200" algn="l"/>
                        </a:tabLst>
                      </a:pPr>
                      <a:r>
                        <a:rPr lang="en-US" dirty="0"/>
                        <a:t>Improved when hanging feet over bed or standing</a:t>
                      </a:r>
                    </a:p>
                  </a:txBody>
                  <a:tcPr marL="45720" marR="45720"/>
                </a:tc>
              </a:tr>
            </a:tbl>
          </a:graphicData>
        </a:graphic>
      </p:graphicFrame>
    </p:spTree>
    <p:extLst>
      <p:ext uri="{BB962C8B-B14F-4D97-AF65-F5344CB8AC3E}">
        <p14:creationId xmlns:p14="http://schemas.microsoft.com/office/powerpoint/2010/main" val="1843998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808909066"/>
              </p:ext>
            </p:extLst>
          </p:nvPr>
        </p:nvGraphicFramePr>
        <p:xfrm>
          <a:off x="457200" y="2060848"/>
          <a:ext cx="8229600" cy="2899156"/>
        </p:xfrm>
        <a:graphic>
          <a:graphicData uri="http://schemas.openxmlformats.org/drawingml/2006/table">
            <a:tbl>
              <a:tblPr firstRow="1" firstCol="1" bandRow="1">
                <a:tableStyleId>{5DA37D80-6434-44D0-A028-1B22A696006F}</a:tableStyleId>
              </a:tblPr>
              <a:tblGrid>
                <a:gridCol w="1810544"/>
                <a:gridCol w="6419056"/>
              </a:tblGrid>
              <a:tr h="0">
                <a:tc>
                  <a:txBody>
                    <a:bodyPr/>
                    <a:lstStyle/>
                    <a:p>
                      <a:pPr algn="ctr">
                        <a:lnSpc>
                          <a:spcPct val="115000"/>
                        </a:lnSpc>
                        <a:spcBef>
                          <a:spcPts val="600"/>
                        </a:spcBef>
                        <a:spcAft>
                          <a:spcPts val="600"/>
                        </a:spcAft>
                      </a:pPr>
                      <a:r>
                        <a:rPr lang="en-US" dirty="0">
                          <a:effectLst>
                            <a:outerShdw blurRad="38100" dist="38100" dir="2700000" algn="tl">
                              <a:srgbClr val="000000">
                                <a:alpha val="43137"/>
                              </a:srgbClr>
                            </a:outerShdw>
                          </a:effectLst>
                        </a:rPr>
                        <a:t>Characteristic features</a:t>
                      </a:r>
                    </a:p>
                  </a:txBody>
                  <a:tcPr marL="45720" marR="45720"/>
                </a:tc>
                <a:tc>
                  <a:txBody>
                    <a:bodyPr/>
                    <a:lstStyle/>
                    <a:p>
                      <a:pPr algn="ctr">
                        <a:lnSpc>
                          <a:spcPct val="115000"/>
                        </a:lnSpc>
                        <a:spcBef>
                          <a:spcPts val="600"/>
                        </a:spcBef>
                        <a:spcAft>
                          <a:spcPts val="600"/>
                        </a:spcAft>
                      </a:pPr>
                      <a:r>
                        <a:rPr lang="en-US" dirty="0">
                          <a:effectLst>
                            <a:outerShdw blurRad="38100" dist="38100" dir="2700000" algn="tl">
                              <a:srgbClr val="000000">
                                <a:alpha val="43137"/>
                              </a:srgbClr>
                            </a:outerShdw>
                          </a:effectLst>
                        </a:rPr>
                        <a:t>Description</a:t>
                      </a:r>
                    </a:p>
                  </a:txBody>
                  <a:tcPr marL="45720" marR="45720"/>
                </a:tc>
              </a:tr>
              <a:tr h="0">
                <a:tc>
                  <a:txBody>
                    <a:bodyPr/>
                    <a:lstStyle/>
                    <a:p>
                      <a:pPr algn="ctr">
                        <a:lnSpc>
                          <a:spcPct val="115000"/>
                        </a:lnSpc>
                        <a:spcAft>
                          <a:spcPts val="0"/>
                        </a:spcAft>
                      </a:pPr>
                      <a:r>
                        <a:rPr lang="en-US" dirty="0"/>
                        <a:t>Critical limb ischemia</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dirty="0"/>
                        <a:t>The presence of any one of the following:</a:t>
                      </a:r>
                    </a:p>
                    <a:p>
                      <a:pPr marL="742950" lvl="1" indent="-285750">
                        <a:lnSpc>
                          <a:spcPct val="115000"/>
                        </a:lnSpc>
                        <a:spcAft>
                          <a:spcPts val="1000"/>
                        </a:spcAft>
                        <a:buSzPts val="1000"/>
                        <a:buFont typeface="Symbol"/>
                        <a:buChar char=""/>
                        <a:tabLst>
                          <a:tab pos="914400" algn="l"/>
                        </a:tabLst>
                      </a:pPr>
                      <a:r>
                        <a:rPr lang="en-US" dirty="0"/>
                        <a:t>Resting pain</a:t>
                      </a:r>
                    </a:p>
                    <a:p>
                      <a:pPr marL="742950" lvl="1" indent="-285750">
                        <a:lnSpc>
                          <a:spcPct val="115000"/>
                        </a:lnSpc>
                        <a:spcAft>
                          <a:spcPts val="1000"/>
                        </a:spcAft>
                        <a:buSzPts val="1000"/>
                        <a:buFont typeface="Symbol"/>
                        <a:buChar char=""/>
                        <a:tabLst>
                          <a:tab pos="914400" algn="l"/>
                        </a:tabLst>
                      </a:pPr>
                      <a:r>
                        <a:rPr lang="en-US" dirty="0"/>
                        <a:t>Ulcer</a:t>
                      </a:r>
                    </a:p>
                    <a:p>
                      <a:pPr marL="742950" lvl="1" indent="-285750">
                        <a:lnSpc>
                          <a:spcPct val="115000"/>
                        </a:lnSpc>
                        <a:spcAft>
                          <a:spcPts val="1000"/>
                        </a:spcAft>
                        <a:buSzPts val="1000"/>
                        <a:buFont typeface="Symbol"/>
                        <a:buChar char=""/>
                        <a:tabLst>
                          <a:tab pos="914400" algn="l"/>
                        </a:tabLst>
                      </a:pPr>
                      <a:r>
                        <a:rPr lang="en-US" dirty="0"/>
                        <a:t>Tissue loss (gangrene)</a:t>
                      </a:r>
                    </a:p>
                    <a:p>
                      <a:pPr marL="342900" lvl="0" indent="-342900">
                        <a:lnSpc>
                          <a:spcPct val="115000"/>
                        </a:lnSpc>
                        <a:spcAft>
                          <a:spcPts val="1000"/>
                        </a:spcAft>
                        <a:buSzPts val="1000"/>
                        <a:buFont typeface="Symbol"/>
                        <a:buChar char=""/>
                        <a:tabLst>
                          <a:tab pos="457200" algn="l"/>
                        </a:tabLst>
                      </a:pPr>
                      <a:r>
                        <a:rPr lang="en-US" dirty="0"/>
                        <a:t>Indicative of limb-threatening arterial occlusion</a:t>
                      </a:r>
                    </a:p>
                  </a:txBody>
                  <a:tcPr marL="45720" marR="45720"/>
                </a:tc>
              </a:tr>
            </a:tbl>
          </a:graphicData>
        </a:graphic>
      </p:graphicFrame>
    </p:spTree>
    <p:extLst>
      <p:ext uri="{BB962C8B-B14F-4D97-AF65-F5344CB8AC3E}">
        <p14:creationId xmlns:p14="http://schemas.microsoft.com/office/powerpoint/2010/main" val="30288049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2420888"/>
            <a:ext cx="6390456" cy="1477328"/>
          </a:xfrm>
          <a:prstGeom prst="rect">
            <a:avLst/>
          </a:prstGeom>
        </p:spPr>
        <p:txBody>
          <a:bodyPr wrap="square">
            <a:spAutoFit/>
          </a:bodyPr>
          <a:lstStyle/>
          <a:p>
            <a:r>
              <a:rPr lang="en-US" sz="3000" dirty="0"/>
              <a:t>A bruit, suggestive of arterial stenosis, may be heard in &gt; 60–70% of cases with PAD!</a:t>
            </a:r>
          </a:p>
        </p:txBody>
      </p:sp>
      <p:pic>
        <p:nvPicPr>
          <p:cNvPr id="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2355534"/>
            <a:ext cx="894581" cy="15055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892555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9" y="222512"/>
            <a:ext cx="8424935" cy="65070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313205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08" y="700856"/>
            <a:ext cx="8964488" cy="5320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836340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799157"/>
            <a:ext cx="8964488" cy="50781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673565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9666" y="620688"/>
            <a:ext cx="8592814" cy="56496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7988012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310456" y="130738"/>
            <a:ext cx="6213872" cy="6578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7836970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44624"/>
            <a:ext cx="4320350" cy="553998"/>
          </a:xfrm>
          <a:prstGeom prst="rect">
            <a:avLst/>
          </a:prstGeom>
        </p:spPr>
        <p:txBody>
          <a:bodyPr wrap="none">
            <a:spAutoFit/>
          </a:bodyPr>
          <a:lstStyle/>
          <a:p>
            <a:r>
              <a:rPr lang="en-US" sz="3000" b="1" dirty="0">
                <a:effectLst>
                  <a:outerShdw blurRad="38100" dist="38100" dir="2700000" algn="tl">
                    <a:srgbClr val="000000">
                      <a:alpha val="43137"/>
                    </a:srgbClr>
                  </a:outerShdw>
                </a:effectLst>
              </a:rPr>
              <a:t>Ankle-brachial index (ABI)</a:t>
            </a:r>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269" y="836712"/>
            <a:ext cx="8953227" cy="5040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ight Arrow 3"/>
          <p:cNvSpPr/>
          <p:nvPr/>
        </p:nvSpPr>
        <p:spPr>
          <a:xfrm>
            <a:off x="7596336" y="6021288"/>
            <a:ext cx="1080120"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7577392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197105" y="1347440"/>
            <a:ext cx="8508950" cy="3693319"/>
          </a:xfrm>
          <a:prstGeom prst="rect">
            <a:avLst/>
          </a:prstGeom>
          <a:noFill/>
          <a:ln>
            <a:noFill/>
          </a:ln>
          <a:effectLst/>
        </p:spPr>
        <p:txBody>
          <a:bodyPr vert="horz" wrap="square" lIns="0" tIns="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lang="en-US" sz="3000" dirty="0"/>
          </a:p>
          <a:p>
            <a:pPr marL="285750" marR="0" lvl="0" indent="-285750" algn="l" defTabSz="914400" rtl="0" eaLnBrk="0" fontAlgn="base" latinLnBrk="0" hangingPunct="0">
              <a:lnSpc>
                <a:spcPct val="100000"/>
              </a:lnSpc>
              <a:spcBef>
                <a:spcPct val="0"/>
              </a:spcBef>
              <a:spcAft>
                <a:spcPct val="0"/>
              </a:spcAft>
              <a:buClrTx/>
              <a:buSzTx/>
              <a:buFont typeface="Wingdings" pitchFamily="2" charset="2"/>
              <a:buChar char="§"/>
              <a:tabLst/>
            </a:pPr>
            <a:r>
              <a:rPr lang="en-US" sz="3000" dirty="0"/>
              <a:t>ABI is the ratio of systolic ankle blood pressure (BP) to systolic brachial BP </a:t>
            </a:r>
          </a:p>
          <a:p>
            <a:pPr marL="285750" marR="0" lvl="0" indent="-285750" algn="l" defTabSz="914400" rtl="0" eaLnBrk="0" fontAlgn="base" latinLnBrk="0" hangingPunct="0">
              <a:lnSpc>
                <a:spcPct val="100000"/>
              </a:lnSpc>
              <a:spcBef>
                <a:spcPct val="0"/>
              </a:spcBef>
              <a:spcAft>
                <a:spcPct val="0"/>
              </a:spcAft>
              <a:buClrTx/>
              <a:buSzTx/>
              <a:buFont typeface="Wingdings" pitchFamily="2" charset="2"/>
              <a:buChar char="§"/>
              <a:tabLst/>
            </a:pPr>
            <a:endParaRPr lang="en-US" sz="3000" dirty="0" smtClean="0"/>
          </a:p>
          <a:p>
            <a:pPr marL="285750" marR="0" lvl="0" indent="-285750" algn="l" defTabSz="914400" rtl="0" eaLnBrk="0" fontAlgn="base" latinLnBrk="0" hangingPunct="0">
              <a:lnSpc>
                <a:spcPct val="100000"/>
              </a:lnSpc>
              <a:spcBef>
                <a:spcPct val="0"/>
              </a:spcBef>
              <a:spcAft>
                <a:spcPct val="0"/>
              </a:spcAft>
              <a:buClrTx/>
              <a:buSzTx/>
              <a:buFont typeface="Wingdings" pitchFamily="2" charset="2"/>
              <a:buChar char="§"/>
              <a:tabLst/>
            </a:pPr>
            <a:r>
              <a:rPr lang="en-US" sz="3000" dirty="0" smtClean="0"/>
              <a:t>Normally</a:t>
            </a:r>
            <a:r>
              <a:rPr lang="en-US" sz="3000" dirty="0"/>
              <a:t>, ankle BP and brachial BP are equal (ABI = 1), or ankle BP is only slightly higher because of gravity (ABI ≥ 0.9)</a:t>
            </a:r>
          </a:p>
          <a:p>
            <a:pPr marL="285750" marR="0" lvl="0" indent="-285750" algn="l" defTabSz="914400" rtl="0" eaLnBrk="0" fontAlgn="base" latinLnBrk="0" hangingPunct="0">
              <a:lnSpc>
                <a:spcPct val="100000"/>
              </a:lnSpc>
              <a:spcBef>
                <a:spcPct val="0"/>
              </a:spcBef>
              <a:spcAft>
                <a:spcPct val="0"/>
              </a:spcAft>
              <a:buClrTx/>
              <a:buSzTx/>
              <a:buFont typeface="Wingdings" pitchFamily="2" charset="2"/>
              <a:buChar char="§"/>
              <a:tabLst/>
            </a:pPr>
            <a:r>
              <a:rPr lang="en-US" sz="3000" dirty="0"/>
              <a:t>       </a:t>
            </a:r>
          </a:p>
        </p:txBody>
      </p:sp>
      <p:sp>
        <p:nvSpPr>
          <p:cNvPr id="3" name="AutoShape 2" descr="data:image/jpg;base64,/9j/4AAQSkZJRgABAQEAYABgAAD//gA+Q1JFQVRPUjogZ2QtanBlZyB2MS4wICh1c2luZyBJSkcgSlBFRyB2NjIpLCBkZWZhdWx0IHF1YWxpdHkK/9sAQwAIBgYHBgUIBwcHCQkICgwUDQwLCwwZEhMPFB0aHx4dGhwcICQuJyAiLCMcHCg3KSwwMTQ0NB8nOT04MjwuMzQy/9sAQwEJCQkMCwwYDQ0YMiEcITIyMjIyMjIyMjIyMjIyMjIyMjIyMjIyMjIyMjIyMjIyMjIyMjIyMjIyMjIyMjIyMjIy/8AAEQgAVABwAwEiAAIRAQMRAf/EAB8AAAEFAQEBAQEBAAAAAAAAAAABAgMEBQYHCAkKC//EALUQAAIBAwMCBAMFBQQEAAABfQECAwAEEQUSITFBBhNRYQcicRQygZGhCCNCscEVUtHwJDNicoIJChYXGBkaJSYnKCkqNDU2Nzg5OkNERUZHSElKU1RVVldYWVpjZGVmZ2hpanN0dXZ3eHl6g4SFhoeIiYqSk5SVlpeYmZqio6Slpqeoqaqys7S1tre4ubrCw8TFxsfIycrS09TV1tfY2drh4uPk5ebn6Onq8fLz9PX29/j5+v/EAB8BAAMBAQEBAQEBAQEAAAAAAAABAgMEBQYHCAkKC//EALURAAIBAgQEAwQHBQQEAAECdwABAgMRBAUhMQYSQVEHYXETIjKBCBRCkaGxwQkjM1LwFWJy0QoWJDThJfEXGBkaJicoKSo1Njc4OTpDREVGR0hJSlNUVVZXWFlaY2RlZmdoaWpzdHV2d3h5eoKDhIWGh4iJipKTlJWWl5iZmqKjpKWmp6ipqrKztLW2t7i5usLDxMXGx8jJytLT1NXW19jZ2uLj5OXm5+jp6vLz9PX29/j5+v/aAAwDAQACEQMRAD8A+f6K93i+FfhfzCskV1/3/NSxfCfwtIxPk3WzoP35p2HY8Dor3b/hVnhe3uViuYboI2dsnnHB/wADWgnwi8HuBtS5cnH3bomiwWPnmivo1/gx4TRQTDd8/wDTwaj/AOFO+Ef+eN3/AOBBpCPnaivon/hTvhH/AJ43f/gQaP8AhTvhH/njd/8AgQaB2Pnaivon/hT3hH/njd/+BBpD8HvCX/PG7/8AAg0BY+d6K+hz8H/CQ/5Y3f8A4EGmH4Q+FB/yxu/+/wCaAsfPdFe/t8JPCo6Q3X/f81G3wn8LD/lldf8Af80risdQ7efNGqZ3huTnoKtpBJ5aqZ+VbcCB+h9s0y0t/Kj3t/rH5Pt7VPnBptjau7kT6aJkCPOSAoX5hnGOmPSsvSN0d3c2s0qpKr5BK8df8n8fpW4JRWfqWmWepQSpImySQY81OGH40rjRtXniLSYIdkt2pk9EBbn8KesquoZSCpGQR3ryG/SbRLhodQlAjQZWXs47Y9/au/0K5VNKtVa8hm8xA8YVsMFIzgg88VKm29TSUEkmmdCGFLmqYnHrUizKe9XczLGcU0mqc9/FC0KbgWlk8sY5wfen3DTrEHTylUHLMzZ4qXJFqnJ6krNjvUXmBxlWBHqDVdom1C0ZRL8kqkBkrgLbULjwhrMllchjAH/egd17MBUe0Teg5UmldnobE1ExpFmSaJZI3Do4DKwOQQe9Rs1MzMzRdTWa0it5Zd08ahSx6vjv9eOa0mfNcB4NdXu7maZHRY1XynbdtbOc4z1x/Wuz+0qehJ+goUtNWaTh73uotb6aXqs5klXABUevelWFj94k/U1DqLoONCT3MvxRZW99pDNMqb4GEkbN2I/xrBs0nt5YpkYiRfmBNdRqVlFPZyRshOR1A5HuK568a6tL5bqOIHT1QJIGGGBz94D06Vm5OR00qfKrM3LXX4ZsJM3lSe/Q1dsL9buSVDJwrFflPvXG6gnlxOpAlBYFdoyWQnt9KliW50e5S8SOX7NIASr8lOOnvRzNoXsoxd0d9bacgSUceUX8xADgg4H9Qfzp15az3MKrG5CqQdoPDY7Gsyw1iOaIMrgE9a0ItUizguFP1ppF83cvWSJCpQL5ak7gvpXC/E+2D28F5ERvVWjYjuO39a0tX8WWgD21tLulJwWHRfxrzjX9buLslC7FVyPUVaRlNnWfDnVpbvRZ7OU5NrJhT/stk4/MGuuZ688+GUcpl1NwuUVY9xHuTXfMapnIzKto4lKI7bFLAFgM7R3NaKQWWCXvmj4BAGW5zyM49K0tC0Oze9Vbs/uQrM7E4wACc5p1tqvgm5sYrkrdorcuvl7vKXLYLlQQOEJxnOO1c0KcpK6PWp4ynRjyST/D9TNaK0zIE1JuB8hJPzH3447UIloyoX1GRDtUtyTzjnt2PH69q2GvfBMbsWe4WFEZ3leJ1ClfLyOV5OJFPFIbvwtGwa4s7uG3FjFey3BXckaSOyKDtB5yh/DnscX7GXkaf2lS7P8AD/IyRDYELv1STcevykgcD8+c/h+VMNtpxXa16zEgZODj3HT9fet6S98DRTPC082+ORonCwudrKu5skLxgc/gfSoF1LwM9ks7yXCMUjby/LbdlwdoHy4PII470/Yy8gWZUvP8P8jDFlp0csJt5VdskFdmNo56H06ValgieMo4BUitJL/wSIi8r3cLr/D5TlvvbQOFPOe3WqniW1h0+8C2cjm3aJXUsc5zR7NwV2ZTxMK8ko3+ZzMujRxSlreYpz0HSrmlLDcxSr8r3Eb7Wjl4G31rIuLm+nm8q0CbycbpCQKr2nhfWr+8ed9QePaMZhQ7v6Vag3qYSqQi7DfFOnw2UQuo40t2ZRmJWyDn+R9RzXBzSlpAFQsx4wOea9Qs/hrd3vmS6hdTHDfKGHzEe+c10+jeAdH0qdZXhMsv99+f/wBVWlbc5p1E3ojP+GHhW603SHubyMxyXRDFCMHaOmf1/OtXWrL7DelUH7txuX29RXYqwUALwOwrL8QWjXtkHjXMsJJA9R3ptaGJl2F8ttcCR4llXaVZH6MCMEGtKXxDbFndtItHZypclQSxX7pPHOO3pXyr/wAJv4l5/wCJzc8+4/wpf+E38TEY/tm5/Mf4VnGnOKsmbSqQlq0fTjeI7Peluvh+wMI7bFwOnbH+yPyHpV7+2LCd0kk0ayZ0UIjMikqoOcA44Ge1fKX/AAmXiLOf7Xuc/UU8eOPEw6azc/mP8Krlqdxc1PsfVg1OxQER6NYgEkkCMDJIwe3cVG2r2g2n+w7ElMbfkHGOmOK+WR478UDprd1+Y/wo/wCE88U/9Bu6/Mf4UuWp3Dmp9j6kXW7FQuNEsVwuzAjAwuc46dM8/WsPxHcjVHMuxYhsChVPAAr51PjjxM3XWbn8x/hTW8aeJHGG1e5I+o/wolCb0bLjVpxd0j6Z03QLM2VvceUDIFB55rbSOOP/AFaKvsBivlRPiL4vRAi6/eBQMAAj/Cl/4WN4w/6D95/30P8ACtLMwcj6tRiJCT3qZlDCvkwfEbxgP+ZgvP8Avof4Uo+JHjEDH/CQXn/fQ/wo5RXPrJTjANPJr5K/4WR4x/6GC8/76H+FH/CyfGX/AEMN5/30P8KLActRRRVCCiiigAooooAKKKKACiiigAooooAKKKKAP//Z"/>
          <p:cNvSpPr>
            <a:spLocks noChangeAspect="1" noChangeArrowheads="1"/>
          </p:cNvSpPr>
          <p:nvPr/>
        </p:nvSpPr>
        <p:spPr bwMode="auto">
          <a:xfrm>
            <a:off x="31750" y="74453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Right Arrow 3"/>
          <p:cNvSpPr/>
          <p:nvPr/>
        </p:nvSpPr>
        <p:spPr>
          <a:xfrm>
            <a:off x="7596336" y="5877272"/>
            <a:ext cx="1080120"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607127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7768" y="620688"/>
            <a:ext cx="8766720" cy="4708981"/>
          </a:xfrm>
          <a:prstGeom prst="rect">
            <a:avLst/>
          </a:prstGeom>
        </p:spPr>
        <p:txBody>
          <a:bodyPr wrap="square">
            <a:spAutoFit/>
          </a:bodyPr>
          <a:lstStyle/>
          <a:p>
            <a:r>
              <a:rPr lang="en-US" sz="3000" b="1" dirty="0"/>
              <a:t>Imaging</a:t>
            </a:r>
          </a:p>
          <a:p>
            <a:r>
              <a:rPr lang="en-US" sz="3000" dirty="0"/>
              <a:t>While vascular imaging is not necessarily required for diagnosis, it is useful to determine the site and severity of arterial stenosis or occlusion (especially preoperatively and postoperatively)</a:t>
            </a:r>
          </a:p>
          <a:p>
            <a:pPr marL="285750" indent="-285750">
              <a:buFont typeface="Wingdings" pitchFamily="2" charset="2"/>
              <a:buChar char="§"/>
            </a:pPr>
            <a:r>
              <a:rPr lang="en-US" sz="3000" b="1" dirty="0"/>
              <a:t>Color-coded duplex ultrasonography</a:t>
            </a:r>
            <a:r>
              <a:rPr lang="en-US" sz="3000" dirty="0"/>
              <a:t> </a:t>
            </a:r>
          </a:p>
          <a:p>
            <a:pPr marL="285750" indent="-285750">
              <a:buFont typeface="Wingdings" pitchFamily="2" charset="2"/>
              <a:buChar char="§"/>
            </a:pPr>
            <a:r>
              <a:rPr lang="en-US" sz="3000" b="1" dirty="0"/>
              <a:t>Digital subtraction angiography (DSA): gold standard</a:t>
            </a:r>
            <a:r>
              <a:rPr lang="en-US" sz="3000" dirty="0"/>
              <a:t> </a:t>
            </a:r>
          </a:p>
          <a:p>
            <a:pPr marL="285750" indent="-285750">
              <a:buFont typeface="Wingdings" pitchFamily="2" charset="2"/>
              <a:buChar char="§"/>
            </a:pPr>
            <a:r>
              <a:rPr lang="en-US" sz="3000" dirty="0"/>
              <a:t>CT angiography </a:t>
            </a:r>
          </a:p>
          <a:p>
            <a:pPr marL="285750" indent="-285750">
              <a:buFont typeface="Wingdings" pitchFamily="2" charset="2"/>
              <a:buChar char="§"/>
            </a:pPr>
            <a:r>
              <a:rPr lang="en-US" sz="3000" dirty="0"/>
              <a:t>MR angiography </a:t>
            </a:r>
          </a:p>
        </p:txBody>
      </p:sp>
    </p:spTree>
    <p:extLst>
      <p:ext uri="{BB962C8B-B14F-4D97-AF65-F5344CB8AC3E}">
        <p14:creationId xmlns:p14="http://schemas.microsoft.com/office/powerpoint/2010/main" val="17088755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332656"/>
            <a:ext cx="6984776" cy="6138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7893822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301127174"/>
              </p:ext>
            </p:extLst>
          </p:nvPr>
        </p:nvGraphicFramePr>
        <p:xfrm>
          <a:off x="205680" y="1119858"/>
          <a:ext cx="8686800" cy="4343908"/>
        </p:xfrm>
        <a:graphic>
          <a:graphicData uri="http://schemas.openxmlformats.org/drawingml/2006/table">
            <a:tbl>
              <a:tblPr firstRow="1" firstCol="1" bandRow="1">
                <a:tableStyleId>{5DA37D80-6434-44D0-A028-1B22A696006F}</a:tableStyleId>
              </a:tblPr>
              <a:tblGrid>
                <a:gridCol w="1053952"/>
                <a:gridCol w="1440160"/>
                <a:gridCol w="1584176"/>
                <a:gridCol w="1584176"/>
                <a:gridCol w="3024336"/>
              </a:tblGrid>
              <a:tr h="0">
                <a:tc gridSpan="5">
                  <a:txBody>
                    <a:bodyPr/>
                    <a:lstStyle/>
                    <a:p>
                      <a:pPr algn="ctr">
                        <a:lnSpc>
                          <a:spcPct val="115000"/>
                        </a:lnSpc>
                        <a:spcBef>
                          <a:spcPts val="600"/>
                        </a:spcBef>
                        <a:spcAft>
                          <a:spcPts val="600"/>
                        </a:spcAft>
                      </a:pPr>
                      <a:r>
                        <a:rPr lang="en-US" dirty="0"/>
                        <a:t>Differential diagnosis of claudication</a:t>
                      </a:r>
                    </a:p>
                  </a:txBody>
                  <a:tcPr marL="45720" marR="4572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0">
                <a:tc gridSpan="3">
                  <a:txBody>
                    <a:bodyPr/>
                    <a:lstStyle/>
                    <a:p>
                      <a:pPr>
                        <a:lnSpc>
                          <a:spcPct val="115000"/>
                        </a:lnSpc>
                      </a:pPr>
                      <a:endParaRPr lang="en-US"/>
                    </a:p>
                  </a:txBody>
                  <a:tcPr marL="45720" marR="45720"/>
                </a:tc>
                <a:tc hMerge="1">
                  <a:txBody>
                    <a:bodyPr/>
                    <a:lstStyle/>
                    <a:p>
                      <a:endParaRPr lang="en-US"/>
                    </a:p>
                  </a:txBody>
                  <a:tcPr/>
                </a:tc>
                <a:tc hMerge="1">
                  <a:txBody>
                    <a:bodyPr/>
                    <a:lstStyle/>
                    <a:p>
                      <a:endParaRPr lang="en-US"/>
                    </a:p>
                  </a:txBody>
                  <a:tcPr/>
                </a:tc>
                <a:tc>
                  <a:txBody>
                    <a:bodyPr/>
                    <a:lstStyle/>
                    <a:p>
                      <a:pPr algn="ctr">
                        <a:lnSpc>
                          <a:spcPct val="115000"/>
                        </a:lnSpc>
                        <a:spcBef>
                          <a:spcPts val="600"/>
                        </a:spcBef>
                        <a:spcAft>
                          <a:spcPts val="600"/>
                        </a:spcAft>
                      </a:pPr>
                      <a:r>
                        <a:rPr lang="en-US" dirty="0">
                          <a:effectLst>
                            <a:outerShdw blurRad="38100" dist="38100" dir="2700000" algn="tl">
                              <a:srgbClr val="000000">
                                <a:alpha val="43137"/>
                              </a:srgbClr>
                            </a:outerShdw>
                          </a:effectLst>
                        </a:rPr>
                        <a:t>Patient characteristics</a:t>
                      </a:r>
                    </a:p>
                  </a:txBody>
                  <a:tcPr marL="45720" marR="45720"/>
                </a:tc>
                <a:tc>
                  <a:txBody>
                    <a:bodyPr/>
                    <a:lstStyle/>
                    <a:p>
                      <a:pPr algn="ctr">
                        <a:lnSpc>
                          <a:spcPct val="115000"/>
                        </a:lnSpc>
                        <a:spcBef>
                          <a:spcPts val="600"/>
                        </a:spcBef>
                        <a:spcAft>
                          <a:spcPts val="600"/>
                        </a:spcAft>
                      </a:pPr>
                      <a:r>
                        <a:rPr lang="en-US" dirty="0">
                          <a:effectLst>
                            <a:outerShdw blurRad="38100" dist="38100" dir="2700000" algn="tl">
                              <a:srgbClr val="000000">
                                <a:alpha val="43137"/>
                              </a:srgbClr>
                            </a:outerShdw>
                          </a:effectLst>
                        </a:rPr>
                        <a:t>Clinical Features</a:t>
                      </a:r>
                    </a:p>
                  </a:txBody>
                  <a:tcPr marL="45720" marR="45720"/>
                </a:tc>
              </a:tr>
              <a:tr h="0">
                <a:tc rowSpan="2">
                  <a:txBody>
                    <a:bodyPr/>
                    <a:lstStyle/>
                    <a:p>
                      <a:pPr algn="ctr">
                        <a:lnSpc>
                          <a:spcPct val="115000"/>
                        </a:lnSpc>
                        <a:spcBef>
                          <a:spcPts val="600"/>
                        </a:spcBef>
                        <a:spcAft>
                          <a:spcPts val="600"/>
                        </a:spcAft>
                      </a:pPr>
                      <a:r>
                        <a:rPr lang="en-US"/>
                        <a:t>Causes of arterial occlusion</a:t>
                      </a:r>
                    </a:p>
                  </a:txBody>
                  <a:tcPr marL="45720" marR="45720"/>
                </a:tc>
                <a:tc rowSpan="2">
                  <a:txBody>
                    <a:bodyPr/>
                    <a:lstStyle/>
                    <a:p>
                      <a:pPr algn="ctr">
                        <a:lnSpc>
                          <a:spcPct val="115000"/>
                        </a:lnSpc>
                        <a:spcBef>
                          <a:spcPts val="600"/>
                        </a:spcBef>
                        <a:spcAft>
                          <a:spcPts val="600"/>
                        </a:spcAft>
                      </a:pPr>
                      <a:r>
                        <a:rPr lang="en-US" dirty="0"/>
                        <a:t>Vasculitides</a:t>
                      </a:r>
                    </a:p>
                  </a:txBody>
                  <a:tcPr marL="45720" marR="45720"/>
                </a:tc>
                <a:tc>
                  <a:txBody>
                    <a:bodyPr/>
                    <a:lstStyle/>
                    <a:p>
                      <a:pPr algn="ctr">
                        <a:lnSpc>
                          <a:spcPct val="115000"/>
                        </a:lnSpc>
                        <a:spcBef>
                          <a:spcPts val="600"/>
                        </a:spcBef>
                        <a:spcAft>
                          <a:spcPts val="600"/>
                        </a:spcAft>
                      </a:pPr>
                      <a:r>
                        <a:rPr lang="en-US"/>
                        <a:t>Takayasu's disease</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a:t>Asian females</a:t>
                      </a:r>
                    </a:p>
                    <a:p>
                      <a:pPr marL="342900" lvl="0" indent="-342900">
                        <a:lnSpc>
                          <a:spcPct val="115000"/>
                        </a:lnSpc>
                        <a:spcAft>
                          <a:spcPts val="1000"/>
                        </a:spcAft>
                        <a:buSzPts val="1000"/>
                        <a:buFont typeface="Symbol"/>
                        <a:buChar char=""/>
                        <a:tabLst>
                          <a:tab pos="457200" algn="l"/>
                        </a:tabLst>
                      </a:pPr>
                      <a:r>
                        <a:rPr lang="en-US"/>
                        <a:t>15–45 years</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dirty="0"/>
                        <a:t>Fever, malaise, arthralgia</a:t>
                      </a:r>
                    </a:p>
                    <a:p>
                      <a:pPr marL="342900" lvl="0" indent="-342900">
                        <a:lnSpc>
                          <a:spcPct val="115000"/>
                        </a:lnSpc>
                        <a:spcAft>
                          <a:spcPts val="1000"/>
                        </a:spcAft>
                        <a:buSzPts val="1000"/>
                        <a:buFont typeface="Symbol"/>
                        <a:buChar char=""/>
                        <a:tabLst>
                          <a:tab pos="457200" algn="l"/>
                        </a:tabLst>
                      </a:pPr>
                      <a:r>
                        <a:rPr lang="en-US" dirty="0"/>
                        <a:t>Syncope, angina pectoris</a:t>
                      </a:r>
                    </a:p>
                    <a:p>
                      <a:pPr marL="342900" lvl="0" indent="-342900">
                        <a:lnSpc>
                          <a:spcPct val="115000"/>
                        </a:lnSpc>
                        <a:spcAft>
                          <a:spcPts val="1000"/>
                        </a:spcAft>
                        <a:buSzPts val="1000"/>
                        <a:buFont typeface="Symbol"/>
                        <a:buChar char=""/>
                        <a:tabLst>
                          <a:tab pos="457200" algn="l"/>
                        </a:tabLst>
                      </a:pPr>
                      <a:r>
                        <a:rPr lang="en-US" dirty="0"/>
                        <a:t>Impaired vision</a:t>
                      </a:r>
                    </a:p>
                  </a:txBody>
                  <a:tcPr marL="45720" marR="45720"/>
                </a:tc>
              </a:tr>
              <a:tr h="0">
                <a:tc vMerge="1">
                  <a:txBody>
                    <a:bodyPr/>
                    <a:lstStyle/>
                    <a:p>
                      <a:endParaRPr lang="en-US"/>
                    </a:p>
                  </a:txBody>
                  <a:tcPr/>
                </a:tc>
                <a:tc vMerge="1">
                  <a:txBody>
                    <a:bodyPr/>
                    <a:lstStyle/>
                    <a:p>
                      <a:endParaRPr lang="en-US"/>
                    </a:p>
                  </a:txBody>
                  <a:tcPr/>
                </a:tc>
                <a:tc>
                  <a:txBody>
                    <a:bodyPr/>
                    <a:lstStyle/>
                    <a:p>
                      <a:pPr algn="ctr">
                        <a:lnSpc>
                          <a:spcPct val="115000"/>
                        </a:lnSpc>
                        <a:spcAft>
                          <a:spcPts val="0"/>
                        </a:spcAft>
                      </a:pPr>
                      <a:r>
                        <a:rPr lang="en-US"/>
                        <a:t>Obliterating thromboangiitis</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a:t>20–40 years</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dirty="0"/>
                        <a:t>Migratory thrombophlebitis</a:t>
                      </a:r>
                    </a:p>
                    <a:p>
                      <a:pPr marL="342900" lvl="0" indent="-342900">
                        <a:lnSpc>
                          <a:spcPct val="115000"/>
                        </a:lnSpc>
                        <a:spcAft>
                          <a:spcPts val="1000"/>
                        </a:spcAft>
                        <a:buSzPts val="1000"/>
                        <a:buFont typeface="Symbol"/>
                        <a:buChar char=""/>
                        <a:tabLst>
                          <a:tab pos="457200" algn="l"/>
                        </a:tabLst>
                      </a:pPr>
                      <a:r>
                        <a:rPr lang="en-US" dirty="0"/>
                        <a:t>Intermittent claudication, often limited to feet, calves and/or hands</a:t>
                      </a:r>
                    </a:p>
                    <a:p>
                      <a:pPr marL="342900" lvl="0" indent="-342900">
                        <a:lnSpc>
                          <a:spcPct val="115000"/>
                        </a:lnSpc>
                        <a:spcAft>
                          <a:spcPts val="1000"/>
                        </a:spcAft>
                        <a:buSzPts val="1000"/>
                        <a:buFont typeface="Symbol"/>
                        <a:buChar char=""/>
                        <a:tabLst>
                          <a:tab pos="457200" algn="l"/>
                        </a:tabLst>
                      </a:pPr>
                      <a:r>
                        <a:rPr lang="en-US" dirty="0"/>
                        <a:t>Raynaud's syndrome</a:t>
                      </a:r>
                    </a:p>
                  </a:txBody>
                  <a:tcPr marL="45720" marR="45720"/>
                </a:tc>
              </a:tr>
            </a:tbl>
          </a:graphicData>
        </a:graphic>
      </p:graphicFrame>
      <p:sp>
        <p:nvSpPr>
          <p:cNvPr id="3" name="Right Arrow 2"/>
          <p:cNvSpPr/>
          <p:nvPr/>
        </p:nvSpPr>
        <p:spPr>
          <a:xfrm>
            <a:off x="7596336" y="5877272"/>
            <a:ext cx="1080120"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79512" y="116632"/>
            <a:ext cx="3667799" cy="553998"/>
          </a:xfrm>
          <a:prstGeom prst="rect">
            <a:avLst/>
          </a:prstGeom>
        </p:spPr>
        <p:txBody>
          <a:bodyPr wrap="none">
            <a:spAutoFit/>
          </a:bodyPr>
          <a:lstStyle/>
          <a:p>
            <a:r>
              <a:rPr lang="en-US" sz="3000" b="1" dirty="0">
                <a:effectLst>
                  <a:outerShdw blurRad="38100" dist="38100" dir="2700000" algn="tl">
                    <a:srgbClr val="000000">
                      <a:alpha val="43137"/>
                    </a:srgbClr>
                  </a:outerShdw>
                </a:effectLst>
              </a:rPr>
              <a:t>Differential diagnoses</a:t>
            </a:r>
          </a:p>
        </p:txBody>
      </p:sp>
    </p:spTree>
    <p:extLst>
      <p:ext uri="{BB962C8B-B14F-4D97-AF65-F5344CB8AC3E}">
        <p14:creationId xmlns:p14="http://schemas.microsoft.com/office/powerpoint/2010/main" val="124284448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391370603"/>
              </p:ext>
            </p:extLst>
          </p:nvPr>
        </p:nvGraphicFramePr>
        <p:xfrm>
          <a:off x="179512" y="764704"/>
          <a:ext cx="8808393" cy="4532376"/>
        </p:xfrm>
        <a:graphic>
          <a:graphicData uri="http://schemas.openxmlformats.org/drawingml/2006/table">
            <a:tbl>
              <a:tblPr firstRow="1" firstCol="1" bandRow="1">
                <a:tableStyleId>{5DA37D80-6434-44D0-A028-1B22A696006F}</a:tableStyleId>
              </a:tblPr>
              <a:tblGrid>
                <a:gridCol w="1080120"/>
                <a:gridCol w="1512168"/>
                <a:gridCol w="1894278"/>
                <a:gridCol w="4321827"/>
              </a:tblGrid>
              <a:tr h="266700">
                <a:tc gridSpan="4">
                  <a:txBody>
                    <a:bodyPr/>
                    <a:lstStyle/>
                    <a:p>
                      <a:pPr algn="ctr">
                        <a:lnSpc>
                          <a:spcPct val="115000"/>
                        </a:lnSpc>
                        <a:spcBef>
                          <a:spcPts val="600"/>
                        </a:spcBef>
                        <a:spcAft>
                          <a:spcPts val="600"/>
                        </a:spcAft>
                      </a:pPr>
                      <a:r>
                        <a:rPr lang="en-US" dirty="0"/>
                        <a:t>Differential diagnosis of claudication</a:t>
                      </a:r>
                    </a:p>
                  </a:txBody>
                  <a:tcPr marL="45720" marR="45720"/>
                </a:tc>
                <a:tc hMerge="1">
                  <a:txBody>
                    <a:bodyPr/>
                    <a:lstStyle/>
                    <a:p>
                      <a:endParaRPr lang="en-US"/>
                    </a:p>
                  </a:txBody>
                  <a:tcPr/>
                </a:tc>
                <a:tc hMerge="1">
                  <a:txBody>
                    <a:bodyPr/>
                    <a:lstStyle/>
                    <a:p>
                      <a:endParaRPr lang="en-US"/>
                    </a:p>
                  </a:txBody>
                  <a:tcPr/>
                </a:tc>
                <a:tc hMerge="1">
                  <a:txBody>
                    <a:bodyPr/>
                    <a:lstStyle/>
                    <a:p>
                      <a:endParaRPr lang="en-US"/>
                    </a:p>
                  </a:txBody>
                  <a:tcPr/>
                </a:tc>
              </a:tr>
              <a:tr h="284226">
                <a:tc gridSpan="2">
                  <a:txBody>
                    <a:bodyPr/>
                    <a:lstStyle/>
                    <a:p>
                      <a:pPr>
                        <a:lnSpc>
                          <a:spcPct val="115000"/>
                        </a:lnSpc>
                      </a:pPr>
                      <a:endParaRPr lang="en-US" dirty="0"/>
                    </a:p>
                  </a:txBody>
                  <a:tcPr marL="45720" marR="45720"/>
                </a:tc>
                <a:tc hMerge="1">
                  <a:txBody>
                    <a:bodyPr/>
                    <a:lstStyle/>
                    <a:p>
                      <a:endParaRPr lang="en-US"/>
                    </a:p>
                  </a:txBody>
                  <a:tcPr/>
                </a:tc>
                <a:tc>
                  <a:txBody>
                    <a:bodyPr/>
                    <a:lstStyle/>
                    <a:p>
                      <a:pPr algn="ctr">
                        <a:lnSpc>
                          <a:spcPct val="115000"/>
                        </a:lnSpc>
                        <a:spcBef>
                          <a:spcPts val="600"/>
                        </a:spcBef>
                        <a:spcAft>
                          <a:spcPts val="600"/>
                        </a:spcAft>
                      </a:pPr>
                      <a:r>
                        <a:rPr lang="en-US">
                          <a:effectLst>
                            <a:outerShdw blurRad="38100" dist="38100" dir="2700000" algn="tl">
                              <a:srgbClr val="000000">
                                <a:alpha val="43137"/>
                              </a:srgbClr>
                            </a:outerShdw>
                          </a:effectLst>
                        </a:rPr>
                        <a:t>Patient characteristics</a:t>
                      </a:r>
                    </a:p>
                  </a:txBody>
                  <a:tcPr marL="45720" marR="45720"/>
                </a:tc>
                <a:tc>
                  <a:txBody>
                    <a:bodyPr/>
                    <a:lstStyle/>
                    <a:p>
                      <a:pPr algn="ctr">
                        <a:lnSpc>
                          <a:spcPct val="115000"/>
                        </a:lnSpc>
                        <a:spcBef>
                          <a:spcPts val="600"/>
                        </a:spcBef>
                        <a:spcAft>
                          <a:spcPts val="600"/>
                        </a:spcAft>
                      </a:pPr>
                      <a:r>
                        <a:rPr lang="en-US" dirty="0">
                          <a:effectLst>
                            <a:outerShdw blurRad="38100" dist="38100" dir="2700000" algn="tl">
                              <a:srgbClr val="000000">
                                <a:alpha val="43137"/>
                              </a:srgbClr>
                            </a:outerShdw>
                          </a:effectLst>
                        </a:rPr>
                        <a:t>Clinical Features</a:t>
                      </a:r>
                    </a:p>
                  </a:txBody>
                  <a:tcPr marL="45720" marR="45720"/>
                </a:tc>
              </a:tr>
              <a:tr h="1270000">
                <a:tc rowSpan="2">
                  <a:txBody>
                    <a:bodyPr/>
                    <a:lstStyle/>
                    <a:p>
                      <a:pPr>
                        <a:lnSpc>
                          <a:spcPct val="115000"/>
                        </a:lnSpc>
                        <a:spcBef>
                          <a:spcPts val="600"/>
                        </a:spcBef>
                        <a:spcAft>
                          <a:spcPts val="600"/>
                        </a:spcAft>
                      </a:pPr>
                      <a:r>
                        <a:rPr lang="en-US"/>
                        <a:t>Causes of arterial occlusion</a:t>
                      </a:r>
                    </a:p>
                  </a:txBody>
                  <a:tcPr marL="9525" marR="9525" marT="76200" marB="76200" anchor="ctr"/>
                </a:tc>
                <a:tc>
                  <a:txBody>
                    <a:bodyPr/>
                    <a:lstStyle/>
                    <a:p>
                      <a:pPr algn="ctr">
                        <a:lnSpc>
                          <a:spcPct val="115000"/>
                        </a:lnSpc>
                        <a:spcAft>
                          <a:spcPts val="0"/>
                        </a:spcAft>
                      </a:pPr>
                      <a:r>
                        <a:rPr lang="en-US" dirty="0"/>
                        <a:t>(Lower-extremity) </a:t>
                      </a:r>
                      <a:r>
                        <a:rPr lang="en-US" dirty="0" smtClean="0"/>
                        <a:t>      </a:t>
                      </a:r>
                      <a:r>
                        <a:rPr lang="en-US" dirty="0" err="1" smtClean="0"/>
                        <a:t>Fibromuscular</a:t>
                      </a:r>
                      <a:r>
                        <a:rPr lang="en-US" dirty="0" smtClean="0"/>
                        <a:t> </a:t>
                      </a:r>
                      <a:r>
                        <a:rPr lang="en-US" dirty="0"/>
                        <a:t>dysplasia</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dirty="0"/>
                        <a:t>Middle-aged women</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dirty="0"/>
                        <a:t>Gradual onset of symptoms</a:t>
                      </a:r>
                    </a:p>
                    <a:p>
                      <a:pPr marL="342900" lvl="0" indent="-342900">
                        <a:lnSpc>
                          <a:spcPct val="115000"/>
                        </a:lnSpc>
                        <a:spcAft>
                          <a:spcPts val="1000"/>
                        </a:spcAft>
                        <a:buSzPts val="1000"/>
                        <a:buFont typeface="Symbol"/>
                        <a:buChar char=""/>
                        <a:tabLst>
                          <a:tab pos="457200" algn="l"/>
                        </a:tabLst>
                      </a:pPr>
                      <a:r>
                        <a:rPr lang="en-US" dirty="0"/>
                        <a:t>Rarely affects the extremities, leading to intermittent claudication, critical limb ischemia, and blue toe syndrome</a:t>
                      </a:r>
                    </a:p>
                  </a:txBody>
                  <a:tcPr marL="45720" marR="45720"/>
                </a:tc>
              </a:tr>
              <a:tr h="1572260">
                <a:tc vMerge="1">
                  <a:txBody>
                    <a:bodyPr/>
                    <a:lstStyle/>
                    <a:p>
                      <a:endParaRPr lang="en-US"/>
                    </a:p>
                  </a:txBody>
                  <a:tcPr/>
                </a:tc>
                <a:tc>
                  <a:txBody>
                    <a:bodyPr/>
                    <a:lstStyle/>
                    <a:p>
                      <a:pPr algn="ctr">
                        <a:lnSpc>
                          <a:spcPct val="115000"/>
                        </a:lnSpc>
                        <a:spcAft>
                          <a:spcPts val="0"/>
                        </a:spcAft>
                      </a:pPr>
                      <a:r>
                        <a:rPr lang="en-US" dirty="0" smtClean="0"/>
                        <a:t>Atherosclerosis</a:t>
                      </a:r>
                      <a:r>
                        <a:rPr lang="en-US" baseline="0" dirty="0" smtClean="0"/>
                        <a:t> </a:t>
                      </a:r>
                      <a:endParaRPr lang="en-US" dirty="0"/>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dirty="0"/>
                        <a:t>Similar risk factors as PAD</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dirty="0"/>
                        <a:t>Chronic lower limb ischemia may manifest like PAD </a:t>
                      </a:r>
                    </a:p>
                    <a:p>
                      <a:pPr marL="342900" lvl="0" indent="-342900">
                        <a:lnSpc>
                          <a:spcPct val="115000"/>
                        </a:lnSpc>
                        <a:spcAft>
                          <a:spcPts val="1000"/>
                        </a:spcAft>
                        <a:buSzPts val="1000"/>
                        <a:buFont typeface="Symbol"/>
                        <a:buChar char=""/>
                        <a:tabLst>
                          <a:tab pos="457200" algn="l"/>
                        </a:tabLst>
                      </a:pPr>
                      <a:r>
                        <a:rPr lang="en-US" dirty="0"/>
                        <a:t>Acute limb ischemia → 6 Ps</a:t>
                      </a:r>
                    </a:p>
                    <a:p>
                      <a:pPr marL="342900" lvl="0" indent="-342900">
                        <a:lnSpc>
                          <a:spcPct val="115000"/>
                        </a:lnSpc>
                        <a:spcAft>
                          <a:spcPts val="1000"/>
                        </a:spcAft>
                        <a:buSzPts val="1000"/>
                        <a:buFont typeface="Symbol"/>
                        <a:buChar char=""/>
                        <a:tabLst>
                          <a:tab pos="457200" algn="l"/>
                        </a:tabLst>
                      </a:pPr>
                      <a:r>
                        <a:rPr lang="en-US" dirty="0"/>
                        <a:t>Blue toe syndrome: small vessel occlusion caused by embolus</a:t>
                      </a:r>
                    </a:p>
                  </a:txBody>
                  <a:tcPr marL="45720" marR="45720"/>
                </a:tc>
              </a:tr>
            </a:tbl>
          </a:graphicData>
        </a:graphic>
      </p:graphicFrame>
      <p:sp>
        <p:nvSpPr>
          <p:cNvPr id="3" name="Right Arrow 2"/>
          <p:cNvSpPr/>
          <p:nvPr/>
        </p:nvSpPr>
        <p:spPr>
          <a:xfrm>
            <a:off x="7596336" y="5877272"/>
            <a:ext cx="1080120"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2802479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908360429"/>
              </p:ext>
            </p:extLst>
          </p:nvPr>
        </p:nvGraphicFramePr>
        <p:xfrm>
          <a:off x="457200" y="908720"/>
          <a:ext cx="8229601" cy="2167128"/>
        </p:xfrm>
        <a:graphic>
          <a:graphicData uri="http://schemas.openxmlformats.org/drawingml/2006/table">
            <a:tbl>
              <a:tblPr firstRow="1" firstCol="1" bandRow="1">
                <a:tableStyleId>{5DA37D80-6434-44D0-A028-1B22A696006F}</a:tableStyleId>
              </a:tblPr>
              <a:tblGrid>
                <a:gridCol w="1388125"/>
                <a:gridCol w="2280492"/>
                <a:gridCol w="2280492"/>
                <a:gridCol w="2280492"/>
              </a:tblGrid>
              <a:tr h="266700">
                <a:tc gridSpan="4">
                  <a:txBody>
                    <a:bodyPr/>
                    <a:lstStyle/>
                    <a:p>
                      <a:pPr algn="ctr">
                        <a:lnSpc>
                          <a:spcPct val="115000"/>
                        </a:lnSpc>
                        <a:spcBef>
                          <a:spcPts val="600"/>
                        </a:spcBef>
                        <a:spcAft>
                          <a:spcPts val="600"/>
                        </a:spcAft>
                      </a:pPr>
                      <a:r>
                        <a:rPr lang="en-US" dirty="0"/>
                        <a:t>Differential diagnosis of claudication</a:t>
                      </a:r>
                    </a:p>
                  </a:txBody>
                  <a:tcPr marL="45720" marR="45720"/>
                </a:tc>
                <a:tc hMerge="1">
                  <a:txBody>
                    <a:bodyPr/>
                    <a:lstStyle/>
                    <a:p>
                      <a:endParaRPr lang="en-US"/>
                    </a:p>
                  </a:txBody>
                  <a:tcPr/>
                </a:tc>
                <a:tc hMerge="1">
                  <a:txBody>
                    <a:bodyPr/>
                    <a:lstStyle/>
                    <a:p>
                      <a:endParaRPr lang="en-US"/>
                    </a:p>
                  </a:txBody>
                  <a:tcPr/>
                </a:tc>
                <a:tc hMerge="1">
                  <a:txBody>
                    <a:bodyPr/>
                    <a:lstStyle/>
                    <a:p>
                      <a:endParaRPr lang="en-US"/>
                    </a:p>
                  </a:txBody>
                  <a:tcPr/>
                </a:tc>
              </a:tr>
              <a:tr h="284226">
                <a:tc gridSpan="2">
                  <a:txBody>
                    <a:bodyPr/>
                    <a:lstStyle/>
                    <a:p>
                      <a:pPr>
                        <a:lnSpc>
                          <a:spcPct val="115000"/>
                        </a:lnSpc>
                      </a:pPr>
                      <a:endParaRPr lang="en-US"/>
                    </a:p>
                  </a:txBody>
                  <a:tcPr marL="45720" marR="45720"/>
                </a:tc>
                <a:tc hMerge="1">
                  <a:txBody>
                    <a:bodyPr/>
                    <a:lstStyle/>
                    <a:p>
                      <a:endParaRPr lang="en-US"/>
                    </a:p>
                  </a:txBody>
                  <a:tcPr/>
                </a:tc>
                <a:tc>
                  <a:txBody>
                    <a:bodyPr/>
                    <a:lstStyle/>
                    <a:p>
                      <a:pPr algn="ctr">
                        <a:lnSpc>
                          <a:spcPct val="115000"/>
                        </a:lnSpc>
                        <a:spcBef>
                          <a:spcPts val="600"/>
                        </a:spcBef>
                        <a:spcAft>
                          <a:spcPts val="600"/>
                        </a:spcAft>
                      </a:pPr>
                      <a:r>
                        <a:rPr lang="en-US" b="1" dirty="0">
                          <a:effectLst>
                            <a:outerShdw blurRad="38100" dist="38100" dir="2700000" algn="tl">
                              <a:srgbClr val="000000">
                                <a:alpha val="43137"/>
                              </a:srgbClr>
                            </a:outerShdw>
                          </a:effectLst>
                        </a:rPr>
                        <a:t>Patient characteristics</a:t>
                      </a:r>
                    </a:p>
                  </a:txBody>
                  <a:tcPr marL="45720" marR="45720"/>
                </a:tc>
                <a:tc>
                  <a:txBody>
                    <a:bodyPr/>
                    <a:lstStyle/>
                    <a:p>
                      <a:pPr algn="ctr">
                        <a:lnSpc>
                          <a:spcPct val="115000"/>
                        </a:lnSpc>
                        <a:spcBef>
                          <a:spcPts val="600"/>
                        </a:spcBef>
                        <a:spcAft>
                          <a:spcPts val="600"/>
                        </a:spcAft>
                      </a:pPr>
                      <a:r>
                        <a:rPr lang="en-US" b="1" dirty="0">
                          <a:effectLst>
                            <a:outerShdw blurRad="38100" dist="38100" dir="2700000" algn="tl">
                              <a:srgbClr val="000000">
                                <a:alpha val="43137"/>
                              </a:srgbClr>
                            </a:outerShdw>
                          </a:effectLst>
                        </a:rPr>
                        <a:t>Clinical Features</a:t>
                      </a:r>
                    </a:p>
                  </a:txBody>
                  <a:tcPr marL="45720" marR="45720"/>
                </a:tc>
              </a:tr>
              <a:tr h="617220">
                <a:tc>
                  <a:txBody>
                    <a:bodyPr/>
                    <a:lstStyle/>
                    <a:p>
                      <a:pPr>
                        <a:lnSpc>
                          <a:spcPct val="115000"/>
                        </a:lnSpc>
                        <a:spcBef>
                          <a:spcPts val="600"/>
                        </a:spcBef>
                        <a:spcAft>
                          <a:spcPts val="600"/>
                        </a:spcAft>
                      </a:pPr>
                      <a:r>
                        <a:rPr lang="en-US"/>
                        <a:t>Causes of arterial occlusion</a:t>
                      </a:r>
                    </a:p>
                  </a:txBody>
                  <a:tcPr marL="9525" marR="9525" marT="76200" marB="76200" anchor="ctr"/>
                </a:tc>
                <a:tc>
                  <a:txBody>
                    <a:bodyPr/>
                    <a:lstStyle/>
                    <a:p>
                      <a:pPr algn="ctr">
                        <a:lnSpc>
                          <a:spcPct val="115000"/>
                        </a:lnSpc>
                        <a:spcAft>
                          <a:spcPts val="0"/>
                        </a:spcAft>
                      </a:pPr>
                      <a:r>
                        <a:rPr lang="en-US"/>
                        <a:t>Arterial embolism</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dirty="0"/>
                        <a:t>Young patients without </a:t>
                      </a:r>
                      <a:r>
                        <a:rPr lang="en-US" dirty="0" smtClean="0"/>
                        <a:t>   atherosclerotic </a:t>
                      </a:r>
                      <a:r>
                        <a:rPr lang="en-US" dirty="0"/>
                        <a:t>risk factors</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dirty="0"/>
                        <a:t>Sudden onset of symptoms</a:t>
                      </a:r>
                    </a:p>
                    <a:p>
                      <a:pPr marL="342900" lvl="0" indent="-342900">
                        <a:lnSpc>
                          <a:spcPct val="115000"/>
                        </a:lnSpc>
                        <a:spcAft>
                          <a:spcPts val="1000"/>
                        </a:spcAft>
                        <a:buSzPts val="1000"/>
                        <a:buFont typeface="Symbol"/>
                        <a:buChar char=""/>
                        <a:tabLst>
                          <a:tab pos="457200" algn="l"/>
                        </a:tabLst>
                      </a:pPr>
                      <a:r>
                        <a:rPr lang="en-US" dirty="0"/>
                        <a:t>6 Ps</a:t>
                      </a:r>
                    </a:p>
                  </a:txBody>
                  <a:tcPr marL="45720" marR="45720"/>
                </a:tc>
              </a:tr>
            </a:tbl>
          </a:graphicData>
        </a:graphic>
      </p:graphicFrame>
      <p:sp>
        <p:nvSpPr>
          <p:cNvPr id="3" name="Right Arrow 2"/>
          <p:cNvSpPr/>
          <p:nvPr/>
        </p:nvSpPr>
        <p:spPr>
          <a:xfrm>
            <a:off x="7596336" y="5877272"/>
            <a:ext cx="1080120"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2748276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382244505"/>
              </p:ext>
            </p:extLst>
          </p:nvPr>
        </p:nvGraphicFramePr>
        <p:xfrm>
          <a:off x="179512" y="188640"/>
          <a:ext cx="8646884" cy="6561336"/>
        </p:xfrm>
        <a:graphic>
          <a:graphicData uri="http://schemas.openxmlformats.org/drawingml/2006/table">
            <a:tbl>
              <a:tblPr firstRow="1" firstCol="1" bandRow="1">
                <a:tableStyleId>{5DA37D80-6434-44D0-A028-1B22A696006F}</a:tableStyleId>
              </a:tblPr>
              <a:tblGrid>
                <a:gridCol w="1080120"/>
                <a:gridCol w="1224136"/>
                <a:gridCol w="2808312"/>
                <a:gridCol w="3534316"/>
              </a:tblGrid>
              <a:tr h="254554">
                <a:tc gridSpan="4">
                  <a:txBody>
                    <a:bodyPr/>
                    <a:lstStyle/>
                    <a:p>
                      <a:pPr algn="ctr">
                        <a:lnSpc>
                          <a:spcPct val="115000"/>
                        </a:lnSpc>
                        <a:spcBef>
                          <a:spcPts val="600"/>
                        </a:spcBef>
                        <a:spcAft>
                          <a:spcPts val="600"/>
                        </a:spcAft>
                      </a:pPr>
                      <a:r>
                        <a:rPr lang="en-US" dirty="0"/>
                        <a:t>Differential diagnosis of claudication</a:t>
                      </a:r>
                    </a:p>
                  </a:txBody>
                  <a:tcPr marL="43638" marR="43638" marT="43638" marB="43638"/>
                </a:tc>
                <a:tc hMerge="1">
                  <a:txBody>
                    <a:bodyPr/>
                    <a:lstStyle/>
                    <a:p>
                      <a:endParaRPr lang="en-US"/>
                    </a:p>
                  </a:txBody>
                  <a:tcPr/>
                </a:tc>
                <a:tc hMerge="1">
                  <a:txBody>
                    <a:bodyPr/>
                    <a:lstStyle/>
                    <a:p>
                      <a:endParaRPr lang="en-US"/>
                    </a:p>
                  </a:txBody>
                  <a:tcPr/>
                </a:tc>
                <a:tc hMerge="1">
                  <a:txBody>
                    <a:bodyPr/>
                    <a:lstStyle/>
                    <a:p>
                      <a:endParaRPr lang="en-US"/>
                    </a:p>
                  </a:txBody>
                  <a:tcPr/>
                </a:tc>
              </a:tr>
              <a:tr h="271281">
                <a:tc gridSpan="2">
                  <a:txBody>
                    <a:bodyPr/>
                    <a:lstStyle/>
                    <a:p>
                      <a:pPr>
                        <a:lnSpc>
                          <a:spcPct val="115000"/>
                        </a:lnSpc>
                      </a:pPr>
                      <a:endParaRPr lang="en-US"/>
                    </a:p>
                  </a:txBody>
                  <a:tcPr marL="43638" marR="43638" marT="43638" marB="43638"/>
                </a:tc>
                <a:tc hMerge="1">
                  <a:txBody>
                    <a:bodyPr/>
                    <a:lstStyle/>
                    <a:p>
                      <a:endParaRPr lang="en-US"/>
                    </a:p>
                  </a:txBody>
                  <a:tcPr/>
                </a:tc>
                <a:tc>
                  <a:txBody>
                    <a:bodyPr/>
                    <a:lstStyle/>
                    <a:p>
                      <a:pPr algn="ctr">
                        <a:lnSpc>
                          <a:spcPct val="115000"/>
                        </a:lnSpc>
                        <a:spcBef>
                          <a:spcPts val="600"/>
                        </a:spcBef>
                        <a:spcAft>
                          <a:spcPts val="600"/>
                        </a:spcAft>
                      </a:pPr>
                      <a:r>
                        <a:rPr lang="en-US" b="1" dirty="0"/>
                        <a:t>Patient characteristics</a:t>
                      </a:r>
                    </a:p>
                  </a:txBody>
                  <a:tcPr marL="43638" marR="43638" marT="43638" marB="43638"/>
                </a:tc>
                <a:tc>
                  <a:txBody>
                    <a:bodyPr/>
                    <a:lstStyle/>
                    <a:p>
                      <a:pPr algn="ctr">
                        <a:lnSpc>
                          <a:spcPct val="115000"/>
                        </a:lnSpc>
                        <a:spcBef>
                          <a:spcPts val="600"/>
                        </a:spcBef>
                        <a:spcAft>
                          <a:spcPts val="600"/>
                        </a:spcAft>
                      </a:pPr>
                      <a:r>
                        <a:rPr lang="en-US" b="1" dirty="0"/>
                        <a:t>Clinical Features</a:t>
                      </a:r>
                    </a:p>
                  </a:txBody>
                  <a:tcPr marL="43638" marR="43638" marT="43638" marB="43638"/>
                </a:tc>
              </a:tr>
              <a:tr h="1743086">
                <a:tc rowSpan="3">
                  <a:txBody>
                    <a:bodyPr/>
                    <a:lstStyle/>
                    <a:p>
                      <a:pPr algn="ctr">
                        <a:lnSpc>
                          <a:spcPct val="115000"/>
                        </a:lnSpc>
                        <a:spcAft>
                          <a:spcPts val="0"/>
                        </a:spcAft>
                      </a:pPr>
                      <a:r>
                        <a:rPr lang="en-US" dirty="0"/>
                        <a:t>Mimics of arterial occlusion</a:t>
                      </a:r>
                    </a:p>
                  </a:txBody>
                  <a:tcPr marL="43638" marR="43638" marT="43638" marB="43638"/>
                </a:tc>
                <a:tc>
                  <a:txBody>
                    <a:bodyPr/>
                    <a:lstStyle/>
                    <a:p>
                      <a:pPr algn="ctr">
                        <a:lnSpc>
                          <a:spcPct val="115000"/>
                        </a:lnSpc>
                        <a:spcAft>
                          <a:spcPts val="0"/>
                        </a:spcAft>
                      </a:pPr>
                      <a:r>
                        <a:rPr lang="en-US" dirty="0"/>
                        <a:t>Deep vein thrombosis</a:t>
                      </a:r>
                    </a:p>
                  </a:txBody>
                  <a:tcPr marL="43638" marR="43638" marT="43638" marB="43638"/>
                </a:tc>
                <a:tc>
                  <a:txBody>
                    <a:bodyPr/>
                    <a:lstStyle/>
                    <a:p>
                      <a:pPr marL="342900" lvl="0" indent="-342900" rtl="0">
                        <a:lnSpc>
                          <a:spcPct val="115000"/>
                        </a:lnSpc>
                        <a:spcAft>
                          <a:spcPts val="1000"/>
                        </a:spcAft>
                        <a:buSzPts val="1000"/>
                        <a:buFont typeface="Symbol"/>
                        <a:buChar char=""/>
                        <a:tabLst>
                          <a:tab pos="457200" algn="l"/>
                        </a:tabLst>
                      </a:pPr>
                      <a:r>
                        <a:rPr lang="en-US" dirty="0"/>
                        <a:t>&gt; 60 years old</a:t>
                      </a:r>
                    </a:p>
                    <a:p>
                      <a:pPr marL="342900" lvl="0" indent="-342900">
                        <a:lnSpc>
                          <a:spcPct val="115000"/>
                        </a:lnSpc>
                        <a:spcAft>
                          <a:spcPts val="1000"/>
                        </a:spcAft>
                        <a:buSzPts val="1000"/>
                        <a:buFont typeface="Symbol"/>
                        <a:buChar char=""/>
                        <a:tabLst>
                          <a:tab pos="457200" algn="l"/>
                        </a:tabLst>
                      </a:pPr>
                      <a:r>
                        <a:rPr lang="en-US" dirty="0"/>
                        <a:t>History of immobilization, obesity, hereditary thrombophilia or malignancy</a:t>
                      </a:r>
                    </a:p>
                  </a:txBody>
                  <a:tcPr marL="43638" marR="43638" marT="43638" marB="43638"/>
                </a:tc>
                <a:tc>
                  <a:txBody>
                    <a:bodyPr/>
                    <a:lstStyle/>
                    <a:p>
                      <a:pPr marL="342900" lvl="0" indent="-342900" rtl="0">
                        <a:lnSpc>
                          <a:spcPct val="115000"/>
                        </a:lnSpc>
                        <a:spcAft>
                          <a:spcPts val="1000"/>
                        </a:spcAft>
                        <a:buSzPts val="1000"/>
                        <a:buFont typeface="Symbol"/>
                        <a:buChar char=""/>
                        <a:tabLst>
                          <a:tab pos="457200" algn="l"/>
                        </a:tabLst>
                      </a:pPr>
                      <a:r>
                        <a:rPr lang="en-US" dirty="0"/>
                        <a:t>Swelling</a:t>
                      </a:r>
                    </a:p>
                    <a:p>
                      <a:pPr marL="342900" lvl="0" indent="-342900">
                        <a:lnSpc>
                          <a:spcPct val="115000"/>
                        </a:lnSpc>
                        <a:spcAft>
                          <a:spcPts val="1000"/>
                        </a:spcAft>
                        <a:buSzPts val="1000"/>
                        <a:buFont typeface="Symbol"/>
                        <a:buChar char=""/>
                        <a:tabLst>
                          <a:tab pos="457200" algn="l"/>
                        </a:tabLst>
                      </a:pPr>
                      <a:r>
                        <a:rPr lang="en-US" dirty="0"/>
                        <a:t>Warmth</a:t>
                      </a:r>
                    </a:p>
                    <a:p>
                      <a:pPr marL="342900" lvl="0" indent="-342900">
                        <a:lnSpc>
                          <a:spcPct val="115000"/>
                        </a:lnSpc>
                        <a:spcAft>
                          <a:spcPts val="1000"/>
                        </a:spcAft>
                        <a:buSzPts val="1000"/>
                        <a:buFont typeface="Symbol"/>
                        <a:buChar char=""/>
                        <a:tabLst>
                          <a:tab pos="457200" algn="l"/>
                        </a:tabLst>
                      </a:pPr>
                      <a:r>
                        <a:rPr lang="en-US" dirty="0"/>
                        <a:t>Erythema</a:t>
                      </a:r>
                    </a:p>
                    <a:p>
                      <a:pPr marL="342900" lvl="0" indent="-342900">
                        <a:lnSpc>
                          <a:spcPct val="115000"/>
                        </a:lnSpc>
                        <a:spcAft>
                          <a:spcPts val="1000"/>
                        </a:spcAft>
                        <a:buSzPts val="1000"/>
                        <a:buFont typeface="Symbol"/>
                        <a:buChar char=""/>
                        <a:tabLst>
                          <a:tab pos="457200" algn="l"/>
                        </a:tabLst>
                      </a:pPr>
                      <a:r>
                        <a:rPr lang="en-US" dirty="0"/>
                        <a:t>Progressive tenderness</a:t>
                      </a:r>
                    </a:p>
                    <a:p>
                      <a:pPr marL="342900" lvl="0" indent="-342900">
                        <a:lnSpc>
                          <a:spcPct val="115000"/>
                        </a:lnSpc>
                        <a:spcAft>
                          <a:spcPts val="1000"/>
                        </a:spcAft>
                        <a:buSzPts val="1000"/>
                        <a:buFont typeface="Symbol"/>
                        <a:buChar char=""/>
                        <a:tabLst>
                          <a:tab pos="457200" algn="l"/>
                        </a:tabLst>
                      </a:pPr>
                      <a:r>
                        <a:rPr lang="en-US" dirty="0"/>
                        <a:t>Dull pain: worsened by walking, improved by resting</a:t>
                      </a:r>
                    </a:p>
                  </a:txBody>
                  <a:tcPr marL="43638" marR="43638" marT="43638" marB="43638"/>
                </a:tc>
              </a:tr>
              <a:tr h="421832">
                <a:tc vMerge="1">
                  <a:txBody>
                    <a:bodyPr/>
                    <a:lstStyle/>
                    <a:p>
                      <a:endParaRPr lang="en-US"/>
                    </a:p>
                  </a:txBody>
                  <a:tcPr/>
                </a:tc>
                <a:tc>
                  <a:txBody>
                    <a:bodyPr/>
                    <a:lstStyle/>
                    <a:p>
                      <a:pPr algn="ctr">
                        <a:lnSpc>
                          <a:spcPct val="115000"/>
                        </a:lnSpc>
                        <a:spcAft>
                          <a:spcPts val="0"/>
                        </a:spcAft>
                      </a:pPr>
                      <a:r>
                        <a:rPr lang="en-US" dirty="0"/>
                        <a:t>Spinal stenosis</a:t>
                      </a:r>
                    </a:p>
                  </a:txBody>
                  <a:tcPr marL="43638" marR="43638" marT="43638" marB="43638"/>
                </a:tc>
                <a:tc>
                  <a:txBody>
                    <a:bodyPr/>
                    <a:lstStyle/>
                    <a:p>
                      <a:pPr marL="342900" lvl="0" indent="-342900" rtl="0">
                        <a:lnSpc>
                          <a:spcPct val="115000"/>
                        </a:lnSpc>
                        <a:spcAft>
                          <a:spcPts val="1000"/>
                        </a:spcAft>
                        <a:buSzPts val="1000"/>
                        <a:buFont typeface="Symbol"/>
                        <a:buChar char=""/>
                        <a:tabLst>
                          <a:tab pos="457200" algn="l"/>
                        </a:tabLst>
                      </a:pPr>
                      <a:r>
                        <a:rPr lang="en-US"/>
                        <a:t>Middle-aged to older patients</a:t>
                      </a:r>
                    </a:p>
                  </a:txBody>
                  <a:tcPr marL="43638" marR="43638" marT="43638" marB="43638"/>
                </a:tc>
                <a:tc>
                  <a:txBody>
                    <a:bodyPr/>
                    <a:lstStyle/>
                    <a:p>
                      <a:pPr marL="342900" lvl="0" indent="-342900" rtl="0">
                        <a:lnSpc>
                          <a:spcPct val="115000"/>
                        </a:lnSpc>
                        <a:spcAft>
                          <a:spcPts val="1000"/>
                        </a:spcAft>
                        <a:buSzPts val="1000"/>
                        <a:buFont typeface="Symbol"/>
                        <a:buChar char=""/>
                        <a:tabLst>
                          <a:tab pos="457200" algn="l"/>
                        </a:tabLst>
                      </a:pPr>
                      <a:r>
                        <a:rPr lang="en-US" dirty="0"/>
                        <a:t>Bilateral neurogenic claudication</a:t>
                      </a:r>
                    </a:p>
                  </a:txBody>
                  <a:tcPr marL="43638" marR="43638" marT="43638" marB="43638"/>
                </a:tc>
              </a:tr>
              <a:tr h="1835210">
                <a:tc vMerge="1">
                  <a:txBody>
                    <a:bodyPr/>
                    <a:lstStyle/>
                    <a:p>
                      <a:endParaRPr lang="en-US"/>
                    </a:p>
                  </a:txBody>
                  <a:tcPr/>
                </a:tc>
                <a:tc>
                  <a:txBody>
                    <a:bodyPr/>
                    <a:lstStyle/>
                    <a:p>
                      <a:pPr algn="ctr">
                        <a:lnSpc>
                          <a:spcPct val="115000"/>
                        </a:lnSpc>
                        <a:spcAft>
                          <a:spcPts val="0"/>
                        </a:spcAft>
                      </a:pPr>
                      <a:r>
                        <a:rPr lang="en-US" dirty="0"/>
                        <a:t>Diabetic neuropathy</a:t>
                      </a:r>
                    </a:p>
                  </a:txBody>
                  <a:tcPr marL="43638" marR="43638" marT="43638" marB="43638"/>
                </a:tc>
                <a:tc>
                  <a:txBody>
                    <a:bodyPr/>
                    <a:lstStyle/>
                    <a:p>
                      <a:pPr marL="342900" lvl="0" indent="-342900" rtl="0">
                        <a:lnSpc>
                          <a:spcPct val="115000"/>
                        </a:lnSpc>
                        <a:spcAft>
                          <a:spcPts val="1000"/>
                        </a:spcAft>
                        <a:buSzPts val="1000"/>
                        <a:buFont typeface="Symbol"/>
                        <a:buChar char=""/>
                        <a:tabLst>
                          <a:tab pos="457200" algn="l"/>
                        </a:tabLst>
                      </a:pPr>
                      <a:r>
                        <a:rPr lang="en-US" dirty="0"/>
                        <a:t>Middle-aged to older patients</a:t>
                      </a:r>
                    </a:p>
                    <a:p>
                      <a:pPr marL="342900" lvl="0" indent="-342900">
                        <a:lnSpc>
                          <a:spcPct val="115000"/>
                        </a:lnSpc>
                        <a:spcAft>
                          <a:spcPts val="1000"/>
                        </a:spcAft>
                        <a:buSzPts val="1000"/>
                        <a:buFont typeface="Symbol"/>
                        <a:buChar char=""/>
                        <a:tabLst>
                          <a:tab pos="457200" algn="l"/>
                        </a:tabLst>
                      </a:pPr>
                      <a:r>
                        <a:rPr lang="en-US" dirty="0"/>
                        <a:t>High BMI</a:t>
                      </a:r>
                    </a:p>
                  </a:txBody>
                  <a:tcPr marL="43638" marR="43638" marT="43638" marB="43638"/>
                </a:tc>
                <a:tc>
                  <a:txBody>
                    <a:bodyPr/>
                    <a:lstStyle/>
                    <a:p>
                      <a:pPr marL="342900" lvl="0" indent="-342900" rtl="0">
                        <a:lnSpc>
                          <a:spcPct val="115000"/>
                        </a:lnSpc>
                        <a:spcAft>
                          <a:spcPts val="1000"/>
                        </a:spcAft>
                        <a:buSzPts val="1000"/>
                        <a:buFont typeface="Symbol"/>
                        <a:buChar char=""/>
                        <a:tabLst>
                          <a:tab pos="457200" algn="l"/>
                        </a:tabLst>
                      </a:pPr>
                      <a:r>
                        <a:rPr lang="en-US" dirty="0"/>
                        <a:t>Progressive symmetrical loss of or abnormal sensation in the distal lower extremities (glove and stocking sensation)</a:t>
                      </a:r>
                    </a:p>
                    <a:p>
                      <a:pPr marL="342900" lvl="0" indent="-342900">
                        <a:lnSpc>
                          <a:spcPct val="115000"/>
                        </a:lnSpc>
                        <a:spcAft>
                          <a:spcPts val="1000"/>
                        </a:spcAft>
                        <a:buSzPts val="1000"/>
                        <a:buFont typeface="Symbol"/>
                        <a:buChar char=""/>
                        <a:tabLst>
                          <a:tab pos="457200" algn="l"/>
                        </a:tabLst>
                      </a:pPr>
                      <a:r>
                        <a:rPr lang="en-US" dirty="0"/>
                        <a:t>Normal ABI</a:t>
                      </a:r>
                    </a:p>
                    <a:p>
                      <a:pPr marL="342900" lvl="0" indent="-342900">
                        <a:lnSpc>
                          <a:spcPct val="115000"/>
                        </a:lnSpc>
                        <a:spcAft>
                          <a:spcPts val="1000"/>
                        </a:spcAft>
                        <a:buSzPts val="1000"/>
                        <a:buFont typeface="Symbol"/>
                        <a:buChar char=""/>
                        <a:tabLst>
                          <a:tab pos="457200" algn="l"/>
                        </a:tabLst>
                      </a:pPr>
                      <a:r>
                        <a:rPr lang="en-US" dirty="0" err="1"/>
                        <a:t>Neuopathic</a:t>
                      </a:r>
                      <a:r>
                        <a:rPr lang="en-US" dirty="0"/>
                        <a:t> diabetic foot: warm, dry skin, palpable foot pulses</a:t>
                      </a:r>
                    </a:p>
                  </a:txBody>
                  <a:tcPr marL="43638" marR="43638" marT="43638" marB="43638"/>
                </a:tc>
              </a:tr>
            </a:tbl>
          </a:graphicData>
        </a:graphic>
      </p:graphicFrame>
    </p:spTree>
    <p:extLst>
      <p:ext uri="{BB962C8B-B14F-4D97-AF65-F5344CB8AC3E}">
        <p14:creationId xmlns:p14="http://schemas.microsoft.com/office/powerpoint/2010/main" val="21221947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430774"/>
            <a:ext cx="8352928" cy="2862322"/>
          </a:xfrm>
          <a:prstGeom prst="rect">
            <a:avLst/>
          </a:prstGeom>
        </p:spPr>
        <p:txBody>
          <a:bodyPr wrap="square">
            <a:spAutoFit/>
          </a:bodyPr>
          <a:lstStyle/>
          <a:p>
            <a:r>
              <a:rPr lang="en-US" sz="3000" b="1" dirty="0"/>
              <a:t>Treatment</a:t>
            </a:r>
          </a:p>
          <a:p>
            <a:r>
              <a:rPr lang="en-US" sz="3000" b="1" dirty="0"/>
              <a:t>Conservative</a:t>
            </a:r>
          </a:p>
          <a:p>
            <a:pPr marL="285750" indent="-285750">
              <a:buFont typeface="Wingdings" pitchFamily="2" charset="2"/>
              <a:buChar char="§"/>
            </a:pPr>
            <a:r>
              <a:rPr lang="en-US" sz="3000" b="1" dirty="0"/>
              <a:t>Smoking cessation!</a:t>
            </a:r>
            <a:endParaRPr lang="en-US" sz="3000" dirty="0"/>
          </a:p>
          <a:p>
            <a:pPr marL="285750" indent="-285750">
              <a:buFont typeface="Wingdings" pitchFamily="2" charset="2"/>
              <a:buChar char="§"/>
            </a:pPr>
            <a:r>
              <a:rPr lang="en-US" sz="3000" b="1" dirty="0"/>
              <a:t>Supervised graded exercise therapy</a:t>
            </a:r>
            <a:r>
              <a:rPr lang="en-US" sz="3000" dirty="0"/>
              <a:t> </a:t>
            </a:r>
          </a:p>
          <a:p>
            <a:pPr marL="285750" indent="-285750">
              <a:buFont typeface="Wingdings" pitchFamily="2" charset="2"/>
              <a:buChar char="§"/>
            </a:pPr>
            <a:r>
              <a:rPr lang="en-US" sz="3000" dirty="0"/>
              <a:t>Foot care (especially in diabetic patients)</a:t>
            </a:r>
          </a:p>
          <a:p>
            <a:pPr marL="285750" indent="-285750">
              <a:buFont typeface="Wingdings" pitchFamily="2" charset="2"/>
              <a:buChar char="§"/>
            </a:pPr>
            <a:r>
              <a:rPr lang="en-US" sz="3000" dirty="0"/>
              <a:t>Avoid cold temperatures</a:t>
            </a:r>
          </a:p>
        </p:txBody>
      </p:sp>
      <p:sp>
        <p:nvSpPr>
          <p:cNvPr id="3" name="Right Arrow 2"/>
          <p:cNvSpPr/>
          <p:nvPr/>
        </p:nvSpPr>
        <p:spPr>
          <a:xfrm>
            <a:off x="7596336" y="5877272"/>
            <a:ext cx="1080120"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4660307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1"/>
          <p:cNvSpPr/>
          <p:nvPr/>
        </p:nvSpPr>
        <p:spPr>
          <a:xfrm>
            <a:off x="7596336" y="5877272"/>
            <a:ext cx="1080120"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179512" y="108783"/>
            <a:ext cx="8496944" cy="6632585"/>
          </a:xfrm>
          <a:prstGeom prst="rect">
            <a:avLst/>
          </a:prstGeom>
        </p:spPr>
        <p:txBody>
          <a:bodyPr wrap="square">
            <a:spAutoFit/>
          </a:bodyPr>
          <a:lstStyle/>
          <a:p>
            <a:r>
              <a:rPr lang="en-US" sz="2500" b="1" dirty="0"/>
              <a:t>Medical therapy</a:t>
            </a:r>
          </a:p>
          <a:p>
            <a:pPr marL="285750" indent="-285750">
              <a:buFont typeface="Wingdings" pitchFamily="2" charset="2"/>
              <a:buChar char="§"/>
            </a:pPr>
            <a:r>
              <a:rPr lang="en-US" sz="2500" dirty="0"/>
              <a:t>Modify cardiovascular risk factors: see therapy of atherosclerotic disease</a:t>
            </a:r>
          </a:p>
          <a:p>
            <a:pPr marL="742950" lvl="1" indent="-285750">
              <a:buFont typeface="Wingdings" pitchFamily="2" charset="2"/>
              <a:buChar char="§"/>
            </a:pPr>
            <a:r>
              <a:rPr lang="en-US" sz="2500" dirty="0"/>
              <a:t>Antiplatelet therapy reduces morbidity and mortality</a:t>
            </a:r>
          </a:p>
          <a:p>
            <a:pPr marL="1200150" lvl="2" indent="-285750">
              <a:buFont typeface="Wingdings" pitchFamily="2" charset="2"/>
              <a:buChar char="§"/>
            </a:pPr>
            <a:r>
              <a:rPr lang="en-US" sz="2500" dirty="0"/>
              <a:t>Aspirin: irreversible cyclooxygenase inhibition → decreased thromboxane A2 synthesis → decreased platelet aggregation</a:t>
            </a:r>
          </a:p>
          <a:p>
            <a:pPr marL="1200150" lvl="2" indent="-285750">
              <a:buFont typeface="Wingdings" pitchFamily="2" charset="2"/>
              <a:buChar char="§"/>
            </a:pPr>
            <a:r>
              <a:rPr lang="en-US" sz="2500" dirty="0"/>
              <a:t>ADP receptor inhibitors</a:t>
            </a:r>
          </a:p>
          <a:p>
            <a:pPr marL="1657350" lvl="3" indent="-285750">
              <a:buFont typeface="Wingdings" pitchFamily="2" charset="2"/>
              <a:buChar char="§"/>
            </a:pPr>
            <a:r>
              <a:rPr lang="en-US" sz="2500" dirty="0"/>
              <a:t>Clopidogrel: inhibition of the P2Y</a:t>
            </a:r>
            <a:r>
              <a:rPr lang="en-US" sz="2500" baseline="-25000" dirty="0"/>
              <a:t>12</a:t>
            </a:r>
            <a:r>
              <a:rPr lang="en-US" sz="2500" dirty="0"/>
              <a:t> ADP receptor → decreased platelet activation and platelet-fibrin crosslinking</a:t>
            </a:r>
          </a:p>
          <a:p>
            <a:pPr marL="1657350" lvl="3" indent="-285750">
              <a:buFont typeface="Wingdings" pitchFamily="2" charset="2"/>
              <a:buChar char="§"/>
            </a:pPr>
            <a:r>
              <a:rPr lang="en-US" sz="2500" dirty="0"/>
              <a:t>Ticagrelor: reversible inhibition of the P2Y</a:t>
            </a:r>
            <a:r>
              <a:rPr lang="en-US" sz="2500" baseline="-25000" dirty="0"/>
              <a:t>12</a:t>
            </a:r>
            <a:r>
              <a:rPr lang="en-US" sz="2500" dirty="0"/>
              <a:t> ADP receptor (otherwise identical downstream effects as clopidogrel)</a:t>
            </a:r>
          </a:p>
          <a:p>
            <a:pPr marL="742950" lvl="1" indent="-285750">
              <a:buFont typeface="Wingdings" pitchFamily="2" charset="2"/>
              <a:buChar char="§"/>
            </a:pPr>
            <a:r>
              <a:rPr lang="en-US" sz="2500" dirty="0"/>
              <a:t>Lipid-lowering agent (usually statins)</a:t>
            </a:r>
          </a:p>
          <a:p>
            <a:pPr marL="742950" lvl="1" indent="-285750">
              <a:buFont typeface="Wingdings" pitchFamily="2" charset="2"/>
              <a:buChar char="§"/>
            </a:pPr>
            <a:r>
              <a:rPr lang="en-US" sz="2500" dirty="0"/>
              <a:t>Antihypertensive treatment</a:t>
            </a:r>
          </a:p>
          <a:p>
            <a:pPr marL="742950" lvl="1" indent="-285750">
              <a:buFont typeface="Wingdings" pitchFamily="2" charset="2"/>
              <a:buChar char="§"/>
            </a:pPr>
            <a:r>
              <a:rPr lang="en-US" sz="2500" dirty="0"/>
              <a:t>Hyperglycemia </a:t>
            </a:r>
            <a:r>
              <a:rPr lang="en-US" sz="2500" dirty="0" smtClean="0"/>
              <a:t>control</a:t>
            </a:r>
            <a:endParaRPr lang="en-US" sz="2500" dirty="0"/>
          </a:p>
        </p:txBody>
      </p:sp>
    </p:spTree>
    <p:extLst>
      <p:ext uri="{BB962C8B-B14F-4D97-AF65-F5344CB8AC3E}">
        <p14:creationId xmlns:p14="http://schemas.microsoft.com/office/powerpoint/2010/main" val="57264101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1"/>
          <p:cNvSpPr/>
          <p:nvPr/>
        </p:nvSpPr>
        <p:spPr>
          <a:xfrm>
            <a:off x="7596336" y="5877272"/>
            <a:ext cx="1080120"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179512" y="1124744"/>
            <a:ext cx="8927976" cy="3785652"/>
          </a:xfrm>
          <a:prstGeom prst="rect">
            <a:avLst/>
          </a:prstGeom>
        </p:spPr>
        <p:txBody>
          <a:bodyPr wrap="square">
            <a:spAutoFit/>
          </a:bodyPr>
          <a:lstStyle/>
          <a:p>
            <a:pPr marL="285750" indent="-285750">
              <a:buFont typeface="Wingdings" pitchFamily="2" charset="2"/>
              <a:buChar char="§"/>
            </a:pPr>
            <a:r>
              <a:rPr lang="en-US" sz="3000" b="1" dirty="0" smtClean="0"/>
              <a:t>PDE inhibitors</a:t>
            </a:r>
            <a:endParaRPr lang="en-US" sz="3000" dirty="0" smtClean="0"/>
          </a:p>
          <a:p>
            <a:pPr marL="742950" lvl="1" indent="-285750">
              <a:buFont typeface="Wingdings" pitchFamily="2" charset="2"/>
              <a:buChar char="§"/>
            </a:pPr>
            <a:r>
              <a:rPr lang="en-US" sz="3000" dirty="0" smtClean="0"/>
              <a:t>Cilostazol: two beneficial mechanisms</a:t>
            </a:r>
          </a:p>
          <a:p>
            <a:pPr marL="1200150" lvl="2" indent="-285750">
              <a:buFont typeface="Wingdings" pitchFamily="2" charset="2"/>
              <a:buChar char="§"/>
            </a:pPr>
            <a:r>
              <a:rPr lang="en-US" sz="3000" dirty="0" err="1" smtClean="0"/>
              <a:t>Phosphodiesterase</a:t>
            </a:r>
            <a:r>
              <a:rPr lang="en-US" sz="3000" dirty="0" smtClean="0"/>
              <a:t> 3 (PDE3) inhibition → increased cAMP → increased activity of protein kinase A → reduced platelet aggregation</a:t>
            </a:r>
          </a:p>
          <a:p>
            <a:pPr marL="1200150" lvl="2" indent="-285750">
              <a:buFont typeface="Wingdings" pitchFamily="2" charset="2"/>
              <a:buChar char="§"/>
            </a:pPr>
            <a:r>
              <a:rPr lang="en-US" sz="3000" dirty="0" smtClean="0"/>
              <a:t>Myosin light chain kinase </a:t>
            </a:r>
            <a:r>
              <a:rPr lang="en-US" sz="3000" dirty="0" err="1" smtClean="0"/>
              <a:t>inhibiton</a:t>
            </a:r>
            <a:r>
              <a:rPr lang="en-US" sz="3000" dirty="0" smtClean="0"/>
              <a:t> → vascular smooth muscle relaxation → arterial vasodilation</a:t>
            </a:r>
            <a:endParaRPr lang="en-US" sz="3000" dirty="0"/>
          </a:p>
        </p:txBody>
      </p:sp>
    </p:spTree>
    <p:extLst>
      <p:ext uri="{BB962C8B-B14F-4D97-AF65-F5344CB8AC3E}">
        <p14:creationId xmlns:p14="http://schemas.microsoft.com/office/powerpoint/2010/main" val="421137809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1"/>
          <p:cNvSpPr/>
          <p:nvPr/>
        </p:nvSpPr>
        <p:spPr>
          <a:xfrm>
            <a:off x="7596336" y="6165304"/>
            <a:ext cx="1080120"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683568" y="460985"/>
            <a:ext cx="8154144" cy="3323987"/>
          </a:xfrm>
          <a:prstGeom prst="rect">
            <a:avLst/>
          </a:prstGeom>
        </p:spPr>
        <p:txBody>
          <a:bodyPr wrap="square">
            <a:spAutoFit/>
          </a:bodyPr>
          <a:lstStyle/>
          <a:p>
            <a:r>
              <a:rPr lang="en-US" sz="3000" b="1" dirty="0"/>
              <a:t>Revascularization</a:t>
            </a:r>
          </a:p>
          <a:p>
            <a:pPr marL="285750" indent="-285750">
              <a:buFont typeface="Wingdings" pitchFamily="2" charset="2"/>
              <a:buChar char="§"/>
            </a:pPr>
            <a:r>
              <a:rPr lang="en-US" sz="3000" b="1" dirty="0"/>
              <a:t>Indications</a:t>
            </a:r>
            <a:endParaRPr lang="en-US" sz="3000" dirty="0"/>
          </a:p>
          <a:p>
            <a:pPr marL="742950" lvl="1" indent="-285750">
              <a:buFont typeface="Wingdings" pitchFamily="2" charset="2"/>
              <a:buChar char="§"/>
            </a:pPr>
            <a:r>
              <a:rPr lang="en-US" sz="3000" dirty="0"/>
              <a:t>Critical limb ischemia</a:t>
            </a:r>
          </a:p>
          <a:p>
            <a:pPr marL="742950" lvl="1" indent="-285750">
              <a:buFont typeface="Wingdings" pitchFamily="2" charset="2"/>
              <a:buChar char="§"/>
            </a:pPr>
            <a:r>
              <a:rPr lang="en-US" sz="3000" dirty="0"/>
              <a:t>Failure of conservative and pharmacologic treatment</a:t>
            </a:r>
          </a:p>
          <a:p>
            <a:pPr marL="742950" lvl="1" indent="-285750">
              <a:buFont typeface="Wingdings" pitchFamily="2" charset="2"/>
              <a:buChar char="§"/>
            </a:pPr>
            <a:r>
              <a:rPr lang="en-US" sz="3000" dirty="0"/>
              <a:t>Inability to perform normal work or activities because of </a:t>
            </a:r>
            <a:r>
              <a:rPr lang="en-US" sz="3000" dirty="0" smtClean="0"/>
              <a:t>claudication</a:t>
            </a:r>
            <a:endParaRPr lang="en-US" sz="3000" dirty="0"/>
          </a:p>
        </p:txBody>
      </p:sp>
    </p:spTree>
    <p:extLst>
      <p:ext uri="{BB962C8B-B14F-4D97-AF65-F5344CB8AC3E}">
        <p14:creationId xmlns:p14="http://schemas.microsoft.com/office/powerpoint/2010/main" val="4726581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1"/>
          <p:cNvSpPr/>
          <p:nvPr/>
        </p:nvSpPr>
        <p:spPr>
          <a:xfrm>
            <a:off x="7596336" y="5877272"/>
            <a:ext cx="1080120"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269776" y="1628800"/>
            <a:ext cx="8622704" cy="3785652"/>
          </a:xfrm>
          <a:prstGeom prst="rect">
            <a:avLst/>
          </a:prstGeom>
        </p:spPr>
        <p:txBody>
          <a:bodyPr wrap="square">
            <a:spAutoFit/>
          </a:bodyPr>
          <a:lstStyle/>
          <a:p>
            <a:pPr marL="285750" indent="-285750">
              <a:buFont typeface="Wingdings" pitchFamily="2" charset="2"/>
              <a:buChar char="§"/>
            </a:pPr>
            <a:r>
              <a:rPr lang="en-US" sz="3000" b="1" dirty="0" smtClean="0"/>
              <a:t>Minimally invasive interventional radiology</a:t>
            </a:r>
            <a:r>
              <a:rPr lang="en-US" sz="3000" dirty="0" smtClean="0"/>
              <a:t>: </a:t>
            </a:r>
            <a:r>
              <a:rPr lang="en-US" sz="3000" b="1" dirty="0" smtClean="0"/>
              <a:t>percutaneous </a:t>
            </a:r>
            <a:r>
              <a:rPr lang="en-US" sz="3000" b="1" dirty="0" err="1" smtClean="0"/>
              <a:t>transluminal</a:t>
            </a:r>
            <a:r>
              <a:rPr lang="en-US" sz="3000" b="1" dirty="0" smtClean="0"/>
              <a:t> angioplasty</a:t>
            </a:r>
            <a:r>
              <a:rPr lang="en-US" sz="3000" dirty="0" smtClean="0"/>
              <a:t> (PTA) with or without stenting </a:t>
            </a:r>
          </a:p>
          <a:p>
            <a:pPr marL="285750" indent="-285750">
              <a:buFont typeface="Wingdings" pitchFamily="2" charset="2"/>
              <a:buChar char="§"/>
            </a:pPr>
            <a:r>
              <a:rPr lang="en-US" sz="3000" b="1" dirty="0" smtClean="0"/>
              <a:t>Surgical procedures</a:t>
            </a:r>
            <a:endParaRPr lang="en-US" sz="3000" dirty="0" smtClean="0"/>
          </a:p>
          <a:p>
            <a:pPr marL="742950" lvl="1" indent="-285750">
              <a:buFont typeface="Wingdings" pitchFamily="2" charset="2"/>
              <a:buChar char="§"/>
            </a:pPr>
            <a:r>
              <a:rPr lang="en-US" sz="3000" dirty="0" smtClean="0"/>
              <a:t>Operative vascular reconstruction (</a:t>
            </a:r>
            <a:r>
              <a:rPr lang="en-US" sz="3000" b="1" dirty="0" smtClean="0"/>
              <a:t>bypass surgery</a:t>
            </a:r>
            <a:r>
              <a:rPr lang="en-US" sz="3000" dirty="0" smtClean="0"/>
              <a:t>): an autologous vein (e.g., great saphenous vein) is used to bypass the stenosis </a:t>
            </a:r>
          </a:p>
          <a:p>
            <a:pPr marL="742950" lvl="1" indent="-285750">
              <a:buFont typeface="Wingdings" pitchFamily="2" charset="2"/>
              <a:buChar char="§"/>
            </a:pPr>
            <a:r>
              <a:rPr lang="en-US" sz="3000" b="1" dirty="0" smtClean="0"/>
              <a:t>Endarterectomy</a:t>
            </a:r>
            <a:endParaRPr lang="en-US" sz="3000" dirty="0"/>
          </a:p>
        </p:txBody>
      </p:sp>
    </p:spTree>
    <p:extLst>
      <p:ext uri="{BB962C8B-B14F-4D97-AF65-F5344CB8AC3E}">
        <p14:creationId xmlns:p14="http://schemas.microsoft.com/office/powerpoint/2010/main" val="38054888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95536" y="2413337"/>
            <a:ext cx="8496944" cy="1015663"/>
          </a:xfrm>
          <a:prstGeom prst="rect">
            <a:avLst/>
          </a:prstGeom>
        </p:spPr>
        <p:txBody>
          <a:bodyPr wrap="square">
            <a:spAutoFit/>
          </a:bodyPr>
          <a:lstStyle/>
          <a:p>
            <a:r>
              <a:rPr lang="en-US" sz="3000" b="1" dirty="0"/>
              <a:t>Amputation</a:t>
            </a:r>
          </a:p>
          <a:p>
            <a:pPr marL="285750" indent="-285750">
              <a:buFont typeface="Wingdings" pitchFamily="2" charset="2"/>
              <a:buChar char="§"/>
            </a:pPr>
            <a:r>
              <a:rPr lang="en-US" sz="3000" dirty="0"/>
              <a:t>Last resort in the event of gangrene</a:t>
            </a:r>
          </a:p>
        </p:txBody>
      </p:sp>
    </p:spTree>
    <p:extLst>
      <p:ext uri="{BB962C8B-B14F-4D97-AF65-F5344CB8AC3E}">
        <p14:creationId xmlns:p14="http://schemas.microsoft.com/office/powerpoint/2010/main" val="6885165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504" y="388977"/>
            <a:ext cx="8640960" cy="5632311"/>
          </a:xfrm>
          <a:prstGeom prst="rect">
            <a:avLst/>
          </a:prstGeom>
        </p:spPr>
        <p:txBody>
          <a:bodyPr wrap="square">
            <a:spAutoFit/>
          </a:bodyPr>
          <a:lstStyle/>
          <a:p>
            <a:r>
              <a:rPr lang="en-US" sz="3000" b="1" dirty="0"/>
              <a:t>Complications</a:t>
            </a:r>
          </a:p>
          <a:p>
            <a:pPr marL="285750" indent="-285750">
              <a:buFont typeface="Wingdings" pitchFamily="2" charset="2"/>
              <a:buChar char="§"/>
            </a:pPr>
            <a:r>
              <a:rPr lang="en-US" sz="3000" b="1" dirty="0"/>
              <a:t>Arterial ulcer</a:t>
            </a:r>
            <a:endParaRPr lang="en-US" sz="3000" dirty="0"/>
          </a:p>
          <a:p>
            <a:pPr marL="742950" lvl="1" indent="-285750">
              <a:buFont typeface="Wingdings" pitchFamily="2" charset="2"/>
              <a:buChar char="§"/>
            </a:pPr>
            <a:r>
              <a:rPr lang="en-US" sz="3000" b="1" dirty="0"/>
              <a:t>Definition</a:t>
            </a:r>
            <a:r>
              <a:rPr lang="en-US" sz="3000" dirty="0"/>
              <a:t>: skin defect due to impaired blood flow to the lower extremities</a:t>
            </a:r>
          </a:p>
          <a:p>
            <a:pPr marL="742950" lvl="1" indent="-285750">
              <a:buFont typeface="Wingdings" pitchFamily="2" charset="2"/>
              <a:buChar char="§"/>
            </a:pPr>
            <a:r>
              <a:rPr lang="en-US" sz="3000" b="1" dirty="0"/>
              <a:t>Etiology</a:t>
            </a:r>
            <a:r>
              <a:rPr lang="en-US" sz="3000" dirty="0"/>
              <a:t>: most often seen in peripheral arterial disease</a:t>
            </a:r>
          </a:p>
          <a:p>
            <a:pPr marL="742950" lvl="1" indent="-285750">
              <a:buFont typeface="Wingdings" pitchFamily="2" charset="2"/>
              <a:buChar char="§"/>
            </a:pPr>
            <a:r>
              <a:rPr lang="en-US" sz="3000" b="1" dirty="0"/>
              <a:t>Clinical features</a:t>
            </a:r>
            <a:endParaRPr lang="en-US" sz="3000" dirty="0"/>
          </a:p>
          <a:p>
            <a:pPr marL="1200150" lvl="2" indent="-285750">
              <a:buFont typeface="Wingdings" pitchFamily="2" charset="2"/>
              <a:buChar char="§"/>
            </a:pPr>
            <a:r>
              <a:rPr lang="en-US" sz="3000" dirty="0"/>
              <a:t>Punched-out ulcer with well-defined borders</a:t>
            </a:r>
          </a:p>
          <a:p>
            <a:pPr marL="1200150" lvl="2" indent="-285750">
              <a:buFont typeface="Wingdings" pitchFamily="2" charset="2"/>
              <a:buChar char="§"/>
            </a:pPr>
            <a:r>
              <a:rPr lang="en-US" sz="3000" dirty="0"/>
              <a:t>Usually involves the foot, particularly pressure points (e.g., lateral malleolus, tips of the toes)</a:t>
            </a:r>
          </a:p>
          <a:p>
            <a:pPr marL="1200150" lvl="2" indent="-285750">
              <a:buFont typeface="Wingdings" pitchFamily="2" charset="2"/>
              <a:buChar char="§"/>
            </a:pPr>
            <a:r>
              <a:rPr lang="en-US" sz="3000" dirty="0"/>
              <a:t>Often severe pain</a:t>
            </a:r>
          </a:p>
          <a:p>
            <a:pPr marL="742950" lvl="1" indent="-285750">
              <a:buFont typeface="Wingdings" pitchFamily="2" charset="2"/>
              <a:buChar char="§"/>
            </a:pPr>
            <a:r>
              <a:rPr lang="en-US" sz="3000" b="1" dirty="0"/>
              <a:t>Differential diagnosis</a:t>
            </a:r>
            <a:r>
              <a:rPr lang="en-US" sz="3000" dirty="0"/>
              <a:t>: venous </a:t>
            </a:r>
            <a:r>
              <a:rPr lang="en-US" sz="3000" dirty="0" smtClean="0"/>
              <a:t>ulcer</a:t>
            </a:r>
            <a:endParaRPr lang="en-US" sz="3000" dirty="0"/>
          </a:p>
        </p:txBody>
      </p:sp>
      <p:sp>
        <p:nvSpPr>
          <p:cNvPr id="3" name="Right Arrow 2"/>
          <p:cNvSpPr/>
          <p:nvPr/>
        </p:nvSpPr>
        <p:spPr>
          <a:xfrm>
            <a:off x="7596336" y="5877272"/>
            <a:ext cx="1080120"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7111271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2204864"/>
            <a:ext cx="8640960" cy="1015663"/>
          </a:xfrm>
          <a:prstGeom prst="rect">
            <a:avLst/>
          </a:prstGeom>
        </p:spPr>
        <p:txBody>
          <a:bodyPr wrap="square">
            <a:spAutoFit/>
          </a:bodyPr>
          <a:lstStyle/>
          <a:p>
            <a:pPr marL="285750" indent="-285750">
              <a:buFont typeface="Wingdings" pitchFamily="2" charset="2"/>
              <a:buChar char="§"/>
            </a:pPr>
            <a:r>
              <a:rPr lang="en-US" sz="3000" dirty="0" smtClean="0"/>
              <a:t>Infection of ulcers; sepsis</a:t>
            </a:r>
          </a:p>
          <a:p>
            <a:pPr marL="285750" indent="-285750">
              <a:buFont typeface="Wingdings" pitchFamily="2" charset="2"/>
              <a:buChar char="§"/>
            </a:pPr>
            <a:r>
              <a:rPr lang="en-US" sz="3000" dirty="0" smtClean="0"/>
              <a:t>Acute limb ischemia</a:t>
            </a:r>
          </a:p>
        </p:txBody>
      </p:sp>
    </p:spTree>
    <p:extLst>
      <p:ext uri="{BB962C8B-B14F-4D97-AF65-F5344CB8AC3E}">
        <p14:creationId xmlns:p14="http://schemas.microsoft.com/office/powerpoint/2010/main" val="67990401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2132856"/>
            <a:ext cx="8478688" cy="2400657"/>
          </a:xfrm>
          <a:prstGeom prst="rect">
            <a:avLst/>
          </a:prstGeom>
        </p:spPr>
        <p:txBody>
          <a:bodyPr wrap="square">
            <a:spAutoFit/>
          </a:bodyPr>
          <a:lstStyle/>
          <a:p>
            <a:r>
              <a:rPr lang="en-US" sz="3000" b="1" dirty="0"/>
              <a:t>Prognosis</a:t>
            </a:r>
          </a:p>
          <a:p>
            <a:pPr marL="285750" indent="-285750">
              <a:buFont typeface="Wingdings" pitchFamily="2" charset="2"/>
              <a:buChar char="§"/>
            </a:pPr>
            <a:r>
              <a:rPr lang="en-US" sz="3000" dirty="0"/>
              <a:t>Intermittent claudication → good prognosis</a:t>
            </a:r>
          </a:p>
          <a:p>
            <a:pPr marL="285750" indent="-285750">
              <a:buFont typeface="Wingdings" pitchFamily="2" charset="2"/>
              <a:buChar char="§"/>
            </a:pPr>
            <a:r>
              <a:rPr lang="en-US" sz="3000" dirty="0"/>
              <a:t>Rest pain and/or ischemic ulcers → poor prognosis</a:t>
            </a:r>
          </a:p>
          <a:p>
            <a:pPr marL="285750" indent="-285750">
              <a:buFont typeface="Wingdings" pitchFamily="2" charset="2"/>
              <a:buChar char="§"/>
            </a:pPr>
            <a:r>
              <a:rPr lang="en-US" sz="3000" dirty="0"/>
              <a:t>Increased cardiovascular mortality → high risk for secondary </a:t>
            </a:r>
            <a:r>
              <a:rPr lang="en-US" sz="3000" b="1" dirty="0"/>
              <a:t>MI</a:t>
            </a:r>
            <a:r>
              <a:rPr lang="en-US" sz="3000" dirty="0"/>
              <a:t> or </a:t>
            </a:r>
            <a:r>
              <a:rPr lang="en-US" sz="3000" b="1" dirty="0"/>
              <a:t>stroke</a:t>
            </a:r>
            <a:endParaRPr lang="en-US" sz="3000" dirty="0"/>
          </a:p>
        </p:txBody>
      </p:sp>
    </p:spTree>
    <p:extLst>
      <p:ext uri="{BB962C8B-B14F-4D97-AF65-F5344CB8AC3E}">
        <p14:creationId xmlns:p14="http://schemas.microsoft.com/office/powerpoint/2010/main" val="89132579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23728" y="2348880"/>
            <a:ext cx="6858000" cy="1477328"/>
          </a:xfrm>
          <a:prstGeom prst="rect">
            <a:avLst/>
          </a:prstGeom>
        </p:spPr>
        <p:txBody>
          <a:bodyPr wrap="square">
            <a:spAutoFit/>
          </a:bodyPr>
          <a:lstStyle/>
          <a:p>
            <a:r>
              <a:rPr lang="en-US" sz="3000" dirty="0"/>
              <a:t>A low ABI in PAD is also predictive of an increased risk of all-cause and cardiovascular mortality!</a:t>
            </a:r>
          </a:p>
        </p:txBody>
      </p:sp>
      <p:pic>
        <p:nvPicPr>
          <p:cNvPr id="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634309"/>
            <a:ext cx="1182613" cy="1990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539536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3792" y="2420888"/>
            <a:ext cx="8262664" cy="1477328"/>
          </a:xfrm>
          <a:prstGeom prst="rect">
            <a:avLst/>
          </a:prstGeom>
        </p:spPr>
        <p:txBody>
          <a:bodyPr wrap="square">
            <a:spAutoFit/>
          </a:bodyPr>
          <a:lstStyle/>
          <a:p>
            <a:r>
              <a:rPr lang="en-US" sz="3000" b="1" dirty="0"/>
              <a:t>Prevention</a:t>
            </a:r>
          </a:p>
          <a:p>
            <a:pPr marL="285750" indent="-285750">
              <a:buFont typeface="Wingdings" pitchFamily="2" charset="2"/>
              <a:buChar char="§"/>
            </a:pPr>
            <a:r>
              <a:rPr lang="en-US" sz="3000" dirty="0"/>
              <a:t>Primary and secondary prevention of atherosclerosis</a:t>
            </a:r>
          </a:p>
        </p:txBody>
      </p:sp>
    </p:spTree>
    <p:extLst>
      <p:ext uri="{BB962C8B-B14F-4D97-AF65-F5344CB8AC3E}">
        <p14:creationId xmlns:p14="http://schemas.microsoft.com/office/powerpoint/2010/main" val="15087442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TotalTime>
  <Words>576</Words>
  <Application>Microsoft Office PowerPoint</Application>
  <PresentationFormat>On-screen Show (4:3)</PresentationFormat>
  <Paragraphs>298</Paragraphs>
  <Slides>70</Slides>
  <Notes>0</Notes>
  <HiddenSlides>0</HiddenSlides>
  <MMClips>0</MMClips>
  <ScaleCrop>false</ScaleCrop>
  <HeadingPairs>
    <vt:vector size="4" baseType="variant">
      <vt:variant>
        <vt:lpstr>Theme</vt:lpstr>
      </vt:variant>
      <vt:variant>
        <vt:i4>1</vt:i4>
      </vt:variant>
      <vt:variant>
        <vt:lpstr>Slide Titles</vt:lpstr>
      </vt:variant>
      <vt:variant>
        <vt:i4>70</vt:i4>
      </vt:variant>
    </vt:vector>
  </HeadingPairs>
  <TitlesOfParts>
    <vt:vector size="7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hadidilib1</dc:creator>
  <cp:lastModifiedBy>hadidilib1</cp:lastModifiedBy>
  <cp:revision>12</cp:revision>
  <dcterms:created xsi:type="dcterms:W3CDTF">2019-10-14T06:41:14Z</dcterms:created>
  <dcterms:modified xsi:type="dcterms:W3CDTF">2019-10-16T08:25:55Z</dcterms:modified>
</cp:coreProperties>
</file>