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280" r:id="rId3"/>
    <p:sldId id="313" r:id="rId4"/>
    <p:sldId id="314" r:id="rId5"/>
    <p:sldId id="281" r:id="rId6"/>
    <p:sldId id="315" r:id="rId7"/>
    <p:sldId id="316" r:id="rId8"/>
    <p:sldId id="317" r:id="rId9"/>
    <p:sldId id="282" r:id="rId10"/>
    <p:sldId id="283" r:id="rId11"/>
    <p:sldId id="318" r:id="rId12"/>
    <p:sldId id="319" r:id="rId13"/>
    <p:sldId id="320" r:id="rId14"/>
    <p:sldId id="321" r:id="rId15"/>
    <p:sldId id="322" r:id="rId16"/>
    <p:sldId id="286" r:id="rId17"/>
    <p:sldId id="287" r:id="rId18"/>
    <p:sldId id="288" r:id="rId19"/>
    <p:sldId id="290" r:id="rId20"/>
    <p:sldId id="323" r:id="rId21"/>
    <p:sldId id="291" r:id="rId22"/>
    <p:sldId id="299" r:id="rId23"/>
    <p:sldId id="300" r:id="rId24"/>
    <p:sldId id="324" r:id="rId25"/>
    <p:sldId id="301" r:id="rId26"/>
    <p:sldId id="325" r:id="rId27"/>
    <p:sldId id="302" r:id="rId28"/>
    <p:sldId id="303" r:id="rId29"/>
    <p:sldId id="326" r:id="rId30"/>
    <p:sldId id="327" r:id="rId31"/>
    <p:sldId id="304" r:id="rId32"/>
    <p:sldId id="328" r:id="rId33"/>
    <p:sldId id="329" r:id="rId34"/>
    <p:sldId id="305" r:id="rId35"/>
    <p:sldId id="330" r:id="rId36"/>
    <p:sldId id="306" r:id="rId37"/>
    <p:sldId id="331" r:id="rId38"/>
    <p:sldId id="307" r:id="rId39"/>
    <p:sldId id="308" r:id="rId40"/>
    <p:sldId id="332" r:id="rId41"/>
    <p:sldId id="333" r:id="rId42"/>
    <p:sldId id="334" r:id="rId43"/>
    <p:sldId id="335" r:id="rId44"/>
    <p:sldId id="336" r:id="rId45"/>
    <p:sldId id="337"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71" autoAdjust="0"/>
  </p:normalViewPr>
  <p:slideViewPr>
    <p:cSldViewPr>
      <p:cViewPr varScale="1">
        <p:scale>
          <a:sx n="70" d="100"/>
          <a:sy n="70" d="100"/>
        </p:scale>
        <p:origin x="-1368"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38ED94E-070B-43DD-9A07-F7EEFD0D4F51}" type="datetimeFigureOut">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D95FDE-D924-4F3B-840A-706BFA11F740}" type="slidenum">
              <a:rPr lang="en-US" smtClean="0"/>
              <a:t>‹#›</a:t>
            </a:fld>
            <a:endParaRPr lang="en-US"/>
          </a:p>
        </p:txBody>
      </p:sp>
    </p:spTree>
    <p:extLst>
      <p:ext uri="{BB962C8B-B14F-4D97-AF65-F5344CB8AC3E}">
        <p14:creationId xmlns:p14="http://schemas.microsoft.com/office/powerpoint/2010/main" val="3198787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8ED94E-070B-43DD-9A07-F7EEFD0D4F51}" type="datetimeFigureOut">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D95FDE-D924-4F3B-840A-706BFA11F740}" type="slidenum">
              <a:rPr lang="en-US" smtClean="0"/>
              <a:t>‹#›</a:t>
            </a:fld>
            <a:endParaRPr lang="en-US"/>
          </a:p>
        </p:txBody>
      </p:sp>
    </p:spTree>
    <p:extLst>
      <p:ext uri="{BB962C8B-B14F-4D97-AF65-F5344CB8AC3E}">
        <p14:creationId xmlns:p14="http://schemas.microsoft.com/office/powerpoint/2010/main" val="61625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8ED94E-070B-43DD-9A07-F7EEFD0D4F51}" type="datetimeFigureOut">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D95FDE-D924-4F3B-840A-706BFA11F740}" type="slidenum">
              <a:rPr lang="en-US" smtClean="0"/>
              <a:t>‹#›</a:t>
            </a:fld>
            <a:endParaRPr lang="en-US"/>
          </a:p>
        </p:txBody>
      </p:sp>
    </p:spTree>
    <p:extLst>
      <p:ext uri="{BB962C8B-B14F-4D97-AF65-F5344CB8AC3E}">
        <p14:creationId xmlns:p14="http://schemas.microsoft.com/office/powerpoint/2010/main" val="2045685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8ED94E-070B-43DD-9A07-F7EEFD0D4F51}" type="datetimeFigureOut">
              <a:rPr lang="en-US" smtClean="0"/>
              <a:t>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D95FDE-D924-4F3B-840A-706BFA11F740}" type="slidenum">
              <a:rPr lang="en-US" smtClean="0"/>
              <a:t>‹#›</a:t>
            </a:fld>
            <a:endParaRPr lang="en-US"/>
          </a:p>
        </p:txBody>
      </p:sp>
    </p:spTree>
    <p:extLst>
      <p:ext uri="{BB962C8B-B14F-4D97-AF65-F5344CB8AC3E}">
        <p14:creationId xmlns:p14="http://schemas.microsoft.com/office/powerpoint/2010/main" val="1471950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8ED94E-070B-43DD-9A07-F7EEFD0D4F51}" type="datetimeFigureOut">
              <a:rPr lang="en-US" smtClean="0"/>
              <a:t>12/3/2023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D95FDE-D924-4F3B-840A-706BFA11F740}" type="slidenum">
              <a:rPr lang="en-US" smtClean="0"/>
              <a:t>‹#›</a:t>
            </a:fld>
            <a:endParaRPr lang="en-US"/>
          </a:p>
        </p:txBody>
      </p:sp>
    </p:spTree>
    <p:extLst>
      <p:ext uri="{BB962C8B-B14F-4D97-AF65-F5344CB8AC3E}">
        <p14:creationId xmlns:p14="http://schemas.microsoft.com/office/powerpoint/2010/main" val="1973386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8ED94E-070B-43DD-9A07-F7EEFD0D4F51}" type="datetimeFigureOut">
              <a:rPr lang="en-US" smtClean="0"/>
              <a:t>12/3/2023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D95FDE-D924-4F3B-840A-706BFA11F740}" type="slidenum">
              <a:rPr lang="en-US" smtClean="0"/>
              <a:t>‹#›</a:t>
            </a:fld>
            <a:endParaRPr lang="en-US"/>
          </a:p>
        </p:txBody>
      </p:sp>
    </p:spTree>
    <p:extLst>
      <p:ext uri="{BB962C8B-B14F-4D97-AF65-F5344CB8AC3E}">
        <p14:creationId xmlns:p14="http://schemas.microsoft.com/office/powerpoint/2010/main" val="2111075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8ED94E-070B-43DD-9A07-F7EEFD0D4F51}" type="datetimeFigureOut">
              <a:rPr lang="en-US" smtClean="0"/>
              <a:t>12/3/2023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D95FDE-D924-4F3B-840A-706BFA11F740}" type="slidenum">
              <a:rPr lang="en-US" smtClean="0"/>
              <a:t>‹#›</a:t>
            </a:fld>
            <a:endParaRPr lang="en-US"/>
          </a:p>
        </p:txBody>
      </p:sp>
    </p:spTree>
    <p:extLst>
      <p:ext uri="{BB962C8B-B14F-4D97-AF65-F5344CB8AC3E}">
        <p14:creationId xmlns:p14="http://schemas.microsoft.com/office/powerpoint/2010/main" val="2148076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8ED94E-070B-43DD-9A07-F7EEFD0D4F51}" type="datetimeFigureOut">
              <a:rPr lang="en-US" smtClean="0"/>
              <a:t>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D95FDE-D924-4F3B-840A-706BFA11F740}" type="slidenum">
              <a:rPr lang="en-US" smtClean="0"/>
              <a:t>‹#›</a:t>
            </a:fld>
            <a:endParaRPr lang="en-US"/>
          </a:p>
        </p:txBody>
      </p:sp>
    </p:spTree>
    <p:extLst>
      <p:ext uri="{BB962C8B-B14F-4D97-AF65-F5344CB8AC3E}">
        <p14:creationId xmlns:p14="http://schemas.microsoft.com/office/powerpoint/2010/main" val="3084335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8ED94E-070B-43DD-9A07-F7EEFD0D4F51}" type="datetimeFigureOut">
              <a:rPr lang="en-US" smtClean="0"/>
              <a:t>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D95FDE-D924-4F3B-840A-706BFA11F740}" type="slidenum">
              <a:rPr lang="en-US" smtClean="0"/>
              <a:t>‹#›</a:t>
            </a:fld>
            <a:endParaRPr lang="en-US"/>
          </a:p>
        </p:txBody>
      </p:sp>
    </p:spTree>
    <p:extLst>
      <p:ext uri="{BB962C8B-B14F-4D97-AF65-F5344CB8AC3E}">
        <p14:creationId xmlns:p14="http://schemas.microsoft.com/office/powerpoint/2010/main" val="2394615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8ED94E-070B-43DD-9A07-F7EEFD0D4F51}" type="datetimeFigureOut">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D95FDE-D924-4F3B-840A-706BFA11F740}" type="slidenum">
              <a:rPr lang="en-US" smtClean="0"/>
              <a:t>‹#›</a:t>
            </a:fld>
            <a:endParaRPr lang="en-US"/>
          </a:p>
        </p:txBody>
      </p:sp>
    </p:spTree>
    <p:extLst>
      <p:ext uri="{BB962C8B-B14F-4D97-AF65-F5344CB8AC3E}">
        <p14:creationId xmlns:p14="http://schemas.microsoft.com/office/powerpoint/2010/main" val="597342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8ED94E-070B-43DD-9A07-F7EEFD0D4F51}" type="datetimeFigureOut">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D95FDE-D924-4F3B-840A-706BFA11F740}" type="slidenum">
              <a:rPr lang="en-US" smtClean="0"/>
              <a:t>‹#›</a:t>
            </a:fld>
            <a:endParaRPr lang="en-US"/>
          </a:p>
        </p:txBody>
      </p:sp>
    </p:spTree>
    <p:extLst>
      <p:ext uri="{BB962C8B-B14F-4D97-AF65-F5344CB8AC3E}">
        <p14:creationId xmlns:p14="http://schemas.microsoft.com/office/powerpoint/2010/main" val="1606195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8ED94E-070B-43DD-9A07-F7EEFD0D4F51}" type="datetimeFigureOut">
              <a:rPr lang="en-US" smtClean="0"/>
              <a:t>12/3/2023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D95FDE-D924-4F3B-840A-706BFA11F740}" type="slidenum">
              <a:rPr lang="en-US" smtClean="0"/>
              <a:t>‹#›</a:t>
            </a:fld>
            <a:endParaRPr lang="en-US"/>
          </a:p>
        </p:txBody>
      </p:sp>
    </p:spTree>
    <p:extLst>
      <p:ext uri="{BB962C8B-B14F-4D97-AF65-F5344CB8AC3E}">
        <p14:creationId xmlns:p14="http://schemas.microsoft.com/office/powerpoint/2010/main" val="31393875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www.amboss.com/us/knowledge/Oral_anticoagulants#xid=Tm06Ug&amp;anker=Z6d02cb60161e40fe48bf92a4ef26e443" TargetMode="External"/><Relationship Id="rId2" Type="http://schemas.openxmlformats.org/officeDocument/2006/relationships/hyperlink" Target="https://www.amboss.com/us/knowledge/Parenteral_anticoagulation#xid=2m0TUg&amp;anker=Ze6c844fa33856a29cc0c715871899747"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7391" y="4832215"/>
            <a:ext cx="7749480" cy="1182375"/>
          </a:xfrm>
          <a:prstGeom prst="rect">
            <a:avLst/>
          </a:prstGeom>
        </p:spPr>
        <p:txBody>
          <a:bodyPr wrap="square">
            <a:spAutoFit/>
          </a:bodyPr>
          <a:lstStyle/>
          <a:p>
            <a:pPr marL="1588" indent="-1588" algn="ctr">
              <a:spcBef>
                <a:spcPts val="100"/>
              </a:spcBef>
              <a:defRPr/>
            </a:pPr>
            <a:r>
              <a:rPr lang="en-US" sz="3500" b="1" dirty="0">
                <a:effectLst>
                  <a:outerShdw blurRad="38100" dist="38100" dir="2700000" algn="tl">
                    <a:srgbClr val="C0C0C0"/>
                  </a:outerShdw>
                </a:effectLst>
                <a:cs typeface="Calibri" pitchFamily="34" charset="0"/>
              </a:rPr>
              <a:t>Dr. Jamal </a:t>
            </a:r>
            <a:r>
              <a:rPr lang="en-US" sz="3500" b="1" dirty="0" err="1">
                <a:effectLst>
                  <a:outerShdw blurRad="38100" dist="38100" dir="2700000" algn="tl">
                    <a:srgbClr val="C0C0C0"/>
                  </a:outerShdw>
                </a:effectLst>
                <a:cs typeface="Calibri" pitchFamily="34" charset="0"/>
              </a:rPr>
              <a:t>Dabbas</a:t>
            </a:r>
            <a:r>
              <a:rPr lang="en-US" sz="3500" b="1" dirty="0">
                <a:effectLst>
                  <a:outerShdw blurRad="38100" dist="38100" dir="2700000" algn="tl">
                    <a:srgbClr val="C0C0C0"/>
                  </a:outerShdw>
                </a:effectLst>
                <a:cs typeface="Calibri" pitchFamily="34" charset="0"/>
              </a:rPr>
              <a:t> </a:t>
            </a:r>
          </a:p>
          <a:p>
            <a:pPr marL="1588" indent="-1588" algn="ctr">
              <a:spcBef>
                <a:spcPts val="100"/>
              </a:spcBef>
              <a:defRPr/>
            </a:pPr>
            <a:r>
              <a:rPr lang="en-US" sz="3500" b="1" dirty="0">
                <a:effectLst>
                  <a:outerShdw blurRad="38100" dist="38100" dir="2700000" algn="tl">
                    <a:srgbClr val="C0C0C0"/>
                  </a:outerShdw>
                </a:effectLst>
                <a:cs typeface="Calibri" pitchFamily="34" charset="0"/>
              </a:rPr>
              <a:t>Interventional cardiologist &amp; internist </a:t>
            </a:r>
          </a:p>
        </p:txBody>
      </p:sp>
      <p:sp>
        <p:nvSpPr>
          <p:cNvPr id="3" name="Rectangle 2"/>
          <p:cNvSpPr/>
          <p:nvPr/>
        </p:nvSpPr>
        <p:spPr>
          <a:xfrm>
            <a:off x="2103990" y="1844824"/>
            <a:ext cx="4916282" cy="923330"/>
          </a:xfrm>
          <a:prstGeom prst="rect">
            <a:avLst/>
          </a:prstGeom>
        </p:spPr>
        <p:txBody>
          <a:bodyPr wrap="none">
            <a:spAutoFit/>
          </a:bodyPr>
          <a:lstStyle/>
          <a:p>
            <a:r>
              <a:rPr lang="en-US" sz="5400" b="1" dirty="0"/>
              <a:t>Atrial </a:t>
            </a:r>
            <a:r>
              <a:rPr lang="en-US" sz="5400" b="1" dirty="0" smtClean="0"/>
              <a:t>fibrillation</a:t>
            </a:r>
            <a:endParaRPr lang="en-US" sz="5400" dirty="0"/>
          </a:p>
        </p:txBody>
      </p:sp>
    </p:spTree>
    <p:extLst>
      <p:ext uri="{BB962C8B-B14F-4D97-AF65-F5344CB8AC3E}">
        <p14:creationId xmlns:p14="http://schemas.microsoft.com/office/powerpoint/2010/main" val="3545669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723468"/>
            <a:ext cx="8424936" cy="3785652"/>
          </a:xfrm>
          <a:prstGeom prst="rect">
            <a:avLst/>
          </a:prstGeom>
        </p:spPr>
        <p:txBody>
          <a:bodyPr wrap="square">
            <a:spAutoFit/>
          </a:bodyPr>
          <a:lstStyle/>
          <a:p>
            <a:r>
              <a:rPr lang="en-US" sz="3000" b="1" dirty="0" smtClean="0"/>
              <a:t>Summary </a:t>
            </a:r>
            <a:endParaRPr lang="en-US" sz="3000" dirty="0"/>
          </a:p>
          <a:p>
            <a:r>
              <a:rPr lang="en-US" sz="3000" dirty="0" smtClean="0"/>
              <a:t>Atrial </a:t>
            </a:r>
            <a:r>
              <a:rPr lang="en-US" sz="3000" dirty="0"/>
              <a:t>fibrillation (AF, </a:t>
            </a:r>
            <a:r>
              <a:rPr lang="en-US" sz="3000" dirty="0" err="1"/>
              <a:t>Afib</a:t>
            </a:r>
            <a:r>
              <a:rPr lang="en-US" sz="3000" dirty="0"/>
              <a:t>) is a common supraventricular tachyarrhythmia that is caused by uncoordinated atrial activation resulting in an irregular ventricular response. </a:t>
            </a:r>
            <a:endParaRPr lang="en-US" sz="3000" dirty="0" smtClean="0"/>
          </a:p>
          <a:p>
            <a:r>
              <a:rPr lang="en-US" sz="3000" dirty="0" smtClean="0"/>
              <a:t>A </a:t>
            </a:r>
            <a:r>
              <a:rPr lang="en-US" sz="3000" dirty="0"/>
              <a:t>number of cardiac and </a:t>
            </a:r>
            <a:r>
              <a:rPr lang="en-US" sz="3000" dirty="0" err="1"/>
              <a:t>noncardiac</a:t>
            </a:r>
            <a:r>
              <a:rPr lang="en-US" sz="3000" dirty="0"/>
              <a:t> risk factors are associated with AF</a:t>
            </a:r>
            <a:r>
              <a:rPr lang="en-US" sz="3000" dirty="0" smtClean="0"/>
              <a:t>.</a:t>
            </a:r>
          </a:p>
          <a:p>
            <a:r>
              <a:rPr lang="en-US" sz="3000" dirty="0" smtClean="0"/>
              <a:t> </a:t>
            </a:r>
            <a:endParaRPr lang="en-US" sz="3000" dirty="0"/>
          </a:p>
        </p:txBody>
      </p:sp>
      <p:sp>
        <p:nvSpPr>
          <p:cNvPr id="3" name="Right Arrow 2"/>
          <p:cNvSpPr/>
          <p:nvPr/>
        </p:nvSpPr>
        <p:spPr>
          <a:xfrm>
            <a:off x="5004048" y="5517232"/>
            <a:ext cx="180020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1976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448211"/>
            <a:ext cx="8352928" cy="4708981"/>
          </a:xfrm>
          <a:prstGeom prst="rect">
            <a:avLst/>
          </a:prstGeom>
        </p:spPr>
        <p:txBody>
          <a:bodyPr wrap="square">
            <a:spAutoFit/>
          </a:bodyPr>
          <a:lstStyle/>
          <a:p>
            <a:r>
              <a:rPr lang="en-US" sz="3000" dirty="0"/>
              <a:t>Patients are often asymptomatic but have an irregularly irregular pulse on physical examination. When present, symptoms usually include palpitations, lightheadedness, shortness of breath or features of embolic stroke. The relative stagnation of blood in the atria due to ineffective atrial emptying promotes clot formation, which in turn increases the risk of stroke and other thromboembolic complications.</a:t>
            </a:r>
          </a:p>
          <a:p>
            <a:r>
              <a:rPr lang="en-US" sz="3000" dirty="0"/>
              <a:t> </a:t>
            </a:r>
          </a:p>
        </p:txBody>
      </p:sp>
      <p:sp>
        <p:nvSpPr>
          <p:cNvPr id="3" name="Right Arrow 2"/>
          <p:cNvSpPr/>
          <p:nvPr/>
        </p:nvSpPr>
        <p:spPr>
          <a:xfrm>
            <a:off x="5004048" y="5445224"/>
            <a:ext cx="180020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8614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1784" y="1628800"/>
            <a:ext cx="8190656" cy="3323987"/>
          </a:xfrm>
          <a:prstGeom prst="rect">
            <a:avLst/>
          </a:prstGeom>
        </p:spPr>
        <p:txBody>
          <a:bodyPr wrap="square">
            <a:spAutoFit/>
          </a:bodyPr>
          <a:lstStyle/>
          <a:p>
            <a:r>
              <a:rPr lang="en-US" sz="3000" dirty="0"/>
              <a:t>The diagnosis is confirmed by an ECG that shows indiscernible P waves and a narrow but irregular QRS complex. A </a:t>
            </a:r>
            <a:r>
              <a:rPr lang="en-US" sz="3000" dirty="0" err="1"/>
              <a:t>Holter</a:t>
            </a:r>
            <a:r>
              <a:rPr lang="en-US" sz="3000" dirty="0"/>
              <a:t> monitor or event recorder is used to diagnose intermittent episodes. Echocardiography is useful in ruling out structural heart disease, and to detect the presence of atrial thrombi. </a:t>
            </a:r>
          </a:p>
        </p:txBody>
      </p:sp>
      <p:sp>
        <p:nvSpPr>
          <p:cNvPr id="3" name="Right Arrow 2"/>
          <p:cNvSpPr/>
          <p:nvPr/>
        </p:nvSpPr>
        <p:spPr>
          <a:xfrm>
            <a:off x="5004048" y="5445224"/>
            <a:ext cx="180020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4454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280" y="1447616"/>
            <a:ext cx="8802216" cy="1477328"/>
          </a:xfrm>
          <a:prstGeom prst="rect">
            <a:avLst/>
          </a:prstGeom>
        </p:spPr>
        <p:txBody>
          <a:bodyPr wrap="square">
            <a:spAutoFit/>
          </a:bodyPr>
          <a:lstStyle/>
          <a:p>
            <a:r>
              <a:rPr lang="en-US" sz="3000" dirty="0"/>
              <a:t>AF with symptoms of hemodynamic instability should always be treated with immediate synchronized </a:t>
            </a:r>
            <a:r>
              <a:rPr lang="en-US" sz="3000" dirty="0" err="1"/>
              <a:t>cardioversion</a:t>
            </a:r>
            <a:r>
              <a:rPr lang="en-US" sz="3000" dirty="0"/>
              <a:t>. </a:t>
            </a:r>
          </a:p>
        </p:txBody>
      </p:sp>
      <p:sp>
        <p:nvSpPr>
          <p:cNvPr id="3" name="Right Arrow 2"/>
          <p:cNvSpPr/>
          <p:nvPr/>
        </p:nvSpPr>
        <p:spPr>
          <a:xfrm>
            <a:off x="5004048" y="5517232"/>
            <a:ext cx="180020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7347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113125"/>
            <a:ext cx="8424936" cy="3323987"/>
          </a:xfrm>
          <a:prstGeom prst="rect">
            <a:avLst/>
          </a:prstGeom>
        </p:spPr>
        <p:txBody>
          <a:bodyPr wrap="square">
            <a:spAutoFit/>
          </a:bodyPr>
          <a:lstStyle/>
          <a:p>
            <a:r>
              <a:rPr lang="en-US" sz="3000" dirty="0"/>
              <a:t>Treatment of AF among </a:t>
            </a:r>
            <a:r>
              <a:rPr lang="en-US" sz="3000" dirty="0" err="1"/>
              <a:t>hemodynamically</a:t>
            </a:r>
            <a:r>
              <a:rPr lang="en-US" sz="3000" dirty="0"/>
              <a:t> stable patients consists of anticoagulation therapy to prevent thromboembolic complications and the use of rate or rhythm control strategies to prevent the symptoms of AF and atrial remodeling. The need for anticoagulation therapy is determined based on the CHA</a:t>
            </a:r>
            <a:r>
              <a:rPr lang="en-US" sz="3000" baseline="-25000" dirty="0"/>
              <a:t>2</a:t>
            </a:r>
            <a:r>
              <a:rPr lang="en-US" sz="3000" dirty="0"/>
              <a:t>DS</a:t>
            </a:r>
            <a:r>
              <a:rPr lang="en-US" sz="3000" baseline="-25000" dirty="0"/>
              <a:t>2</a:t>
            </a:r>
            <a:r>
              <a:rPr lang="en-US" sz="3000" dirty="0"/>
              <a:t>-VAScscore. </a:t>
            </a:r>
          </a:p>
        </p:txBody>
      </p:sp>
      <p:sp>
        <p:nvSpPr>
          <p:cNvPr id="3" name="Right Arrow 2"/>
          <p:cNvSpPr/>
          <p:nvPr/>
        </p:nvSpPr>
        <p:spPr>
          <a:xfrm>
            <a:off x="6804248" y="5517232"/>
            <a:ext cx="180020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7996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5800" y="374168"/>
            <a:ext cx="7974632" cy="3785652"/>
          </a:xfrm>
          <a:prstGeom prst="rect">
            <a:avLst/>
          </a:prstGeom>
        </p:spPr>
        <p:txBody>
          <a:bodyPr wrap="square">
            <a:spAutoFit/>
          </a:bodyPr>
          <a:lstStyle/>
          <a:p>
            <a:r>
              <a:rPr lang="en-US" sz="3000" dirty="0" smtClean="0"/>
              <a:t>Rate </a:t>
            </a:r>
            <a:r>
              <a:rPr lang="en-US" sz="3000" dirty="0"/>
              <a:t>control therapy typically involves the use of beta-blockers or </a:t>
            </a:r>
            <a:r>
              <a:rPr lang="en-US" sz="3000" dirty="0" err="1"/>
              <a:t>nondihydropyridine</a:t>
            </a:r>
            <a:r>
              <a:rPr lang="en-US" sz="3000" dirty="0"/>
              <a:t> calcium channel blockers. Rhythm control strategies involve elective synchronized </a:t>
            </a:r>
            <a:r>
              <a:rPr lang="en-US" sz="3000" dirty="0" err="1"/>
              <a:t>cardioversion</a:t>
            </a:r>
            <a:r>
              <a:rPr lang="en-US" sz="3000" dirty="0"/>
              <a:t> and/or the use of antiarrhythmics such as flecainide, propafenone, ibutilide, dofetilide, or amiodarone. </a:t>
            </a:r>
          </a:p>
        </p:txBody>
      </p:sp>
      <p:sp>
        <p:nvSpPr>
          <p:cNvPr id="3" name="Right Arrow 2"/>
          <p:cNvSpPr/>
          <p:nvPr/>
        </p:nvSpPr>
        <p:spPr>
          <a:xfrm>
            <a:off x="6804248" y="5373216"/>
            <a:ext cx="180020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1878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9776" y="1412776"/>
            <a:ext cx="8550696" cy="2862322"/>
          </a:xfrm>
          <a:prstGeom prst="rect">
            <a:avLst/>
          </a:prstGeom>
        </p:spPr>
        <p:txBody>
          <a:bodyPr wrap="square">
            <a:spAutoFit/>
          </a:bodyPr>
          <a:lstStyle/>
          <a:p>
            <a:r>
              <a:rPr lang="en-US" sz="3000" dirty="0"/>
              <a:t>Rate control therapy is usually preferred but the preferred treatment strategy may vary depending on the treatment center and the presence or absence of other comorbidities. Catheter directed or surgical ablation of the </a:t>
            </a:r>
            <a:r>
              <a:rPr lang="en-US" sz="3000" dirty="0" err="1"/>
              <a:t>arrhythmogenic</a:t>
            </a:r>
            <a:r>
              <a:rPr lang="en-US" sz="3000" dirty="0"/>
              <a:t> tissue is a newer modality used in refractory or severe AF.</a:t>
            </a:r>
          </a:p>
        </p:txBody>
      </p:sp>
      <p:sp>
        <p:nvSpPr>
          <p:cNvPr id="3" name="Right Arrow 2"/>
          <p:cNvSpPr/>
          <p:nvPr/>
        </p:nvSpPr>
        <p:spPr>
          <a:xfrm>
            <a:off x="6804248" y="5373216"/>
            <a:ext cx="180020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883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412776"/>
            <a:ext cx="8712968" cy="3554819"/>
          </a:xfrm>
          <a:prstGeom prst="rect">
            <a:avLst/>
          </a:prstGeom>
        </p:spPr>
        <p:txBody>
          <a:bodyPr wrap="square">
            <a:spAutoFit/>
          </a:bodyPr>
          <a:lstStyle/>
          <a:p>
            <a:r>
              <a:rPr lang="en-US" sz="2500" dirty="0"/>
              <a:t>Atrial flutter is another common supraventricular tachyarrhythmia that is usually caused by a single </a:t>
            </a:r>
            <a:r>
              <a:rPr lang="en-US" sz="2500" dirty="0" err="1"/>
              <a:t>macroreentrant</a:t>
            </a:r>
            <a:r>
              <a:rPr lang="en-US" sz="2500" dirty="0"/>
              <a:t> rhythm within the atria. The risk factors for atrial flutter are similar to those of AF. However, the atrial rate is slower, the QRS rhythm is usually regular, and characteristic </a:t>
            </a:r>
            <a:r>
              <a:rPr lang="en-US" sz="2500" dirty="0" smtClean="0"/>
              <a:t>saw-toothed P </a:t>
            </a:r>
            <a:r>
              <a:rPr lang="en-US" sz="2500" dirty="0"/>
              <a:t>waves are seen on an ECG. Treatment is similar to that of AF, consisting of anticoagulation, and rate or rhythm control strategies. Atrial </a:t>
            </a:r>
            <a:r>
              <a:rPr lang="en-US" sz="2500" dirty="0" smtClean="0"/>
              <a:t>flutter frequently </a:t>
            </a:r>
            <a:r>
              <a:rPr lang="en-US" sz="2500" dirty="0"/>
              <a:t>degenerates into atrial fibrillation.</a:t>
            </a:r>
          </a:p>
        </p:txBody>
      </p:sp>
    </p:spTree>
    <p:extLst>
      <p:ext uri="{BB962C8B-B14F-4D97-AF65-F5344CB8AC3E}">
        <p14:creationId xmlns:p14="http://schemas.microsoft.com/office/powerpoint/2010/main" val="1627347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916832"/>
            <a:ext cx="8640960" cy="1246495"/>
          </a:xfrm>
          <a:prstGeom prst="rect">
            <a:avLst/>
          </a:prstGeom>
        </p:spPr>
        <p:txBody>
          <a:bodyPr wrap="square">
            <a:spAutoFit/>
          </a:bodyPr>
          <a:lstStyle/>
          <a:p>
            <a:r>
              <a:rPr lang="en-US" sz="2500" b="1" dirty="0"/>
              <a:t>Epidemiology</a:t>
            </a:r>
            <a:endParaRPr lang="en-US" sz="2500" dirty="0"/>
          </a:p>
          <a:p>
            <a:pPr lvl="0"/>
            <a:r>
              <a:rPr lang="en-US" sz="2500" b="1" dirty="0"/>
              <a:t>Most common sustained arrhythmia</a:t>
            </a:r>
            <a:endParaRPr lang="en-US" sz="2500" dirty="0"/>
          </a:p>
          <a:p>
            <a:pPr lvl="0"/>
            <a:r>
              <a:rPr lang="en-US" sz="2500" b="1" dirty="0"/>
              <a:t>Peak incidence</a:t>
            </a:r>
            <a:r>
              <a:rPr lang="en-US" sz="2500" dirty="0"/>
              <a:t>: risk of AF increases with age </a:t>
            </a:r>
          </a:p>
        </p:txBody>
      </p:sp>
    </p:spTree>
    <p:extLst>
      <p:ext uri="{BB962C8B-B14F-4D97-AF65-F5344CB8AC3E}">
        <p14:creationId xmlns:p14="http://schemas.microsoft.com/office/powerpoint/2010/main" val="1627347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765479972"/>
              </p:ext>
            </p:extLst>
          </p:nvPr>
        </p:nvGraphicFramePr>
        <p:xfrm>
          <a:off x="179513" y="260648"/>
          <a:ext cx="8784975" cy="6160764"/>
        </p:xfrm>
        <a:graphic>
          <a:graphicData uri="http://schemas.openxmlformats.org/drawingml/2006/table">
            <a:tbl>
              <a:tblPr/>
              <a:tblGrid>
                <a:gridCol w="1741848"/>
                <a:gridCol w="3029302"/>
                <a:gridCol w="4013825"/>
              </a:tblGrid>
              <a:tr h="167628">
                <a:tc gridSpan="3">
                  <a:txBody>
                    <a:bodyPr/>
                    <a:lstStyle/>
                    <a:p>
                      <a:pPr algn="ctr" fontAlgn="t"/>
                      <a:r>
                        <a:rPr lang="en-US" sz="1800" b="1" u="none" strike="noStrike" dirty="0" err="1" smtClean="0">
                          <a:effectLst/>
                        </a:rPr>
                        <a:t>Etiolog</a:t>
                      </a:r>
                      <a:r>
                        <a:rPr lang="en-US" sz="1800" b="1" u="none" strike="noStrike" dirty="0" smtClean="0">
                          <a:effectLst/>
                        </a:rPr>
                        <a:t>:  Risk </a:t>
                      </a:r>
                      <a:r>
                        <a:rPr lang="en-US" sz="1800" b="1" u="none" strike="noStrike" dirty="0">
                          <a:effectLst/>
                        </a:rPr>
                        <a:t>factors for atrial fibrillation</a:t>
                      </a:r>
                      <a:endParaRPr lang="en-US" sz="1800" dirty="0">
                        <a:effectLst/>
                      </a:endParaRPr>
                    </a:p>
                  </a:txBody>
                  <a:tcPr marL="41907" marR="41907" marT="20954" marB="20954">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hMerge="1">
                  <a:txBody>
                    <a:bodyPr/>
                    <a:lstStyle/>
                    <a:p>
                      <a:endParaRPr lang="en-US"/>
                    </a:p>
                  </a:txBody>
                  <a:tcPr/>
                </a:tc>
                <a:tc hMerge="1">
                  <a:txBody>
                    <a:bodyPr/>
                    <a:lstStyle/>
                    <a:p>
                      <a:endParaRPr lang="en-US"/>
                    </a:p>
                  </a:txBody>
                  <a:tcPr/>
                </a:tc>
              </a:tr>
              <a:tr h="167628">
                <a:tc>
                  <a:txBody>
                    <a:bodyPr/>
                    <a:lstStyle/>
                    <a:p>
                      <a:pPr algn="ctr" fontAlgn="t"/>
                      <a:r>
                        <a:rPr lang="en-US" sz="1800" b="1" dirty="0">
                          <a:effectLst/>
                        </a:rPr>
                        <a:t>Cardiovascular risk factors</a:t>
                      </a:r>
                      <a:endParaRPr lang="en-US" sz="1800" dirty="0">
                        <a:effectLst/>
                      </a:endParaRPr>
                    </a:p>
                  </a:txBody>
                  <a:tcPr marL="41907" marR="41907" marT="20954" marB="20954">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algn="ctr" fontAlgn="t"/>
                      <a:r>
                        <a:rPr lang="en-US" sz="1800" b="1">
                          <a:effectLst/>
                        </a:rPr>
                        <a:t>Intrinsic cardiac disorders</a:t>
                      </a:r>
                      <a:endParaRPr lang="en-US" sz="1800">
                        <a:effectLst/>
                      </a:endParaRPr>
                    </a:p>
                  </a:txBody>
                  <a:tcPr marL="41907" marR="41907" marT="20954" marB="20954">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c>
                  <a:txBody>
                    <a:bodyPr/>
                    <a:lstStyle/>
                    <a:p>
                      <a:pPr algn="ctr" fontAlgn="t"/>
                      <a:r>
                        <a:rPr lang="en-US" sz="1800" b="1">
                          <a:effectLst/>
                        </a:rPr>
                        <a:t>Noncardiac disorders</a:t>
                      </a:r>
                      <a:endParaRPr lang="en-US" sz="1800">
                        <a:effectLst/>
                      </a:endParaRPr>
                    </a:p>
                  </a:txBody>
                  <a:tcPr marL="41907" marR="41907" marT="20954" marB="20954">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6F7E9"/>
                    </a:solidFill>
                  </a:tcPr>
                </a:tc>
              </a:tr>
              <a:tr h="4190706">
                <a:tc>
                  <a:txBody>
                    <a:bodyPr/>
                    <a:lstStyle/>
                    <a:p>
                      <a:pPr fontAlgn="t">
                        <a:buFont typeface="Arial"/>
                        <a:buChar char="•"/>
                      </a:pPr>
                      <a:r>
                        <a:rPr lang="en-US" sz="1800" dirty="0">
                          <a:effectLst/>
                        </a:rPr>
                        <a:t>Increasing age</a:t>
                      </a:r>
                    </a:p>
                    <a:p>
                      <a:pPr fontAlgn="t">
                        <a:buFont typeface="Arial"/>
                        <a:buChar char="•"/>
                      </a:pPr>
                      <a:r>
                        <a:rPr lang="en-US" sz="1800" u="none" strike="noStrike" dirty="0">
                          <a:effectLst/>
                        </a:rPr>
                        <a:t>Hypertension</a:t>
                      </a:r>
                      <a:endParaRPr lang="en-US" sz="1800" dirty="0">
                        <a:effectLst/>
                      </a:endParaRPr>
                    </a:p>
                    <a:p>
                      <a:pPr fontAlgn="t">
                        <a:buFont typeface="Arial"/>
                        <a:buChar char="•"/>
                      </a:pPr>
                      <a:r>
                        <a:rPr lang="en-US" sz="1800" u="none" strike="noStrike" dirty="0">
                          <a:effectLst/>
                        </a:rPr>
                        <a:t>Diabetes mellitus</a:t>
                      </a:r>
                      <a:endParaRPr lang="en-US" sz="1800" dirty="0">
                        <a:effectLst/>
                      </a:endParaRPr>
                    </a:p>
                    <a:p>
                      <a:pPr fontAlgn="t">
                        <a:buFont typeface="Arial"/>
                        <a:buChar char="•"/>
                      </a:pPr>
                      <a:r>
                        <a:rPr lang="en-US" sz="1800" dirty="0">
                          <a:effectLst/>
                        </a:rPr>
                        <a:t>Smoking</a:t>
                      </a:r>
                    </a:p>
                    <a:p>
                      <a:pPr fontAlgn="t">
                        <a:buFont typeface="Arial"/>
                        <a:buChar char="•"/>
                      </a:pPr>
                      <a:r>
                        <a:rPr lang="en-US" sz="1800" u="none" strike="noStrike" dirty="0">
                          <a:effectLst/>
                        </a:rPr>
                        <a:t>Obesity</a:t>
                      </a:r>
                      <a:endParaRPr lang="en-US" sz="1800" dirty="0">
                        <a:effectLst/>
                      </a:endParaRPr>
                    </a:p>
                    <a:p>
                      <a:pPr fontAlgn="t">
                        <a:buFont typeface="Arial"/>
                        <a:buChar char="•"/>
                      </a:pPr>
                      <a:r>
                        <a:rPr lang="en-US" sz="1800" dirty="0">
                          <a:effectLst/>
                        </a:rPr>
                        <a:t>Sleep </a:t>
                      </a:r>
                      <a:r>
                        <a:rPr lang="en-US" sz="1800" u="none" strike="noStrike" dirty="0">
                          <a:effectLst/>
                        </a:rPr>
                        <a:t>apnea</a:t>
                      </a:r>
                      <a:endParaRPr lang="en-US" sz="1800" dirty="0">
                        <a:effectLst/>
                      </a:endParaRPr>
                    </a:p>
                  </a:txBody>
                  <a:tcPr marL="41907" marR="41907" marT="20954" marB="20954">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buFont typeface="Arial"/>
                        <a:buChar char="•"/>
                      </a:pPr>
                      <a:r>
                        <a:rPr lang="en-US" sz="1800" u="none" strike="noStrike" dirty="0">
                          <a:effectLst/>
                        </a:rPr>
                        <a:t>Coronary artery disease</a:t>
                      </a:r>
                      <a:endParaRPr lang="en-US" sz="1800" dirty="0">
                        <a:effectLst/>
                      </a:endParaRPr>
                    </a:p>
                    <a:p>
                      <a:pPr fontAlgn="t">
                        <a:buFont typeface="Arial"/>
                        <a:buChar char="•"/>
                      </a:pPr>
                      <a:r>
                        <a:rPr lang="en-US" sz="1800" dirty="0" err="1">
                          <a:effectLst/>
                        </a:rPr>
                        <a:t>Valvular</a:t>
                      </a:r>
                      <a:r>
                        <a:rPr lang="en-US" sz="1800" dirty="0">
                          <a:effectLst/>
                        </a:rPr>
                        <a:t> </a:t>
                      </a:r>
                      <a:r>
                        <a:rPr lang="en-US" sz="1800" u="none" strike="noStrike" dirty="0">
                          <a:effectLst/>
                        </a:rPr>
                        <a:t>heart</a:t>
                      </a:r>
                      <a:r>
                        <a:rPr lang="en-US" sz="1800" dirty="0">
                          <a:effectLst/>
                        </a:rPr>
                        <a:t> disease (especially </a:t>
                      </a:r>
                      <a:r>
                        <a:rPr lang="en-US" sz="1800" u="none" strike="noStrike" dirty="0">
                          <a:effectLst/>
                        </a:rPr>
                        <a:t>mitral valve</a:t>
                      </a:r>
                      <a:r>
                        <a:rPr lang="en-US" sz="1800" dirty="0">
                          <a:effectLst/>
                        </a:rPr>
                        <a:t> disease) </a:t>
                      </a:r>
                    </a:p>
                    <a:p>
                      <a:pPr fontAlgn="t">
                        <a:buFont typeface="Arial"/>
                        <a:buChar char="•"/>
                      </a:pPr>
                      <a:r>
                        <a:rPr lang="en-US" sz="1800" u="none" strike="noStrike" dirty="0">
                          <a:effectLst/>
                        </a:rPr>
                        <a:t>Congestive heart failure</a:t>
                      </a:r>
                      <a:r>
                        <a:rPr lang="en-US" sz="1800" dirty="0">
                          <a:effectLst/>
                        </a:rPr>
                        <a:t> (</a:t>
                      </a:r>
                      <a:r>
                        <a:rPr lang="en-US" sz="1800" u="none" strike="noStrike" dirty="0">
                          <a:effectLst/>
                        </a:rPr>
                        <a:t>CHF</a:t>
                      </a:r>
                      <a:r>
                        <a:rPr lang="en-US" sz="1800" dirty="0">
                          <a:effectLst/>
                        </a:rPr>
                        <a:t>)</a:t>
                      </a:r>
                    </a:p>
                    <a:p>
                      <a:pPr fontAlgn="t">
                        <a:buFont typeface="Arial"/>
                        <a:buChar char="•"/>
                      </a:pPr>
                      <a:r>
                        <a:rPr lang="en-US" sz="1800" dirty="0">
                          <a:effectLst/>
                        </a:rPr>
                        <a:t>Pre-excitation tachycardia (e.g., </a:t>
                      </a:r>
                      <a:r>
                        <a:rPr lang="en-US" sz="1800" u="none" strike="noStrike" dirty="0">
                          <a:effectLst/>
                        </a:rPr>
                        <a:t>Wolff-Parkinson-White</a:t>
                      </a:r>
                      <a:r>
                        <a:rPr lang="en-US" sz="1800" dirty="0">
                          <a:effectLst/>
                        </a:rPr>
                        <a:t> syndrome) </a:t>
                      </a:r>
                    </a:p>
                    <a:p>
                      <a:pPr fontAlgn="t">
                        <a:buFont typeface="Arial"/>
                        <a:buChar char="•"/>
                      </a:pPr>
                      <a:r>
                        <a:rPr lang="en-US" sz="1800" u="none" strike="noStrike" dirty="0">
                          <a:effectLst/>
                        </a:rPr>
                        <a:t>Sick sinus syndrome</a:t>
                      </a:r>
                      <a:r>
                        <a:rPr lang="en-US" sz="1800" dirty="0">
                          <a:effectLst/>
                        </a:rPr>
                        <a:t> (</a:t>
                      </a:r>
                      <a:r>
                        <a:rPr lang="en-US" sz="1800" u="none" strike="noStrike" dirty="0">
                          <a:effectLst/>
                        </a:rPr>
                        <a:t>tachycardia-</a:t>
                      </a:r>
                      <a:r>
                        <a:rPr lang="en-US" sz="1800" u="none" strike="noStrike" dirty="0" err="1">
                          <a:effectLst/>
                        </a:rPr>
                        <a:t>bradycardia</a:t>
                      </a:r>
                      <a:r>
                        <a:rPr lang="en-US" sz="1800" dirty="0">
                          <a:effectLst/>
                        </a:rPr>
                        <a:t> syndrome)</a:t>
                      </a:r>
                    </a:p>
                    <a:p>
                      <a:pPr fontAlgn="t">
                        <a:buFont typeface="Arial"/>
                        <a:buChar char="•"/>
                      </a:pPr>
                      <a:r>
                        <a:rPr lang="en-US" sz="1800" u="none" strike="noStrike" dirty="0">
                          <a:effectLst/>
                        </a:rPr>
                        <a:t>Cardiomyopathies</a:t>
                      </a:r>
                      <a:endParaRPr lang="en-US" sz="1800" dirty="0">
                        <a:effectLst/>
                      </a:endParaRPr>
                    </a:p>
                    <a:p>
                      <a:pPr fontAlgn="t">
                        <a:buFont typeface="Arial"/>
                        <a:buChar char="•"/>
                      </a:pPr>
                      <a:r>
                        <a:rPr lang="en-US" sz="1800" u="none" strike="noStrike" dirty="0">
                          <a:effectLst/>
                        </a:rPr>
                        <a:t>Pericarditis</a:t>
                      </a:r>
                      <a:endParaRPr lang="en-US" sz="1800" dirty="0">
                        <a:effectLst/>
                      </a:endParaRPr>
                    </a:p>
                  </a:txBody>
                  <a:tcPr marL="41907" marR="41907" marT="20954" marB="20954">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c>
                  <a:txBody>
                    <a:bodyPr/>
                    <a:lstStyle/>
                    <a:p>
                      <a:pPr fontAlgn="t">
                        <a:buFont typeface="Arial"/>
                        <a:buChar char="•"/>
                      </a:pPr>
                      <a:r>
                        <a:rPr lang="en-US" sz="1800" dirty="0">
                          <a:effectLst/>
                        </a:rPr>
                        <a:t>Pulmonary disease: </a:t>
                      </a:r>
                      <a:r>
                        <a:rPr lang="en-US" sz="1800" u="none" strike="noStrike" dirty="0">
                          <a:effectLst/>
                        </a:rPr>
                        <a:t>COPD</a:t>
                      </a:r>
                      <a:r>
                        <a:rPr lang="en-US" sz="1800" dirty="0">
                          <a:effectLst/>
                        </a:rPr>
                        <a:t>, </a:t>
                      </a:r>
                      <a:r>
                        <a:rPr lang="en-US" sz="1800" u="none" strike="noStrike" dirty="0">
                          <a:effectLst/>
                        </a:rPr>
                        <a:t>pulmonary embolism</a:t>
                      </a:r>
                      <a:r>
                        <a:rPr lang="en-US" sz="1800" dirty="0">
                          <a:effectLst/>
                        </a:rPr>
                        <a:t>, </a:t>
                      </a:r>
                      <a:r>
                        <a:rPr lang="en-US" sz="1800" u="none" strike="noStrike" dirty="0">
                          <a:effectLst/>
                        </a:rPr>
                        <a:t>pneumonia</a:t>
                      </a:r>
                      <a:endParaRPr lang="en-US" sz="1800" dirty="0">
                        <a:effectLst/>
                      </a:endParaRPr>
                    </a:p>
                    <a:p>
                      <a:pPr fontAlgn="t">
                        <a:buFont typeface="Arial"/>
                        <a:buChar char="•"/>
                      </a:pPr>
                      <a:r>
                        <a:rPr lang="en-US" sz="1800" b="1" u="none" strike="noStrike" dirty="0">
                          <a:effectLst/>
                        </a:rPr>
                        <a:t>Hyperthyroidism</a:t>
                      </a:r>
                      <a:r>
                        <a:rPr lang="en-US" sz="1800" b="1" dirty="0">
                          <a:effectLst/>
                        </a:rPr>
                        <a:t> </a:t>
                      </a:r>
                      <a:endParaRPr lang="en-US" sz="1800" dirty="0">
                        <a:effectLst/>
                      </a:endParaRPr>
                    </a:p>
                    <a:p>
                      <a:pPr fontAlgn="t">
                        <a:buFont typeface="Arial"/>
                        <a:buChar char="•"/>
                      </a:pPr>
                      <a:r>
                        <a:rPr lang="en-US" sz="1800" u="none" strike="noStrike" dirty="0">
                          <a:effectLst/>
                        </a:rPr>
                        <a:t>Catecholamine</a:t>
                      </a:r>
                      <a:r>
                        <a:rPr lang="en-US" sz="1800" dirty="0">
                          <a:effectLst/>
                        </a:rPr>
                        <a:t> release and/or increased </a:t>
                      </a:r>
                      <a:r>
                        <a:rPr lang="en-US" sz="1800" u="none" strike="noStrike" dirty="0">
                          <a:effectLst/>
                        </a:rPr>
                        <a:t>sympathetic</a:t>
                      </a:r>
                      <a:r>
                        <a:rPr lang="en-US" sz="1800" dirty="0">
                          <a:effectLst/>
                        </a:rPr>
                        <a:t> activity</a:t>
                      </a:r>
                    </a:p>
                    <a:p>
                      <a:pPr marL="742950" lvl="1" indent="-285750" fontAlgn="t">
                        <a:buFont typeface="Arial"/>
                        <a:buChar char="•"/>
                      </a:pPr>
                      <a:r>
                        <a:rPr lang="en-US" sz="1800" dirty="0">
                          <a:effectLst/>
                        </a:rPr>
                        <a:t>Stress: </a:t>
                      </a:r>
                      <a:r>
                        <a:rPr lang="en-US" sz="1800" u="none" strike="noStrike" dirty="0">
                          <a:effectLst/>
                        </a:rPr>
                        <a:t>sepsis</a:t>
                      </a:r>
                      <a:r>
                        <a:rPr lang="en-US" sz="1800" dirty="0">
                          <a:effectLst/>
                        </a:rPr>
                        <a:t>, </a:t>
                      </a:r>
                      <a:r>
                        <a:rPr lang="en-US" sz="1800" dirty="0" err="1">
                          <a:effectLst/>
                        </a:rPr>
                        <a:t>hypovolemia</a:t>
                      </a:r>
                      <a:r>
                        <a:rPr lang="en-US" sz="1800" dirty="0">
                          <a:effectLst/>
                        </a:rPr>
                        <a:t>, post-surgical state (especially following cardiac surgery), </a:t>
                      </a:r>
                      <a:r>
                        <a:rPr lang="en-US" sz="1800" u="none" strike="noStrike" dirty="0">
                          <a:effectLst/>
                        </a:rPr>
                        <a:t>hypothermia</a:t>
                      </a:r>
                      <a:endParaRPr lang="en-US" sz="1800" dirty="0">
                        <a:effectLst/>
                      </a:endParaRPr>
                    </a:p>
                    <a:p>
                      <a:pPr marL="742950" lvl="1" indent="-285750" fontAlgn="t">
                        <a:buFont typeface="Arial"/>
                        <a:buChar char="•"/>
                      </a:pPr>
                      <a:r>
                        <a:rPr lang="en-US" sz="1800" u="none" strike="noStrike" dirty="0">
                          <a:effectLst/>
                        </a:rPr>
                        <a:t>Pheochromocytoma</a:t>
                      </a:r>
                      <a:endParaRPr lang="en-US" sz="1800" dirty="0">
                        <a:effectLst/>
                      </a:endParaRPr>
                    </a:p>
                    <a:p>
                      <a:pPr marL="742950" lvl="1" indent="-285750" fontAlgn="t">
                        <a:buFont typeface="Arial"/>
                        <a:buChar char="•"/>
                      </a:pPr>
                      <a:r>
                        <a:rPr lang="en-US" sz="1800" u="none" strike="noStrike" dirty="0">
                          <a:effectLst/>
                        </a:rPr>
                        <a:t>Cocaine</a:t>
                      </a:r>
                      <a:r>
                        <a:rPr lang="en-US" sz="1800" dirty="0">
                          <a:effectLst/>
                        </a:rPr>
                        <a:t>, </a:t>
                      </a:r>
                      <a:r>
                        <a:rPr lang="en-US" sz="1800" u="none" strike="noStrike" dirty="0">
                          <a:effectLst/>
                        </a:rPr>
                        <a:t>amphetamines</a:t>
                      </a:r>
                      <a:endParaRPr lang="en-US" sz="1800" dirty="0">
                        <a:effectLst/>
                      </a:endParaRPr>
                    </a:p>
                    <a:p>
                      <a:pPr fontAlgn="t">
                        <a:buFont typeface="Arial"/>
                        <a:buChar char="•"/>
                      </a:pPr>
                      <a:r>
                        <a:rPr lang="en-US" sz="1800" dirty="0">
                          <a:effectLst/>
                        </a:rPr>
                        <a:t>Electrolyte imbalances (</a:t>
                      </a:r>
                      <a:r>
                        <a:rPr lang="en-US" sz="1800" dirty="0" err="1">
                          <a:effectLst/>
                        </a:rPr>
                        <a:t>hypomagnesemia</a:t>
                      </a:r>
                      <a:r>
                        <a:rPr lang="en-US" sz="1800" dirty="0">
                          <a:effectLst/>
                        </a:rPr>
                        <a:t>, hypokalemia)</a:t>
                      </a:r>
                    </a:p>
                    <a:p>
                      <a:pPr fontAlgn="t">
                        <a:buFont typeface="Arial"/>
                        <a:buChar char="•"/>
                      </a:pPr>
                      <a:r>
                        <a:rPr lang="en-US" sz="1800" dirty="0">
                          <a:effectLst/>
                        </a:rPr>
                        <a:t>Drugs: e.g., adenosine, </a:t>
                      </a:r>
                      <a:r>
                        <a:rPr lang="en-US" sz="1800" u="none" strike="noStrike" dirty="0">
                          <a:effectLst/>
                        </a:rPr>
                        <a:t>digoxin</a:t>
                      </a:r>
                      <a:endParaRPr lang="en-US" sz="1800" dirty="0">
                        <a:effectLst/>
                      </a:endParaRPr>
                    </a:p>
                    <a:p>
                      <a:pPr fontAlgn="t">
                        <a:buFont typeface="Arial"/>
                        <a:buChar char="•"/>
                      </a:pPr>
                      <a:r>
                        <a:rPr lang="en-US" sz="1800" b="1" u="none" strike="noStrike" dirty="0">
                          <a:effectLst/>
                        </a:rPr>
                        <a:t>Holiday heart syndrome</a:t>
                      </a:r>
                      <a:r>
                        <a:rPr lang="en-US" sz="1800" dirty="0">
                          <a:effectLst/>
                        </a:rPr>
                        <a:t>: </a:t>
                      </a:r>
                      <a:r>
                        <a:rPr lang="en-US" sz="1800" u="none" strike="noStrike" dirty="0">
                          <a:effectLst/>
                        </a:rPr>
                        <a:t>irregular heartbeat</a:t>
                      </a:r>
                      <a:r>
                        <a:rPr lang="en-US" sz="1800" dirty="0">
                          <a:effectLst/>
                        </a:rPr>
                        <a:t> classically triggered by excessive alcohol consumption, but also sometimes by moderate consumption, stress, or lack of sleep </a:t>
                      </a:r>
                    </a:p>
                    <a:p>
                      <a:pPr fontAlgn="t">
                        <a:buFont typeface="Arial"/>
                        <a:buChar char="•"/>
                      </a:pPr>
                      <a:r>
                        <a:rPr lang="en-US" sz="1800" u="none" strike="noStrike" dirty="0">
                          <a:effectLst/>
                        </a:rPr>
                        <a:t>Chronic kidney disease</a:t>
                      </a:r>
                      <a:endParaRPr lang="en-US" sz="1800" dirty="0">
                        <a:effectLst/>
                      </a:endParaRPr>
                    </a:p>
                  </a:txBody>
                  <a:tcPr marL="41907" marR="41907" marT="20954" marB="20954">
                    <a:lnL w="9525" cap="flat" cmpd="sng" algn="ctr">
                      <a:solidFill>
                        <a:srgbClr val="C6C7C9"/>
                      </a:solidFill>
                      <a:prstDash val="solid"/>
                      <a:round/>
                      <a:headEnd type="none" w="med" len="med"/>
                      <a:tailEnd type="none" w="med" len="med"/>
                    </a:lnL>
                    <a:lnR w="9525" cap="flat" cmpd="sng" algn="ctr">
                      <a:solidFill>
                        <a:srgbClr val="C6C7C9"/>
                      </a:solidFill>
                      <a:prstDash val="solid"/>
                      <a:round/>
                      <a:headEnd type="none" w="med" len="med"/>
                      <a:tailEnd type="none" w="med" len="med"/>
                    </a:lnR>
                    <a:lnT w="9525" cap="flat" cmpd="sng" algn="ctr">
                      <a:solidFill>
                        <a:srgbClr val="C6C7C9"/>
                      </a:solidFill>
                      <a:prstDash val="solid"/>
                      <a:round/>
                      <a:headEnd type="none" w="med" len="med"/>
                      <a:tailEnd type="none" w="med" len="med"/>
                    </a:lnT>
                    <a:lnB w="9525" cap="flat" cmpd="sng" algn="ctr">
                      <a:solidFill>
                        <a:srgbClr val="C6C7C9"/>
                      </a:solidFill>
                      <a:prstDash val="solid"/>
                      <a:round/>
                      <a:headEnd type="none" w="med" len="med"/>
                      <a:tailEnd type="none" w="med" len="med"/>
                    </a:lnB>
                    <a:solidFill>
                      <a:srgbClr val="FFFFFF"/>
                    </a:solidFill>
                  </a:tcPr>
                </a:tc>
              </a:tr>
            </a:tbl>
          </a:graphicData>
        </a:graphic>
      </p:graphicFrame>
      <p:sp>
        <p:nvSpPr>
          <p:cNvPr id="3" name="Rectangle 1"/>
          <p:cNvSpPr>
            <a:spLocks noChangeArrowheads="1"/>
          </p:cNvSpPr>
          <p:nvPr/>
        </p:nvSpPr>
        <p:spPr bwMode="auto">
          <a:xfrm>
            <a:off x="2686050" y="11747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
            </a:r>
            <a:br>
              <a:rPr kumimoji="0" lang="en-US" sz="1800" b="0" i="0" u="none" strike="noStrike" cap="none" normalizeH="0" baseline="0" smtClean="0">
                <a:ln>
                  <a:noFill/>
                </a:ln>
                <a:solidFill>
                  <a:schemeClr val="tx1"/>
                </a:solidFill>
                <a:effectLst/>
                <a:latin typeface="Arial" charset="0"/>
                <a:cs typeface="Arial" charset="0"/>
              </a:rPr>
            </a:br>
            <a:endParaRPr kumimoji="0" lang="en-US" sz="1800" b="0" i="0" u="none" strike="noStrike" cap="none" normalizeH="0" baseline="0" smtClean="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34513419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60040" y="836712"/>
            <a:ext cx="8532440" cy="436248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500" dirty="0" smtClean="0">
                <a:solidFill>
                  <a:schemeClr val="tx1"/>
                </a:solidFill>
              </a:rPr>
              <a:t>Mechanisms </a:t>
            </a:r>
            <a:r>
              <a:rPr lang="en-US" sz="2500" dirty="0">
                <a:solidFill>
                  <a:schemeClr val="tx1"/>
                </a:solidFill>
              </a:rPr>
              <a:t>include</a:t>
            </a:r>
            <a:r>
              <a:rPr lang="en-US" sz="2500" dirty="0" smtClean="0">
                <a:solidFill>
                  <a:schemeClr val="tx1"/>
                </a:solidFill>
              </a:rPr>
              <a:t>: </a:t>
            </a:r>
          </a:p>
          <a:p>
            <a:r>
              <a:rPr lang="en-US" sz="2500" dirty="0" smtClean="0">
                <a:solidFill>
                  <a:schemeClr val="tx1"/>
                </a:solidFill>
              </a:rPr>
              <a:t>Volume </a:t>
            </a:r>
            <a:r>
              <a:rPr lang="en-US" sz="2500" dirty="0">
                <a:solidFill>
                  <a:schemeClr val="tx1"/>
                </a:solidFill>
              </a:rPr>
              <a:t>overload, hemodynamic stress → atrial hypertrophy and/or dilatation → atrial fibrosis</a:t>
            </a:r>
          </a:p>
          <a:p>
            <a:r>
              <a:rPr lang="en-US" sz="2500" dirty="0">
                <a:solidFill>
                  <a:schemeClr val="tx1"/>
                </a:solidFill>
              </a:rPr>
              <a:t>Atrial ischemia</a:t>
            </a:r>
          </a:p>
          <a:p>
            <a:r>
              <a:rPr lang="en-US" sz="2500" dirty="0">
                <a:solidFill>
                  <a:schemeClr val="tx1"/>
                </a:solidFill>
              </a:rPr>
              <a:t>Inflammation of the atrial myocardium</a:t>
            </a:r>
          </a:p>
          <a:p>
            <a:r>
              <a:rPr lang="en-US" sz="2500" dirty="0">
                <a:solidFill>
                  <a:schemeClr val="tx1"/>
                </a:solidFill>
              </a:rPr>
              <a:t>Altered ion conduction by the atrial myocardium</a:t>
            </a:r>
          </a:p>
          <a:p>
            <a:pPr algn="ctr"/>
            <a:endParaRPr lang="en-US" sz="2500" dirty="0">
              <a:solidFill>
                <a:schemeClr val="tx1"/>
              </a:solidFill>
            </a:endParaRPr>
          </a:p>
        </p:txBody>
      </p:sp>
    </p:spTree>
    <p:extLst>
      <p:ext uri="{BB962C8B-B14F-4D97-AF65-F5344CB8AC3E}">
        <p14:creationId xmlns:p14="http://schemas.microsoft.com/office/powerpoint/2010/main" val="1211158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1640" y="2967335"/>
            <a:ext cx="7254552" cy="646331"/>
          </a:xfrm>
          <a:prstGeom prst="rect">
            <a:avLst/>
          </a:prstGeom>
        </p:spPr>
        <p:txBody>
          <a:bodyPr wrap="square">
            <a:spAutoFit/>
          </a:bodyPr>
          <a:lstStyle/>
          <a:p>
            <a:r>
              <a:rPr lang="en-US" dirty="0"/>
              <a:t>In approx. 15% of cases, AF occurs in the absence of any of the above risk factors (idiopathic / lone AF).</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955670"/>
            <a:ext cx="3333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1158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27384"/>
            <a:ext cx="1434752" cy="369332"/>
          </a:xfrm>
          <a:prstGeom prst="rect">
            <a:avLst/>
          </a:prstGeom>
        </p:spPr>
        <p:txBody>
          <a:bodyPr wrap="none">
            <a:spAutoFit/>
          </a:bodyPr>
          <a:lstStyle/>
          <a:p>
            <a:r>
              <a:rPr lang="en-US" b="1" dirty="0"/>
              <a:t>Classification</a:t>
            </a:r>
          </a:p>
        </p:txBody>
      </p:sp>
      <p:graphicFrame>
        <p:nvGraphicFramePr>
          <p:cNvPr id="3" name="Table 2"/>
          <p:cNvGraphicFramePr>
            <a:graphicFrameLocks noGrp="1"/>
          </p:cNvGraphicFramePr>
          <p:nvPr>
            <p:extLst>
              <p:ext uri="{D42A27DB-BD31-4B8C-83A1-F6EECF244321}">
                <p14:modId xmlns:p14="http://schemas.microsoft.com/office/powerpoint/2010/main" val="386541667"/>
              </p:ext>
            </p:extLst>
          </p:nvPr>
        </p:nvGraphicFramePr>
        <p:xfrm>
          <a:off x="179512" y="116632"/>
          <a:ext cx="8702532" cy="6757526"/>
        </p:xfrm>
        <a:graphic>
          <a:graphicData uri="http://schemas.openxmlformats.org/drawingml/2006/table">
            <a:tbl>
              <a:tblPr>
                <a:tableStyleId>{5DA37D80-6434-44D0-A028-1B22A696006F}</a:tableStyleId>
              </a:tblPr>
              <a:tblGrid>
                <a:gridCol w="1501732"/>
                <a:gridCol w="1872208"/>
                <a:gridCol w="5328592"/>
              </a:tblGrid>
              <a:tr h="147186">
                <a:tc gridSpan="2">
                  <a:txBody>
                    <a:bodyPr/>
                    <a:lstStyle/>
                    <a:p>
                      <a:pPr algn="ctr" fontAlgn="t"/>
                      <a:r>
                        <a:rPr lang="en-US" dirty="0"/>
                        <a:t>Classification criteria</a:t>
                      </a:r>
                    </a:p>
                  </a:txBody>
                  <a:tcPr marL="36796" marR="36796" marT="18398" marB="18398"/>
                </a:tc>
                <a:tc hMerge="1">
                  <a:txBody>
                    <a:bodyPr/>
                    <a:lstStyle/>
                    <a:p>
                      <a:endParaRPr lang="en-US"/>
                    </a:p>
                  </a:txBody>
                  <a:tcPr/>
                </a:tc>
                <a:tc>
                  <a:txBody>
                    <a:bodyPr/>
                    <a:lstStyle/>
                    <a:p>
                      <a:pPr algn="ctr" fontAlgn="t"/>
                      <a:r>
                        <a:rPr lang="en-US"/>
                        <a:t>Definition</a:t>
                      </a:r>
                    </a:p>
                  </a:txBody>
                  <a:tcPr marL="36796" marR="36796" marT="18398" marB="18398"/>
                </a:tc>
              </a:tr>
              <a:tr h="699132">
                <a:tc rowSpan="2">
                  <a:txBody>
                    <a:bodyPr/>
                    <a:lstStyle/>
                    <a:p>
                      <a:pPr algn="ctr" fontAlgn="t"/>
                      <a:r>
                        <a:rPr lang="en-US"/>
                        <a:t>Hemodynamic stability</a:t>
                      </a:r>
                    </a:p>
                  </a:txBody>
                  <a:tcPr marL="36796" marR="36796" marT="18398" marB="18398"/>
                </a:tc>
                <a:tc>
                  <a:txBody>
                    <a:bodyPr/>
                    <a:lstStyle/>
                    <a:p>
                      <a:pPr algn="ctr" fontAlgn="t"/>
                      <a:r>
                        <a:rPr lang="en-US"/>
                        <a:t>Unstable AF</a:t>
                      </a:r>
                    </a:p>
                  </a:txBody>
                  <a:tcPr marL="36796" marR="36796" marT="18398" marB="18398"/>
                </a:tc>
                <a:tc>
                  <a:txBody>
                    <a:bodyPr/>
                    <a:lstStyle/>
                    <a:p>
                      <a:pPr fontAlgn="t"/>
                      <a:r>
                        <a:rPr lang="en-US" dirty="0"/>
                        <a:t>AF patients who present with chest pain, </a:t>
                      </a:r>
                      <a:r>
                        <a:rPr lang="en-US" dirty="0" smtClean="0"/>
                        <a:t>acute</a:t>
                      </a:r>
                      <a:r>
                        <a:rPr lang="en-US" dirty="0"/>
                        <a:t> pulmonary edema, hypotension and/or other signs of shock</a:t>
                      </a:r>
                    </a:p>
                  </a:txBody>
                  <a:tcPr marL="36796" marR="36796" marT="18398" marB="18398"/>
                </a:tc>
              </a:tr>
              <a:tr h="257575">
                <a:tc vMerge="1">
                  <a:txBody>
                    <a:bodyPr/>
                    <a:lstStyle/>
                    <a:p>
                      <a:endParaRPr lang="en-US"/>
                    </a:p>
                  </a:txBody>
                  <a:tcPr/>
                </a:tc>
                <a:tc>
                  <a:txBody>
                    <a:bodyPr/>
                    <a:lstStyle/>
                    <a:p>
                      <a:pPr algn="ctr" fontAlgn="t"/>
                      <a:r>
                        <a:rPr lang="en-US"/>
                        <a:t>Stable AF</a:t>
                      </a:r>
                    </a:p>
                  </a:txBody>
                  <a:tcPr marL="36796" marR="36796" marT="18398" marB="18398"/>
                </a:tc>
                <a:tc>
                  <a:txBody>
                    <a:bodyPr/>
                    <a:lstStyle/>
                    <a:p>
                      <a:pPr fontAlgn="t"/>
                      <a:r>
                        <a:rPr lang="en-US"/>
                        <a:t>AF patients who are hemodynamically stable</a:t>
                      </a:r>
                    </a:p>
                  </a:txBody>
                  <a:tcPr marL="36796" marR="36796" marT="18398" marB="18398"/>
                </a:tc>
              </a:tr>
              <a:tr h="257575">
                <a:tc rowSpan="2">
                  <a:txBody>
                    <a:bodyPr/>
                    <a:lstStyle/>
                    <a:p>
                      <a:pPr algn="ctr" fontAlgn="t"/>
                      <a:r>
                        <a:rPr lang="en-US" dirty="0"/>
                        <a:t>Heart rate</a:t>
                      </a:r>
                    </a:p>
                  </a:txBody>
                  <a:tcPr marL="36796" marR="36796" marT="18398" marB="18398"/>
                </a:tc>
                <a:tc>
                  <a:txBody>
                    <a:bodyPr/>
                    <a:lstStyle/>
                    <a:p>
                      <a:pPr algn="ctr" fontAlgn="t"/>
                      <a:r>
                        <a:rPr lang="en-US"/>
                        <a:t>AF with rapid ventricular response</a:t>
                      </a:r>
                    </a:p>
                  </a:txBody>
                  <a:tcPr marL="36796" marR="36796" marT="18398" marB="18398"/>
                </a:tc>
                <a:tc>
                  <a:txBody>
                    <a:bodyPr/>
                    <a:lstStyle/>
                    <a:p>
                      <a:pPr fontAlgn="t"/>
                      <a:r>
                        <a:rPr lang="en-US"/>
                        <a:t>AF with a ventricular rate &gt; 100 bpm (tachycardic AF)</a:t>
                      </a:r>
                    </a:p>
                  </a:txBody>
                  <a:tcPr marL="36796" marR="36796" marT="18398" marB="18398"/>
                </a:tc>
              </a:tr>
              <a:tr h="257575">
                <a:tc vMerge="1">
                  <a:txBody>
                    <a:bodyPr/>
                    <a:lstStyle/>
                    <a:p>
                      <a:endParaRPr lang="en-US"/>
                    </a:p>
                  </a:txBody>
                  <a:tcPr/>
                </a:tc>
                <a:tc>
                  <a:txBody>
                    <a:bodyPr/>
                    <a:lstStyle/>
                    <a:p>
                      <a:pPr algn="ctr" fontAlgn="t"/>
                      <a:r>
                        <a:rPr lang="en-US"/>
                        <a:t>Slow AF</a:t>
                      </a:r>
                    </a:p>
                  </a:txBody>
                  <a:tcPr marL="36796" marR="36796" marT="18398" marB="18398"/>
                </a:tc>
                <a:tc>
                  <a:txBody>
                    <a:bodyPr/>
                    <a:lstStyle/>
                    <a:p>
                      <a:pPr fontAlgn="t"/>
                      <a:r>
                        <a:rPr lang="en-US"/>
                        <a:t>AF with a ventricular rate &lt; 60 bpm (bradycardic AF) </a:t>
                      </a:r>
                    </a:p>
                  </a:txBody>
                  <a:tcPr marL="36796" marR="36796" marT="18398" marB="18398"/>
                </a:tc>
              </a:tr>
              <a:tr h="257575">
                <a:tc rowSpan="5">
                  <a:txBody>
                    <a:bodyPr/>
                    <a:lstStyle/>
                    <a:p>
                      <a:pPr algn="ctr" fontAlgn="t"/>
                      <a:r>
                        <a:rPr lang="en-US"/>
                        <a:t>Onset and duration of AF</a:t>
                      </a:r>
                    </a:p>
                  </a:txBody>
                  <a:tcPr marL="36796" marR="36796" marT="18398" marB="18398"/>
                </a:tc>
                <a:tc>
                  <a:txBody>
                    <a:bodyPr/>
                    <a:lstStyle/>
                    <a:p>
                      <a:pPr algn="ctr" fontAlgn="t"/>
                      <a:r>
                        <a:rPr lang="en-US"/>
                        <a:t>New-onset AF</a:t>
                      </a:r>
                    </a:p>
                  </a:txBody>
                  <a:tcPr marL="36796" marR="36796" marT="18398" marB="18398"/>
                </a:tc>
                <a:tc>
                  <a:txBody>
                    <a:bodyPr/>
                    <a:lstStyle/>
                    <a:p>
                      <a:pPr fontAlgn="t"/>
                      <a:r>
                        <a:rPr lang="en-US"/>
                        <a:t>AF less than 48 hours in duration</a:t>
                      </a:r>
                    </a:p>
                  </a:txBody>
                  <a:tcPr marL="36796" marR="36796" marT="18398" marB="18398"/>
                </a:tc>
              </a:tr>
              <a:tr h="478354">
                <a:tc vMerge="1">
                  <a:txBody>
                    <a:bodyPr/>
                    <a:lstStyle/>
                    <a:p>
                      <a:endParaRPr lang="en-US"/>
                    </a:p>
                  </a:txBody>
                  <a:tcPr/>
                </a:tc>
                <a:tc>
                  <a:txBody>
                    <a:bodyPr/>
                    <a:lstStyle/>
                    <a:p>
                      <a:pPr algn="ctr" fontAlgn="t"/>
                      <a:r>
                        <a:rPr lang="en-US"/>
                        <a:t>Paroxysmal AF</a:t>
                      </a:r>
                    </a:p>
                  </a:txBody>
                  <a:tcPr marL="36796" marR="36796" marT="18398" marB="18398"/>
                </a:tc>
                <a:tc>
                  <a:txBody>
                    <a:bodyPr/>
                    <a:lstStyle/>
                    <a:p>
                      <a:pPr fontAlgn="t"/>
                      <a:r>
                        <a:rPr lang="en-US" dirty="0"/>
                        <a:t>AF that terminates within 7 days of onset either following treatment or spontaneously</a:t>
                      </a:r>
                    </a:p>
                  </a:txBody>
                  <a:tcPr marL="36796" marR="36796" marT="18398" marB="18398"/>
                </a:tc>
              </a:tr>
              <a:tr h="147186">
                <a:tc vMerge="1">
                  <a:txBody>
                    <a:bodyPr/>
                    <a:lstStyle/>
                    <a:p>
                      <a:endParaRPr lang="en-US"/>
                    </a:p>
                  </a:txBody>
                  <a:tcPr/>
                </a:tc>
                <a:tc>
                  <a:txBody>
                    <a:bodyPr/>
                    <a:lstStyle/>
                    <a:p>
                      <a:pPr algn="ctr" fontAlgn="t"/>
                      <a:r>
                        <a:rPr lang="en-US"/>
                        <a:t>Persistent AF</a:t>
                      </a:r>
                    </a:p>
                  </a:txBody>
                  <a:tcPr marL="36796" marR="36796" marT="18398" marB="18398"/>
                </a:tc>
                <a:tc>
                  <a:txBody>
                    <a:bodyPr/>
                    <a:lstStyle/>
                    <a:p>
                      <a:pPr fontAlgn="t"/>
                      <a:r>
                        <a:rPr lang="en-US" dirty="0"/>
                        <a:t>Continuous AF for &gt; 7 </a:t>
                      </a:r>
                      <a:r>
                        <a:rPr lang="en-US" dirty="0" smtClean="0"/>
                        <a:t>days and less</a:t>
                      </a:r>
                      <a:r>
                        <a:rPr lang="en-US" baseline="0" dirty="0" smtClean="0"/>
                        <a:t> than permanent </a:t>
                      </a:r>
                      <a:endParaRPr lang="en-US" dirty="0"/>
                    </a:p>
                  </a:txBody>
                  <a:tcPr marL="36796" marR="36796" marT="18398" marB="18398"/>
                </a:tc>
              </a:tr>
              <a:tr h="257575">
                <a:tc vMerge="1">
                  <a:txBody>
                    <a:bodyPr/>
                    <a:lstStyle/>
                    <a:p>
                      <a:endParaRPr lang="en-US"/>
                    </a:p>
                  </a:txBody>
                  <a:tcPr/>
                </a:tc>
                <a:tc>
                  <a:txBody>
                    <a:bodyPr/>
                    <a:lstStyle/>
                    <a:p>
                      <a:pPr algn="ctr" fontAlgn="t"/>
                      <a:r>
                        <a:rPr lang="en-US"/>
                        <a:t>Long-standing persistent AF</a:t>
                      </a:r>
                    </a:p>
                  </a:txBody>
                  <a:tcPr marL="36796" marR="36796" marT="18398" marB="18398"/>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dirty="0"/>
                        <a:t>Continuous AF for &gt; 1 year </a:t>
                      </a:r>
                      <a:r>
                        <a:rPr lang="en-US" dirty="0" smtClean="0"/>
                        <a:t> ( may be</a:t>
                      </a:r>
                      <a:r>
                        <a:rPr lang="en-US" baseline="0" dirty="0" smtClean="0"/>
                        <a:t> termed chronic)  </a:t>
                      </a:r>
                      <a:endParaRPr lang="en-US" dirty="0" smtClean="0"/>
                    </a:p>
                    <a:p>
                      <a:pPr fontAlgn="t"/>
                      <a:endParaRPr lang="en-US" dirty="0"/>
                    </a:p>
                  </a:txBody>
                  <a:tcPr marL="36796" marR="36796" marT="18398" marB="18398"/>
                </a:tc>
              </a:tr>
              <a:tr h="588743">
                <a:tc vMerge="1">
                  <a:txBody>
                    <a:bodyPr/>
                    <a:lstStyle/>
                    <a:p>
                      <a:endParaRPr lang="en-US"/>
                    </a:p>
                  </a:txBody>
                  <a:tcPr/>
                </a:tc>
                <a:tc>
                  <a:txBody>
                    <a:bodyPr/>
                    <a:lstStyle/>
                    <a:p>
                      <a:pPr algn="ctr" fontAlgn="t"/>
                      <a:r>
                        <a:rPr lang="en-US"/>
                        <a:t>Permanent AF</a:t>
                      </a:r>
                    </a:p>
                  </a:txBody>
                  <a:tcPr marL="36796" marR="36796" marT="18398" marB="18398"/>
                </a:tc>
                <a:tc>
                  <a:txBody>
                    <a:bodyPr/>
                    <a:lstStyle/>
                    <a:p>
                      <a:pPr fontAlgn="t"/>
                      <a:r>
                        <a:rPr lang="en-US" dirty="0"/>
                        <a:t>Long-standing persistent AF that is not treated following a joint decision by the patient and the </a:t>
                      </a:r>
                      <a:r>
                        <a:rPr lang="en-US" dirty="0" smtClean="0"/>
                        <a:t>physician (</a:t>
                      </a:r>
                      <a:r>
                        <a:rPr lang="en-US" baseline="0" dirty="0" smtClean="0"/>
                        <a:t>chronic AF)</a:t>
                      </a:r>
                      <a:endParaRPr lang="en-US" dirty="0"/>
                    </a:p>
                  </a:txBody>
                  <a:tcPr marL="36796" marR="36796" marT="18398" marB="18398"/>
                </a:tc>
              </a:tr>
              <a:tr h="588743">
                <a:tc rowSpan="2">
                  <a:txBody>
                    <a:bodyPr/>
                    <a:lstStyle/>
                    <a:p>
                      <a:pPr algn="ctr" fontAlgn="t"/>
                      <a:r>
                        <a:rPr lang="en-US" dirty="0"/>
                        <a:t>Mitral valve involvement</a:t>
                      </a:r>
                    </a:p>
                  </a:txBody>
                  <a:tcPr marL="36796" marR="36796" marT="18398" marB="18398"/>
                </a:tc>
                <a:tc>
                  <a:txBody>
                    <a:bodyPr/>
                    <a:lstStyle/>
                    <a:p>
                      <a:pPr algn="ctr" fontAlgn="t"/>
                      <a:r>
                        <a:rPr lang="en-US"/>
                        <a:t>Valvular atrial fibrillation</a:t>
                      </a:r>
                    </a:p>
                  </a:txBody>
                  <a:tcPr marL="36796" marR="36796" marT="18398" marB="18398"/>
                </a:tc>
                <a:tc>
                  <a:txBody>
                    <a:bodyPr/>
                    <a:lstStyle/>
                    <a:p>
                      <a:pPr fontAlgn="t"/>
                      <a:r>
                        <a:rPr lang="en-US" dirty="0"/>
                        <a:t>AF in patients with mitral valve stenosis, artificial heart valves, and/or repaired mitral valves </a:t>
                      </a:r>
                    </a:p>
                  </a:txBody>
                  <a:tcPr marL="36796" marR="36796" marT="18398" marB="18398"/>
                </a:tc>
              </a:tr>
              <a:tr h="588743">
                <a:tc vMerge="1">
                  <a:txBody>
                    <a:bodyPr/>
                    <a:lstStyle/>
                    <a:p>
                      <a:endParaRPr lang="en-US"/>
                    </a:p>
                  </a:txBody>
                  <a:tcPr/>
                </a:tc>
                <a:tc>
                  <a:txBody>
                    <a:bodyPr/>
                    <a:lstStyle/>
                    <a:p>
                      <a:pPr algn="ctr" fontAlgn="t"/>
                      <a:r>
                        <a:rPr lang="en-US"/>
                        <a:t>Non-valvular atrial fibrillation</a:t>
                      </a:r>
                    </a:p>
                  </a:txBody>
                  <a:tcPr marL="36796" marR="36796" marT="18398" marB="18398"/>
                </a:tc>
                <a:tc>
                  <a:txBody>
                    <a:bodyPr/>
                    <a:lstStyle/>
                    <a:p>
                      <a:pPr fontAlgn="t"/>
                      <a:r>
                        <a:rPr lang="en-US" dirty="0"/>
                        <a:t>AF in patients without mitral valve involvement → moderately elevated risk of thromboembolic events</a:t>
                      </a:r>
                    </a:p>
                  </a:txBody>
                  <a:tcPr marL="36796" marR="36796" marT="18398" marB="18398"/>
                </a:tc>
              </a:tr>
            </a:tbl>
          </a:graphicData>
        </a:graphic>
      </p:graphicFrame>
      <p:sp>
        <p:nvSpPr>
          <p:cNvPr id="4" name="Rectangle 1"/>
          <p:cNvSpPr>
            <a:spLocks noChangeArrowheads="1"/>
          </p:cNvSpPr>
          <p:nvPr/>
        </p:nvSpPr>
        <p:spPr bwMode="auto">
          <a:xfrm>
            <a:off x="2916238" y="1600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
            </a:r>
            <a:br>
              <a:rPr kumimoji="0" lang="en-US" sz="1800" b="0" i="0" u="none" strike="noStrike" cap="none" normalizeH="0" baseline="0" smtClean="0">
                <a:ln>
                  <a:noFill/>
                </a:ln>
                <a:solidFill>
                  <a:schemeClr val="tx1"/>
                </a:solidFill>
                <a:effectLst/>
                <a:latin typeface="Arial" charset="0"/>
                <a:cs typeface="Arial" charset="0"/>
              </a:rPr>
            </a:br>
            <a:endParaRPr kumimoji="0" lang="en-US" sz="1800" b="0" i="0" u="none" strike="noStrike" cap="none" normalizeH="0" baseline="0" smtClean="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6196406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3105835"/>
            <a:ext cx="4572000" cy="646331"/>
          </a:xfrm>
          <a:prstGeom prst="rect">
            <a:avLst/>
          </a:prstGeom>
        </p:spPr>
        <p:txBody>
          <a:bodyPr>
            <a:spAutoFit/>
          </a:bodyPr>
          <a:lstStyle/>
          <a:p>
            <a:r>
              <a:rPr lang="en-US" dirty="0"/>
              <a:t>Mitral valve involvement should always be assessed in patients with AF!</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2985478"/>
            <a:ext cx="3333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696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518184"/>
            <a:ext cx="8640960" cy="3939540"/>
          </a:xfrm>
          <a:prstGeom prst="rect">
            <a:avLst/>
          </a:prstGeom>
        </p:spPr>
        <p:txBody>
          <a:bodyPr wrap="square">
            <a:spAutoFit/>
          </a:bodyPr>
          <a:lstStyle/>
          <a:p>
            <a:r>
              <a:rPr lang="en-US" sz="2500" b="1" dirty="0"/>
              <a:t>Pathophysiology</a:t>
            </a:r>
            <a:endParaRPr lang="en-US" sz="2500" dirty="0"/>
          </a:p>
          <a:p>
            <a:pPr marL="342900" lvl="0" indent="-342900">
              <a:buFont typeface="Arial" pitchFamily="34" charset="0"/>
              <a:buChar char="•"/>
            </a:pPr>
            <a:r>
              <a:rPr lang="en-US" sz="2500" dirty="0"/>
              <a:t>Atrial fibrillation is a </a:t>
            </a:r>
            <a:r>
              <a:rPr lang="en-US" sz="2500" b="1" dirty="0"/>
              <a:t>supraventricular </a:t>
            </a:r>
            <a:r>
              <a:rPr lang="en-US" sz="2500" b="1" dirty="0" smtClean="0"/>
              <a:t>arrhythmia</a:t>
            </a:r>
            <a:r>
              <a:rPr lang="en-US" sz="2500" dirty="0" smtClean="0"/>
              <a:t>.</a:t>
            </a:r>
          </a:p>
          <a:p>
            <a:pPr marL="342900" lvl="0" indent="-342900">
              <a:buFont typeface="Arial" pitchFamily="34" charset="0"/>
              <a:buChar char="•"/>
            </a:pPr>
            <a:r>
              <a:rPr lang="en-US" sz="2500" dirty="0" smtClean="0"/>
              <a:t>AF</a:t>
            </a:r>
            <a:r>
              <a:rPr lang="en-US" sz="2500" dirty="0"/>
              <a:t> is initiated by </a:t>
            </a:r>
          </a:p>
          <a:p>
            <a:pPr marL="1257300" lvl="2" indent="-342900">
              <a:buFont typeface="Arial" pitchFamily="34" charset="0"/>
              <a:buChar char="•"/>
            </a:pPr>
            <a:r>
              <a:rPr lang="en-US" sz="2500" dirty="0"/>
              <a:t>Bursts of electrical activity from automatic </a:t>
            </a:r>
            <a:r>
              <a:rPr lang="en-US" sz="2500" dirty="0" smtClean="0"/>
              <a:t>foci, </a:t>
            </a:r>
            <a:r>
              <a:rPr lang="en-US" sz="2500" dirty="0"/>
              <a:t>or in diseased, </a:t>
            </a:r>
            <a:r>
              <a:rPr lang="en-US" sz="2500" b="1" dirty="0" err="1"/>
              <a:t>fibrosed</a:t>
            </a:r>
            <a:r>
              <a:rPr lang="en-US" sz="2500" b="1" dirty="0"/>
              <a:t> atrial tissue</a:t>
            </a:r>
            <a:r>
              <a:rPr lang="en-US" sz="2500" dirty="0"/>
              <a:t> </a:t>
            </a:r>
          </a:p>
          <a:p>
            <a:pPr marL="1257300" lvl="2" indent="-342900">
              <a:buFont typeface="Arial" pitchFamily="34" charset="0"/>
              <a:buChar char="•"/>
            </a:pPr>
            <a:r>
              <a:rPr lang="en-US" sz="2500" dirty="0"/>
              <a:t>Pre-excitation of the atria as a result of aberrant pathways (e.g., Wolff-Parkinson-White syndrome)</a:t>
            </a:r>
          </a:p>
          <a:p>
            <a:pPr marL="1257300" lvl="2" indent="-342900">
              <a:buFont typeface="Arial" pitchFamily="34" charset="0"/>
              <a:buChar char="•"/>
            </a:pPr>
            <a:r>
              <a:rPr lang="en-US" sz="2500" dirty="0" smtClean="0"/>
              <a:t>Re-entry</a:t>
            </a:r>
            <a:r>
              <a:rPr lang="en-US" sz="2500" dirty="0"/>
              <a:t> rhythms are more likely to occur with enlarged atria, diseased heart tissue, and/or aberrant pathways (e.g., Wolff-Parkinson-White syndrome).</a:t>
            </a:r>
          </a:p>
        </p:txBody>
      </p:sp>
    </p:spTree>
    <p:extLst>
      <p:ext uri="{BB962C8B-B14F-4D97-AF65-F5344CB8AC3E}">
        <p14:creationId xmlns:p14="http://schemas.microsoft.com/office/powerpoint/2010/main" val="1627347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772816"/>
            <a:ext cx="8694712" cy="2400657"/>
          </a:xfrm>
          <a:prstGeom prst="rect">
            <a:avLst/>
          </a:prstGeom>
        </p:spPr>
        <p:txBody>
          <a:bodyPr wrap="square">
            <a:spAutoFit/>
          </a:bodyPr>
          <a:lstStyle/>
          <a:p>
            <a:pPr marL="342900" lvl="0" indent="-342900">
              <a:buFont typeface="Arial" pitchFamily="34" charset="0"/>
              <a:buChar char="•"/>
            </a:pPr>
            <a:r>
              <a:rPr lang="en-US" sz="2500" dirty="0" smtClean="0"/>
              <a:t>Effects </a:t>
            </a:r>
            <a:r>
              <a:rPr lang="en-US" sz="2500" dirty="0"/>
              <a:t>of AF</a:t>
            </a:r>
          </a:p>
          <a:p>
            <a:pPr marL="800100" lvl="1" indent="-342900">
              <a:buFont typeface="Arial" pitchFamily="34" charset="0"/>
              <a:buChar char="•"/>
            </a:pPr>
            <a:r>
              <a:rPr lang="en-US" sz="2500" dirty="0"/>
              <a:t>The </a:t>
            </a:r>
            <a:r>
              <a:rPr lang="en-US" sz="2500" b="1" dirty="0"/>
              <a:t>atria contract rapidly but ineffectively</a:t>
            </a:r>
            <a:r>
              <a:rPr lang="en-US" sz="2500" dirty="0"/>
              <a:t> and in an uncoordinated fashion → stasis of blood within the atria → risk of </a:t>
            </a:r>
            <a:r>
              <a:rPr lang="en-US" sz="2500" b="1" dirty="0"/>
              <a:t>thromboembolism</a:t>
            </a:r>
            <a:endParaRPr lang="en-US" sz="2500" dirty="0"/>
          </a:p>
          <a:p>
            <a:pPr marL="800100" lvl="1" indent="-342900">
              <a:buFont typeface="Arial" pitchFamily="34" charset="0"/>
              <a:buChar char="•"/>
            </a:pPr>
            <a:r>
              <a:rPr lang="en-US" sz="2500" b="1" dirty="0"/>
              <a:t>Irregular activation of the ventricles</a:t>
            </a:r>
            <a:r>
              <a:rPr lang="en-US" sz="2500" dirty="0"/>
              <a:t> by conduction through the AV node → tachycardia</a:t>
            </a:r>
          </a:p>
        </p:txBody>
      </p:sp>
    </p:spTree>
    <p:extLst>
      <p:ext uri="{BB962C8B-B14F-4D97-AF65-F5344CB8AC3E}">
        <p14:creationId xmlns:p14="http://schemas.microsoft.com/office/powerpoint/2010/main" val="16273474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612"/>
            <a:ext cx="9258300" cy="6913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7347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88640"/>
            <a:ext cx="8424936" cy="4708981"/>
          </a:xfrm>
          <a:prstGeom prst="rect">
            <a:avLst/>
          </a:prstGeom>
        </p:spPr>
        <p:txBody>
          <a:bodyPr wrap="square">
            <a:spAutoFit/>
          </a:bodyPr>
          <a:lstStyle/>
          <a:p>
            <a:r>
              <a:rPr lang="en-US" sz="2500" b="1" dirty="0"/>
              <a:t>Clinical features</a:t>
            </a:r>
            <a:endParaRPr lang="en-US" sz="2500" dirty="0"/>
          </a:p>
          <a:p>
            <a:pPr lvl="0"/>
            <a:r>
              <a:rPr lang="en-US" sz="2500" b="1" dirty="0"/>
              <a:t>Most patients are asymptomatic</a:t>
            </a:r>
            <a:endParaRPr lang="en-US" sz="2500" dirty="0"/>
          </a:p>
          <a:p>
            <a:pPr lvl="0"/>
            <a:r>
              <a:rPr lang="en-US" sz="2500" dirty="0"/>
              <a:t>Less commonly, symptoms of arrhythmias such as palpitations, dizziness, syncope, fatigue, and or dyspnea</a:t>
            </a:r>
          </a:p>
          <a:p>
            <a:pPr lvl="0"/>
            <a:r>
              <a:rPr lang="en-US" sz="2500" dirty="0"/>
              <a:t>Symptoms of the underlying disease (e.g., murmurs of mitral stenosis)</a:t>
            </a:r>
          </a:p>
          <a:p>
            <a:pPr lvl="0"/>
            <a:r>
              <a:rPr lang="en-US" sz="2500" b="1" dirty="0"/>
              <a:t>Tachycardia</a:t>
            </a:r>
            <a:r>
              <a:rPr lang="en-US" sz="2500" dirty="0"/>
              <a:t> with an </a:t>
            </a:r>
            <a:r>
              <a:rPr lang="en-US" sz="2500" b="1" dirty="0"/>
              <a:t>irregularly irregular</a:t>
            </a:r>
            <a:r>
              <a:rPr lang="en-US" sz="2500" dirty="0"/>
              <a:t> pulse </a:t>
            </a:r>
          </a:p>
          <a:p>
            <a:pPr lvl="0"/>
            <a:r>
              <a:rPr lang="en-US" sz="2500" dirty="0"/>
              <a:t>Complications of long-standing AF</a:t>
            </a:r>
          </a:p>
          <a:p>
            <a:pPr lvl="1"/>
            <a:r>
              <a:rPr lang="en-US" sz="2500" b="1" dirty="0"/>
              <a:t>Acute left heart failure → pulmonary edema</a:t>
            </a:r>
            <a:endParaRPr lang="en-US" sz="2500" dirty="0"/>
          </a:p>
          <a:p>
            <a:pPr lvl="1"/>
            <a:r>
              <a:rPr lang="en-US" sz="2500" b="1" dirty="0"/>
              <a:t>Thromboembolic events</a:t>
            </a:r>
            <a:r>
              <a:rPr lang="en-US" sz="2500" dirty="0"/>
              <a:t>: </a:t>
            </a:r>
            <a:r>
              <a:rPr lang="en-US" sz="2500" b="1" dirty="0"/>
              <a:t>stroke</a:t>
            </a:r>
            <a:r>
              <a:rPr lang="en-US" sz="2500" dirty="0"/>
              <a:t>/</a:t>
            </a:r>
            <a:r>
              <a:rPr lang="en-US" sz="2500" b="1" dirty="0"/>
              <a:t>TIA</a:t>
            </a:r>
            <a:r>
              <a:rPr lang="en-US" sz="2500" dirty="0"/>
              <a:t>, renal infarct, splenic infarct , intestinal ischemia , acute limb ischemia</a:t>
            </a:r>
          </a:p>
          <a:p>
            <a:pPr lvl="1"/>
            <a:r>
              <a:rPr lang="en-US" sz="2500" b="1" dirty="0"/>
              <a:t>Life-threatening ventricular </a:t>
            </a:r>
            <a:r>
              <a:rPr lang="en-US" sz="2500" b="1" dirty="0" smtClean="0"/>
              <a:t>tachycardia</a:t>
            </a:r>
            <a:endParaRPr lang="en-US" sz="2500" dirty="0"/>
          </a:p>
        </p:txBody>
      </p:sp>
      <p:sp>
        <p:nvSpPr>
          <p:cNvPr id="3" name="Right Arrow 2"/>
          <p:cNvSpPr/>
          <p:nvPr/>
        </p:nvSpPr>
        <p:spPr>
          <a:xfrm>
            <a:off x="7092280" y="5733256"/>
            <a:ext cx="1512168"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7347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1864" y="1628800"/>
            <a:ext cx="7326560" cy="1938992"/>
          </a:xfrm>
          <a:prstGeom prst="rect">
            <a:avLst/>
          </a:prstGeom>
        </p:spPr>
        <p:txBody>
          <a:bodyPr wrap="square">
            <a:spAutoFit/>
          </a:bodyPr>
          <a:lstStyle/>
          <a:p>
            <a:r>
              <a:rPr lang="en-US" sz="3000" dirty="0"/>
              <a:t>Patients with atrial fibrillation may be asymptomatic for long periods of time!</a:t>
            </a:r>
          </a:p>
          <a:p>
            <a:r>
              <a:rPr lang="en-US" sz="3000" dirty="0"/>
              <a:t>The brain, kidney, and spleen are the three organs most likely to be damaged by emboli!</a:t>
            </a:r>
          </a:p>
        </p:txBody>
      </p:sp>
    </p:spTree>
    <p:extLst>
      <p:ext uri="{BB962C8B-B14F-4D97-AF65-F5344CB8AC3E}">
        <p14:creationId xmlns:p14="http://schemas.microsoft.com/office/powerpoint/2010/main" val="795256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484784"/>
            <a:ext cx="8568952" cy="3554819"/>
          </a:xfrm>
          <a:prstGeom prst="rect">
            <a:avLst/>
          </a:prstGeom>
        </p:spPr>
        <p:txBody>
          <a:bodyPr wrap="square">
            <a:spAutoFit/>
          </a:bodyPr>
          <a:lstStyle/>
          <a:p>
            <a:r>
              <a:rPr lang="en-US" sz="2500" b="1" dirty="0"/>
              <a:t>Diagnostics</a:t>
            </a:r>
            <a:endParaRPr lang="en-US" sz="2500" dirty="0"/>
          </a:p>
          <a:p>
            <a:pPr lvl="0"/>
            <a:r>
              <a:rPr lang="en-US" sz="2500" b="1" dirty="0"/>
              <a:t>ECG (initial investigation)</a:t>
            </a:r>
            <a:endParaRPr lang="en-US" sz="2500" dirty="0"/>
          </a:p>
          <a:p>
            <a:pPr lvl="1"/>
            <a:r>
              <a:rPr lang="en-US" sz="2500" b="1" dirty="0"/>
              <a:t>Irregularly irregular RR intervals</a:t>
            </a:r>
            <a:r>
              <a:rPr lang="en-US" sz="2500" dirty="0"/>
              <a:t> </a:t>
            </a:r>
          </a:p>
          <a:p>
            <a:pPr lvl="1"/>
            <a:r>
              <a:rPr lang="en-US" sz="2500" b="1" dirty="0"/>
              <a:t>P-waves are indiscernible</a:t>
            </a:r>
            <a:endParaRPr lang="en-US" sz="2500" dirty="0"/>
          </a:p>
          <a:p>
            <a:pPr lvl="1"/>
            <a:r>
              <a:rPr lang="en-US" sz="2500" b="1" dirty="0"/>
              <a:t>Tachycardia</a:t>
            </a:r>
            <a:r>
              <a:rPr lang="en-US" sz="2500" dirty="0"/>
              <a:t> </a:t>
            </a:r>
          </a:p>
          <a:p>
            <a:pPr lvl="1"/>
            <a:r>
              <a:rPr lang="en-US" sz="2500" b="1" dirty="0"/>
              <a:t>Narrow QRS complex (&lt; 0.12 seconds)</a:t>
            </a:r>
            <a:r>
              <a:rPr lang="en-US" sz="2500" dirty="0"/>
              <a:t> </a:t>
            </a:r>
          </a:p>
          <a:p>
            <a:r>
              <a:rPr lang="en-US" sz="2500" dirty="0"/>
              <a:t>In a patient, who presents with risk factors for AF and symptoms suggestive of arrhythmias, </a:t>
            </a:r>
            <a:r>
              <a:rPr lang="en-US" sz="2500" dirty="0" err="1"/>
              <a:t>Holter</a:t>
            </a:r>
            <a:r>
              <a:rPr lang="en-US" sz="2500" dirty="0"/>
              <a:t> ECG monitoring may be used to detect paroxysmal AF.</a:t>
            </a:r>
          </a:p>
        </p:txBody>
      </p:sp>
    </p:spTree>
    <p:extLst>
      <p:ext uri="{BB962C8B-B14F-4D97-AF65-F5344CB8AC3E}">
        <p14:creationId xmlns:p14="http://schemas.microsoft.com/office/powerpoint/2010/main" val="16273474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305342"/>
            <a:ext cx="8424936" cy="4324261"/>
          </a:xfrm>
          <a:prstGeom prst="rect">
            <a:avLst/>
          </a:prstGeom>
        </p:spPr>
        <p:txBody>
          <a:bodyPr wrap="square">
            <a:spAutoFit/>
          </a:bodyPr>
          <a:lstStyle/>
          <a:p>
            <a:pPr lvl="0"/>
            <a:r>
              <a:rPr lang="en-US" sz="2500" b="1" u="sng" dirty="0"/>
              <a:t>Echocardiography</a:t>
            </a:r>
            <a:endParaRPr lang="en-US" sz="2500" dirty="0"/>
          </a:p>
          <a:p>
            <a:pPr marL="800100" lvl="1" indent="-342900">
              <a:buFont typeface="Arial" pitchFamily="34" charset="0"/>
              <a:buChar char="•"/>
            </a:pPr>
            <a:r>
              <a:rPr lang="en-US" sz="2500" b="1" dirty="0"/>
              <a:t>Transthoracic echocardiogram (TTE)</a:t>
            </a:r>
            <a:endParaRPr lang="en-US" sz="2500" dirty="0"/>
          </a:p>
          <a:p>
            <a:pPr marL="1257300" lvl="2" indent="-342900">
              <a:buFont typeface="Arial" pitchFamily="34" charset="0"/>
              <a:buChar char="•"/>
            </a:pPr>
            <a:r>
              <a:rPr lang="en-US" sz="2500" dirty="0"/>
              <a:t>Indications: all patients with new-onset AF</a:t>
            </a:r>
          </a:p>
          <a:p>
            <a:pPr marL="1257300" lvl="2" indent="-342900">
              <a:buFont typeface="Arial" pitchFamily="34" charset="0"/>
              <a:buChar char="•"/>
            </a:pPr>
            <a:r>
              <a:rPr lang="en-US" sz="2500" dirty="0"/>
              <a:t>Assesses cardiac function and rule out underlying structural cardiac disease, e.g., </a:t>
            </a:r>
            <a:r>
              <a:rPr lang="en-US" sz="2500" u="sng" dirty="0"/>
              <a:t>mitral valve stenosis</a:t>
            </a:r>
            <a:endParaRPr lang="en-US" sz="2500" dirty="0"/>
          </a:p>
          <a:p>
            <a:pPr marL="800100" lvl="1" indent="-342900">
              <a:buFont typeface="Arial" pitchFamily="34" charset="0"/>
              <a:buChar char="•"/>
            </a:pPr>
            <a:r>
              <a:rPr lang="en-US" sz="2500" b="1" dirty="0" err="1"/>
              <a:t>Transesophageal</a:t>
            </a:r>
            <a:r>
              <a:rPr lang="en-US" sz="2500" b="1" dirty="0"/>
              <a:t> echocardiogram (TEE)</a:t>
            </a:r>
            <a:endParaRPr lang="en-US" sz="2500" dirty="0"/>
          </a:p>
          <a:p>
            <a:pPr marL="1257300" lvl="2" indent="-342900">
              <a:buFont typeface="Arial" pitchFamily="34" charset="0"/>
              <a:buChar char="•"/>
            </a:pPr>
            <a:r>
              <a:rPr lang="en-US" sz="2500" dirty="0"/>
              <a:t>Indications: patients with AF or </a:t>
            </a:r>
            <a:r>
              <a:rPr lang="en-US" sz="2500" u="sng" dirty="0"/>
              <a:t>atrial flutter</a:t>
            </a:r>
            <a:r>
              <a:rPr lang="en-US" sz="2500" dirty="0"/>
              <a:t> &gt; 48 hours or of unknown duration for whom electrical or </a:t>
            </a:r>
            <a:r>
              <a:rPr lang="en-US" sz="2500" u="sng" dirty="0"/>
              <a:t>pharmacological </a:t>
            </a:r>
            <a:r>
              <a:rPr lang="en-US" sz="2500" u="sng" dirty="0" err="1"/>
              <a:t>cardioversion</a:t>
            </a:r>
            <a:r>
              <a:rPr lang="en-US" sz="2500" dirty="0"/>
              <a:t> is planned, but who have not received anticoagulation therapy </a:t>
            </a:r>
            <a:r>
              <a:rPr lang="en-US" sz="2500" dirty="0" smtClean="0"/>
              <a:t>for at least 3 preceding weeks</a:t>
            </a:r>
            <a:endParaRPr lang="en-US" sz="2500" dirty="0"/>
          </a:p>
        </p:txBody>
      </p:sp>
      <p:sp>
        <p:nvSpPr>
          <p:cNvPr id="3" name="Right Arrow 2"/>
          <p:cNvSpPr/>
          <p:nvPr/>
        </p:nvSpPr>
        <p:spPr>
          <a:xfrm>
            <a:off x="6300192" y="5805264"/>
            <a:ext cx="2016224"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73474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389557"/>
            <a:ext cx="8784976" cy="1785104"/>
          </a:xfrm>
          <a:prstGeom prst="rect">
            <a:avLst/>
          </a:prstGeom>
        </p:spPr>
        <p:txBody>
          <a:bodyPr wrap="square">
            <a:spAutoFit/>
          </a:bodyPr>
          <a:lstStyle/>
          <a:p>
            <a:pPr lvl="2"/>
            <a:r>
              <a:rPr lang="en-US" sz="2200" dirty="0"/>
              <a:t>Visualizes the </a:t>
            </a:r>
            <a:r>
              <a:rPr lang="en-US" sz="2200" u="sng" dirty="0"/>
              <a:t>atria</a:t>
            </a:r>
            <a:r>
              <a:rPr lang="en-US" sz="2200" dirty="0"/>
              <a:t> and the </a:t>
            </a:r>
            <a:r>
              <a:rPr lang="en-US" sz="2200" u="sng" dirty="0"/>
              <a:t>left atrial appendage</a:t>
            </a:r>
            <a:r>
              <a:rPr lang="en-US" sz="2200" dirty="0"/>
              <a:t> (hotspots for </a:t>
            </a:r>
            <a:r>
              <a:rPr lang="en-US" sz="2200" dirty="0" err="1"/>
              <a:t>thrombogenesis</a:t>
            </a:r>
            <a:r>
              <a:rPr lang="en-US" sz="2200" dirty="0"/>
              <a:t>) to identify thrombi before attempting </a:t>
            </a:r>
            <a:r>
              <a:rPr lang="en-US" sz="2200" dirty="0" err="1"/>
              <a:t>cardioversion</a:t>
            </a:r>
            <a:r>
              <a:rPr lang="en-US" sz="2200" dirty="0"/>
              <a:t> </a:t>
            </a:r>
          </a:p>
          <a:p>
            <a:pPr lvl="2"/>
            <a:r>
              <a:rPr lang="en-US" sz="2200" dirty="0"/>
              <a:t>Further assesses </a:t>
            </a:r>
            <a:r>
              <a:rPr lang="en-US" sz="2200" u="sng" dirty="0"/>
              <a:t>heart</a:t>
            </a:r>
            <a:r>
              <a:rPr lang="en-US" sz="2200" dirty="0"/>
              <a:t> function and rules out underlying structural </a:t>
            </a:r>
            <a:r>
              <a:rPr lang="en-US" sz="2200" dirty="0" smtClean="0"/>
              <a:t>disease</a:t>
            </a:r>
            <a:endParaRPr lang="en-US" sz="2200" dirty="0"/>
          </a:p>
        </p:txBody>
      </p:sp>
    </p:spTree>
    <p:extLst>
      <p:ext uri="{BB962C8B-B14F-4D97-AF65-F5344CB8AC3E}">
        <p14:creationId xmlns:p14="http://schemas.microsoft.com/office/powerpoint/2010/main" val="16273474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760" y="498152"/>
            <a:ext cx="8550696" cy="4154984"/>
          </a:xfrm>
          <a:prstGeom prst="rect">
            <a:avLst/>
          </a:prstGeom>
        </p:spPr>
        <p:txBody>
          <a:bodyPr wrap="square">
            <a:spAutoFit/>
          </a:bodyPr>
          <a:lstStyle/>
          <a:p>
            <a:pPr lvl="0"/>
            <a:r>
              <a:rPr lang="en-US" sz="2200" b="1" dirty="0"/>
              <a:t>Laboratory tests</a:t>
            </a:r>
            <a:r>
              <a:rPr lang="en-US" sz="2200" dirty="0"/>
              <a:t>: to identify underlying risk factors for AF</a:t>
            </a:r>
          </a:p>
          <a:p>
            <a:pPr lvl="1"/>
            <a:r>
              <a:rPr lang="en-US" sz="2200" u="sng" dirty="0"/>
              <a:t>Troponin</a:t>
            </a:r>
            <a:r>
              <a:rPr lang="en-US" sz="2200" dirty="0"/>
              <a:t> levels: to rule out </a:t>
            </a:r>
            <a:r>
              <a:rPr lang="en-US" sz="2200" u="sng" dirty="0"/>
              <a:t>myocardial infarction</a:t>
            </a:r>
            <a:r>
              <a:rPr lang="en-US" sz="2200" dirty="0"/>
              <a:t> </a:t>
            </a:r>
          </a:p>
          <a:p>
            <a:pPr lvl="1"/>
            <a:r>
              <a:rPr lang="en-US" sz="2200" dirty="0"/>
              <a:t>D-dimer levels: if risk factors (e.g., </a:t>
            </a:r>
            <a:r>
              <a:rPr lang="en-US" sz="2200" u="sng" dirty="0"/>
              <a:t>DVT</a:t>
            </a:r>
            <a:r>
              <a:rPr lang="en-US" sz="2200" dirty="0"/>
              <a:t>) or clinical features of </a:t>
            </a:r>
            <a:r>
              <a:rPr lang="en-US" sz="2200" u="sng" dirty="0"/>
              <a:t>pulmonary embolism</a:t>
            </a:r>
            <a:r>
              <a:rPr lang="en-US" sz="2200" dirty="0"/>
              <a:t> are present </a:t>
            </a:r>
          </a:p>
          <a:p>
            <a:pPr lvl="1"/>
            <a:r>
              <a:rPr lang="en-US" sz="2200" dirty="0"/>
              <a:t>Brain-natriuretic </a:t>
            </a:r>
            <a:r>
              <a:rPr lang="en-US" sz="2200" u="sng" dirty="0"/>
              <a:t>peptide</a:t>
            </a:r>
            <a:r>
              <a:rPr lang="en-US" sz="2200" dirty="0"/>
              <a:t> (</a:t>
            </a:r>
            <a:r>
              <a:rPr lang="en-US" sz="2200" u="sng" dirty="0"/>
              <a:t>BNP</a:t>
            </a:r>
            <a:r>
              <a:rPr lang="en-US" sz="2200" dirty="0"/>
              <a:t>): to identify </a:t>
            </a:r>
            <a:r>
              <a:rPr lang="en-US" sz="2200" u="sng" dirty="0"/>
              <a:t>heart failure</a:t>
            </a:r>
            <a:endParaRPr lang="en-US" sz="2200" dirty="0"/>
          </a:p>
          <a:p>
            <a:pPr lvl="1"/>
            <a:r>
              <a:rPr lang="en-US" sz="2200" dirty="0"/>
              <a:t>CBC: to identify </a:t>
            </a:r>
            <a:r>
              <a:rPr lang="en-US" sz="2200" u="sng" dirty="0"/>
              <a:t>anemia</a:t>
            </a:r>
            <a:r>
              <a:rPr lang="en-US" sz="2200" dirty="0"/>
              <a:t>, infection</a:t>
            </a:r>
          </a:p>
          <a:p>
            <a:pPr lvl="1"/>
            <a:r>
              <a:rPr lang="en-US" sz="2200" dirty="0"/>
              <a:t>TSH, fT</a:t>
            </a:r>
            <a:r>
              <a:rPr lang="en-US" sz="2200" baseline="-25000" dirty="0"/>
              <a:t>4</a:t>
            </a:r>
            <a:r>
              <a:rPr lang="en-US" sz="2200" dirty="0"/>
              <a:t>: to screen for hyperthyroidism</a:t>
            </a:r>
          </a:p>
          <a:p>
            <a:pPr lvl="1"/>
            <a:r>
              <a:rPr lang="en-US" sz="2200" dirty="0"/>
              <a:t>Serum electrolytes (Na</a:t>
            </a:r>
            <a:r>
              <a:rPr lang="en-US" sz="2200" baseline="30000" dirty="0"/>
              <a:t>+</a:t>
            </a:r>
            <a:r>
              <a:rPr lang="en-US" sz="2200" dirty="0"/>
              <a:t>, K</a:t>
            </a:r>
            <a:r>
              <a:rPr lang="en-US" sz="2200" baseline="30000" dirty="0"/>
              <a:t>+</a:t>
            </a:r>
            <a:r>
              <a:rPr lang="en-US" sz="2200" dirty="0"/>
              <a:t>, Mg</a:t>
            </a:r>
            <a:r>
              <a:rPr lang="en-US" sz="2200" baseline="30000" dirty="0"/>
              <a:t>2+</a:t>
            </a:r>
            <a:r>
              <a:rPr lang="en-US" sz="2200" dirty="0"/>
              <a:t>, and Ca</a:t>
            </a:r>
            <a:r>
              <a:rPr lang="en-US" sz="2200" baseline="30000" dirty="0"/>
              <a:t>2+</a:t>
            </a:r>
            <a:r>
              <a:rPr lang="en-US" sz="2200" dirty="0"/>
              <a:t>): to identify electrolyte imbalances</a:t>
            </a:r>
          </a:p>
          <a:p>
            <a:pPr lvl="1"/>
            <a:r>
              <a:rPr lang="en-US" sz="2200" dirty="0"/>
              <a:t>BUN, serum </a:t>
            </a:r>
            <a:r>
              <a:rPr lang="en-US" sz="2200" u="sng" dirty="0"/>
              <a:t>creatinine</a:t>
            </a:r>
            <a:r>
              <a:rPr lang="en-US" sz="2200" dirty="0"/>
              <a:t>: to identify </a:t>
            </a:r>
            <a:r>
              <a:rPr lang="en-US" sz="2200" u="sng" dirty="0"/>
              <a:t>chronic kidney disease</a:t>
            </a:r>
            <a:endParaRPr lang="en-US" sz="2200" dirty="0"/>
          </a:p>
          <a:p>
            <a:pPr lvl="1"/>
            <a:r>
              <a:rPr lang="en-US" sz="2200" dirty="0"/>
              <a:t>Ethanol levels, </a:t>
            </a:r>
            <a:r>
              <a:rPr lang="en-US" sz="2200" u="sng" dirty="0"/>
              <a:t>digoxin</a:t>
            </a:r>
            <a:r>
              <a:rPr lang="en-US" sz="2200" dirty="0"/>
              <a:t> levels and/or </a:t>
            </a:r>
            <a:r>
              <a:rPr lang="en-US" sz="2200" u="sng" dirty="0"/>
              <a:t>urine</a:t>
            </a:r>
            <a:r>
              <a:rPr lang="en-US" sz="2200" dirty="0"/>
              <a:t> toxicology (e.g., </a:t>
            </a:r>
            <a:r>
              <a:rPr lang="en-US" sz="2200" u="sng" dirty="0"/>
              <a:t>cocaine</a:t>
            </a:r>
            <a:r>
              <a:rPr lang="en-US" sz="2200" dirty="0"/>
              <a:t>, </a:t>
            </a:r>
            <a:r>
              <a:rPr lang="en-US" sz="2200" u="sng" dirty="0"/>
              <a:t>amphetamines</a:t>
            </a:r>
            <a:r>
              <a:rPr lang="en-US" sz="2200" dirty="0"/>
              <a:t>)</a:t>
            </a:r>
          </a:p>
        </p:txBody>
      </p:sp>
    </p:spTree>
    <p:extLst>
      <p:ext uri="{BB962C8B-B14F-4D97-AF65-F5344CB8AC3E}">
        <p14:creationId xmlns:p14="http://schemas.microsoft.com/office/powerpoint/2010/main" val="38364121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980728"/>
            <a:ext cx="8766720" cy="2015936"/>
          </a:xfrm>
          <a:prstGeom prst="rect">
            <a:avLst/>
          </a:prstGeom>
        </p:spPr>
        <p:txBody>
          <a:bodyPr wrap="square">
            <a:spAutoFit/>
          </a:bodyPr>
          <a:lstStyle/>
          <a:p>
            <a:r>
              <a:rPr lang="en-US" sz="2500" b="1" dirty="0"/>
              <a:t>Differential diagnoses</a:t>
            </a:r>
          </a:p>
          <a:p>
            <a:r>
              <a:rPr lang="en-US" sz="2500" dirty="0"/>
              <a:t>The differential diagnosis of AF include other </a:t>
            </a:r>
            <a:r>
              <a:rPr lang="en-US" sz="2500" u="sng" dirty="0"/>
              <a:t>tachyarrhythmias</a:t>
            </a:r>
            <a:r>
              <a:rPr lang="en-US" sz="2500" dirty="0"/>
              <a:t>. See specifically “</a:t>
            </a:r>
            <a:r>
              <a:rPr lang="en-US" sz="2500" u="sng" dirty="0"/>
              <a:t>supraventricular tachyarrhythmias</a:t>
            </a:r>
            <a:r>
              <a:rPr lang="en-US" sz="2500" dirty="0"/>
              <a:t>”, which typically have a </a:t>
            </a:r>
            <a:r>
              <a:rPr lang="en-US" sz="2500" b="1" dirty="0"/>
              <a:t>narrow QRS complex</a:t>
            </a:r>
            <a:r>
              <a:rPr lang="en-US" sz="2500" dirty="0"/>
              <a:t>.</a:t>
            </a:r>
          </a:p>
          <a:p>
            <a:endParaRPr lang="en-US" sz="2500" b="1" dirty="0" smtClean="0"/>
          </a:p>
        </p:txBody>
      </p:sp>
    </p:spTree>
    <p:extLst>
      <p:ext uri="{BB962C8B-B14F-4D97-AF65-F5344CB8AC3E}">
        <p14:creationId xmlns:p14="http://schemas.microsoft.com/office/powerpoint/2010/main" val="16273474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0344" y="1340768"/>
            <a:ext cx="7866112" cy="4247317"/>
          </a:xfrm>
          <a:prstGeom prst="rect">
            <a:avLst/>
          </a:prstGeom>
        </p:spPr>
        <p:txBody>
          <a:bodyPr wrap="square">
            <a:spAutoFit/>
          </a:bodyPr>
          <a:lstStyle/>
          <a:p>
            <a:r>
              <a:rPr lang="en-US" sz="3000" b="1" dirty="0"/>
              <a:t>Treatment</a:t>
            </a:r>
          </a:p>
          <a:p>
            <a:r>
              <a:rPr lang="en-US" sz="3000" dirty="0"/>
              <a:t>The general principles of treating atrial fibrillation include:</a:t>
            </a:r>
          </a:p>
          <a:p>
            <a:pPr marL="514350" lvl="0" indent="-514350">
              <a:buFont typeface="+mj-lt"/>
              <a:buAutoNum type="arabicPeriod"/>
            </a:pPr>
            <a:r>
              <a:rPr lang="en-US" sz="3000" b="1" dirty="0"/>
              <a:t>Correcting reversible causes and/or treatable conditions</a:t>
            </a:r>
            <a:r>
              <a:rPr lang="en-US" sz="3000" dirty="0"/>
              <a:t> (e.g., </a:t>
            </a:r>
            <a:r>
              <a:rPr lang="en-US" sz="3000" u="sng" dirty="0"/>
              <a:t>hyperthyroidism</a:t>
            </a:r>
            <a:r>
              <a:rPr lang="en-US" sz="3000" dirty="0"/>
              <a:t>, electrolyte imbalances)</a:t>
            </a:r>
          </a:p>
          <a:p>
            <a:pPr marL="514350" lvl="0" indent="-514350">
              <a:buFont typeface="+mj-lt"/>
              <a:buAutoNum type="arabicPeriod"/>
            </a:pPr>
            <a:r>
              <a:rPr lang="en-US" sz="3000" b="1" dirty="0"/>
              <a:t>Controlling heart rate and/or rhythm</a:t>
            </a:r>
            <a:endParaRPr lang="en-US" sz="3000" dirty="0"/>
          </a:p>
          <a:p>
            <a:pPr marL="514350" lvl="0" indent="-514350">
              <a:buFont typeface="+mj-lt"/>
              <a:buAutoNum type="arabicPeriod"/>
            </a:pPr>
            <a:r>
              <a:rPr lang="en-US" sz="3000" b="1" dirty="0"/>
              <a:t>Providing anticoagulation</a:t>
            </a:r>
            <a:endParaRPr lang="en-US" sz="3000" dirty="0"/>
          </a:p>
          <a:p>
            <a:r>
              <a:rPr lang="en-US" sz="3000" b="1" dirty="0"/>
              <a:t> </a:t>
            </a:r>
          </a:p>
        </p:txBody>
      </p:sp>
      <p:sp>
        <p:nvSpPr>
          <p:cNvPr id="3" name="Right Arrow 2"/>
          <p:cNvSpPr/>
          <p:nvPr/>
        </p:nvSpPr>
        <p:spPr>
          <a:xfrm>
            <a:off x="6588224" y="5949280"/>
            <a:ext cx="1656184"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03863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2276872"/>
            <a:ext cx="8478688" cy="1631216"/>
          </a:xfrm>
          <a:prstGeom prst="rect">
            <a:avLst/>
          </a:prstGeom>
        </p:spPr>
        <p:txBody>
          <a:bodyPr wrap="square">
            <a:spAutoFit/>
          </a:bodyPr>
          <a:lstStyle/>
          <a:p>
            <a:r>
              <a:rPr lang="en-US" sz="2500" b="1" dirty="0"/>
              <a:t>Controlling heart rate and/or rhythm</a:t>
            </a:r>
          </a:p>
          <a:p>
            <a:pPr marL="342900" lvl="0" indent="-342900">
              <a:buFont typeface="Arial" pitchFamily="34" charset="0"/>
              <a:buChar char="•"/>
            </a:pPr>
            <a:r>
              <a:rPr lang="en-US" sz="2500" b="1" dirty="0"/>
              <a:t>Unstable AF</a:t>
            </a:r>
            <a:r>
              <a:rPr lang="en-US" sz="2500" dirty="0"/>
              <a:t>: </a:t>
            </a:r>
            <a:r>
              <a:rPr lang="en-US" sz="2500" b="1" dirty="0"/>
              <a:t>emergent electrical </a:t>
            </a:r>
            <a:r>
              <a:rPr lang="en-US" sz="2500" b="1" dirty="0" err="1"/>
              <a:t>cardioversion</a:t>
            </a:r>
            <a:r>
              <a:rPr lang="en-US" sz="2500" dirty="0"/>
              <a:t> </a:t>
            </a:r>
          </a:p>
          <a:p>
            <a:pPr marL="342900" lvl="0" indent="-342900">
              <a:buFont typeface="Arial" pitchFamily="34" charset="0"/>
              <a:buChar char="•"/>
            </a:pPr>
            <a:r>
              <a:rPr lang="en-US" sz="2500" b="1" dirty="0"/>
              <a:t>Stable AF</a:t>
            </a:r>
            <a:r>
              <a:rPr lang="en-US" sz="2500" dirty="0"/>
              <a:t>: </a:t>
            </a:r>
            <a:r>
              <a:rPr lang="en-US" sz="2500" u="sng" dirty="0"/>
              <a:t>rate control</a:t>
            </a:r>
            <a:r>
              <a:rPr lang="en-US" sz="2500" dirty="0"/>
              <a:t> or </a:t>
            </a:r>
            <a:r>
              <a:rPr lang="en-US" sz="2500" u="sng" dirty="0"/>
              <a:t>rhythm control</a:t>
            </a:r>
            <a:r>
              <a:rPr lang="en-US" sz="2500" dirty="0"/>
              <a:t> strategies to control AF and prevent long-term recurrence </a:t>
            </a:r>
            <a:r>
              <a:rPr lang="en-US" sz="2500" dirty="0" smtClean="0"/>
              <a:t>.</a:t>
            </a:r>
            <a:endParaRPr lang="en-US" sz="2500" dirty="0"/>
          </a:p>
        </p:txBody>
      </p:sp>
    </p:spTree>
    <p:extLst>
      <p:ext uri="{BB962C8B-B14F-4D97-AF65-F5344CB8AC3E}">
        <p14:creationId xmlns:p14="http://schemas.microsoft.com/office/powerpoint/2010/main" val="16273474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066960110"/>
              </p:ext>
            </p:extLst>
          </p:nvPr>
        </p:nvGraphicFramePr>
        <p:xfrm>
          <a:off x="457200" y="1124744"/>
          <a:ext cx="8229600" cy="4278376"/>
        </p:xfrm>
        <a:graphic>
          <a:graphicData uri="http://schemas.openxmlformats.org/drawingml/2006/table">
            <a:tbl>
              <a:tblPr firstRow="1" firstCol="1" bandRow="1">
                <a:tableStyleId>{5DA37D80-6434-44D0-A028-1B22A696006F}</a:tableStyleId>
              </a:tblPr>
              <a:tblGrid>
                <a:gridCol w="2743200"/>
                <a:gridCol w="2743200"/>
                <a:gridCol w="2743200"/>
              </a:tblGrid>
              <a:tr h="0">
                <a:tc>
                  <a:txBody>
                    <a:bodyPr/>
                    <a:lstStyle/>
                    <a:p>
                      <a:pPr algn="ctr">
                        <a:lnSpc>
                          <a:spcPct val="115000"/>
                        </a:lnSpc>
                        <a:spcBef>
                          <a:spcPts val="600"/>
                        </a:spcBef>
                        <a:spcAft>
                          <a:spcPts val="600"/>
                        </a:spcAft>
                      </a:pPr>
                      <a:r>
                        <a:rPr lang="en-US" dirty="0"/>
                        <a:t>Treatment strategy</a:t>
                      </a:r>
                    </a:p>
                  </a:txBody>
                  <a:tcPr marL="45720" marR="45720"/>
                </a:tc>
                <a:tc>
                  <a:txBody>
                    <a:bodyPr/>
                    <a:lstStyle/>
                    <a:p>
                      <a:pPr algn="ctr">
                        <a:lnSpc>
                          <a:spcPct val="115000"/>
                        </a:lnSpc>
                        <a:spcBef>
                          <a:spcPts val="600"/>
                        </a:spcBef>
                        <a:spcAft>
                          <a:spcPts val="600"/>
                        </a:spcAft>
                      </a:pPr>
                      <a:r>
                        <a:rPr lang="en-US"/>
                        <a:t>Rate control</a:t>
                      </a:r>
                    </a:p>
                  </a:txBody>
                  <a:tcPr marL="45720" marR="45720"/>
                </a:tc>
                <a:tc>
                  <a:txBody>
                    <a:bodyPr/>
                    <a:lstStyle/>
                    <a:p>
                      <a:pPr algn="ctr">
                        <a:lnSpc>
                          <a:spcPct val="115000"/>
                        </a:lnSpc>
                        <a:spcBef>
                          <a:spcPts val="600"/>
                        </a:spcBef>
                        <a:spcAft>
                          <a:spcPts val="600"/>
                        </a:spcAft>
                      </a:pPr>
                      <a:r>
                        <a:rPr lang="en-US"/>
                        <a:t>Rhythm control</a:t>
                      </a:r>
                    </a:p>
                  </a:txBody>
                  <a:tcPr marL="45720" marR="45720"/>
                </a:tc>
              </a:tr>
              <a:tr h="0">
                <a:tc>
                  <a:txBody>
                    <a:bodyPr/>
                    <a:lstStyle/>
                    <a:p>
                      <a:pPr algn="ctr">
                        <a:lnSpc>
                          <a:spcPct val="115000"/>
                        </a:lnSpc>
                        <a:spcBef>
                          <a:spcPts val="600"/>
                        </a:spcBef>
                        <a:spcAft>
                          <a:spcPts val="600"/>
                        </a:spcAft>
                      </a:pPr>
                      <a:r>
                        <a:rPr lang="en-US"/>
                        <a:t>Goal and rationale</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Normalizing the ventricular heart rate </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Terminating atrial fibrillation and restoring it to sinus rhythm in order to prevent atrial remodeling</a:t>
                      </a:r>
                    </a:p>
                  </a:txBody>
                  <a:tcPr marL="45720" marR="45720"/>
                </a:tc>
              </a:tr>
              <a:tr h="0">
                <a:tc>
                  <a:txBody>
                    <a:bodyPr/>
                    <a:lstStyle/>
                    <a:p>
                      <a:pPr algn="ctr">
                        <a:lnSpc>
                          <a:spcPct val="115000"/>
                        </a:lnSpc>
                        <a:spcAft>
                          <a:spcPts val="0"/>
                        </a:spcAft>
                      </a:pPr>
                      <a:r>
                        <a:rPr lang="en-US"/>
                        <a:t>Indications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a:t>Elderly patients </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a:t>Failure of rate-control strategy to control symptoms</a:t>
                      </a:r>
                    </a:p>
                    <a:p>
                      <a:pPr marL="342900" lvl="0" indent="-342900">
                        <a:lnSpc>
                          <a:spcPct val="115000"/>
                        </a:lnSpc>
                        <a:spcAft>
                          <a:spcPts val="1000"/>
                        </a:spcAft>
                        <a:buSzPts val="1000"/>
                        <a:buFont typeface="Symbol"/>
                        <a:buChar char=""/>
                        <a:tabLst>
                          <a:tab pos="457200" algn="l"/>
                        </a:tabLst>
                      </a:pPr>
                      <a:r>
                        <a:rPr lang="en-US"/>
                        <a:t>Younger patients </a:t>
                      </a:r>
                    </a:p>
                  </a:txBody>
                  <a:tcPr marL="45720" marR="45720"/>
                </a:tc>
              </a:tr>
              <a:tr h="0">
                <a:tc>
                  <a:txBody>
                    <a:bodyPr/>
                    <a:lstStyle/>
                    <a:p>
                      <a:pPr algn="ctr">
                        <a:lnSpc>
                          <a:spcPct val="115000"/>
                        </a:lnSpc>
                        <a:spcAft>
                          <a:spcPts val="0"/>
                        </a:spcAft>
                      </a:pPr>
                      <a:r>
                        <a:rPr lang="en-US" dirty="0"/>
                        <a:t>Contraindications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a:t>AF due to pre-excitation syndromes </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Long-standing persistent AF </a:t>
                      </a:r>
                    </a:p>
                  </a:txBody>
                  <a:tcPr marL="45720" marR="45720"/>
                </a:tc>
              </a:tr>
            </a:tbl>
          </a:graphicData>
        </a:graphic>
      </p:graphicFrame>
    </p:spTree>
    <p:extLst>
      <p:ext uri="{BB962C8B-B14F-4D97-AF65-F5344CB8AC3E}">
        <p14:creationId xmlns:p14="http://schemas.microsoft.com/office/powerpoint/2010/main" val="16273474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013598682"/>
              </p:ext>
            </p:extLst>
          </p:nvPr>
        </p:nvGraphicFramePr>
        <p:xfrm>
          <a:off x="457200" y="541496"/>
          <a:ext cx="8435280" cy="5191760"/>
        </p:xfrm>
        <a:graphic>
          <a:graphicData uri="http://schemas.openxmlformats.org/drawingml/2006/table">
            <a:tbl>
              <a:tblPr firstRow="1" firstCol="1" bandRow="1">
                <a:tableStyleId>{5DA37D80-6434-44D0-A028-1B22A696006F}</a:tableStyleId>
              </a:tblPr>
              <a:tblGrid>
                <a:gridCol w="1378496"/>
                <a:gridCol w="1296144"/>
                <a:gridCol w="2808312"/>
                <a:gridCol w="2952328"/>
              </a:tblGrid>
              <a:tr h="0">
                <a:tc gridSpan="2">
                  <a:txBody>
                    <a:bodyPr/>
                    <a:lstStyle/>
                    <a:p>
                      <a:pPr algn="ctr">
                        <a:lnSpc>
                          <a:spcPct val="100000"/>
                        </a:lnSpc>
                        <a:spcBef>
                          <a:spcPts val="600"/>
                        </a:spcBef>
                        <a:spcAft>
                          <a:spcPts val="600"/>
                        </a:spcAft>
                      </a:pPr>
                      <a:r>
                        <a:rPr lang="en-US" dirty="0"/>
                        <a:t>Treatment strategy</a:t>
                      </a:r>
                    </a:p>
                  </a:txBody>
                  <a:tcPr marL="45720" marR="45720"/>
                </a:tc>
                <a:tc hMerge="1">
                  <a:txBody>
                    <a:bodyPr/>
                    <a:lstStyle/>
                    <a:p>
                      <a:endParaRPr lang="en-US"/>
                    </a:p>
                  </a:txBody>
                  <a:tcPr/>
                </a:tc>
                <a:tc>
                  <a:txBody>
                    <a:bodyPr/>
                    <a:lstStyle/>
                    <a:p>
                      <a:pPr algn="ctr">
                        <a:lnSpc>
                          <a:spcPct val="100000"/>
                        </a:lnSpc>
                        <a:spcBef>
                          <a:spcPts val="600"/>
                        </a:spcBef>
                        <a:spcAft>
                          <a:spcPts val="600"/>
                        </a:spcAft>
                      </a:pPr>
                      <a:r>
                        <a:rPr lang="en-US"/>
                        <a:t>Rate control</a:t>
                      </a:r>
                    </a:p>
                  </a:txBody>
                  <a:tcPr marL="45720" marR="45720"/>
                </a:tc>
                <a:tc>
                  <a:txBody>
                    <a:bodyPr/>
                    <a:lstStyle/>
                    <a:p>
                      <a:pPr algn="ctr">
                        <a:lnSpc>
                          <a:spcPct val="100000"/>
                        </a:lnSpc>
                        <a:spcBef>
                          <a:spcPts val="600"/>
                        </a:spcBef>
                        <a:spcAft>
                          <a:spcPts val="600"/>
                        </a:spcAft>
                      </a:pPr>
                      <a:r>
                        <a:rPr lang="en-US"/>
                        <a:t>Rhythm control</a:t>
                      </a:r>
                    </a:p>
                  </a:txBody>
                  <a:tcPr marL="45720" marR="45720"/>
                </a:tc>
              </a:tr>
              <a:tr h="0">
                <a:tc rowSpan="2">
                  <a:txBody>
                    <a:bodyPr/>
                    <a:lstStyle/>
                    <a:p>
                      <a:pPr algn="ctr">
                        <a:lnSpc>
                          <a:spcPct val="100000"/>
                        </a:lnSpc>
                        <a:spcAft>
                          <a:spcPts val="0"/>
                        </a:spcAft>
                      </a:pPr>
                      <a:r>
                        <a:rPr lang="en-US"/>
                        <a:t>Therapeutic measures </a:t>
                      </a:r>
                    </a:p>
                  </a:txBody>
                  <a:tcPr marL="45720" marR="45720"/>
                </a:tc>
                <a:tc>
                  <a:txBody>
                    <a:bodyPr/>
                    <a:lstStyle/>
                    <a:p>
                      <a:pPr algn="ctr">
                        <a:lnSpc>
                          <a:spcPct val="100000"/>
                        </a:lnSpc>
                        <a:spcAft>
                          <a:spcPts val="0"/>
                        </a:spcAft>
                      </a:pPr>
                      <a:r>
                        <a:rPr lang="en-US" dirty="0"/>
                        <a:t>1st line</a:t>
                      </a: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dirty="0"/>
                        <a:t>1st choice: beta blockers (esmolol, </a:t>
                      </a:r>
                      <a:r>
                        <a:rPr lang="en-US" dirty="0" err="1"/>
                        <a:t>propanolol</a:t>
                      </a:r>
                      <a:r>
                        <a:rPr lang="en-US" dirty="0"/>
                        <a:t>, metoprolol) OR </a:t>
                      </a:r>
                      <a:r>
                        <a:rPr lang="en-US" dirty="0" err="1"/>
                        <a:t>nondihydropyridine</a:t>
                      </a:r>
                      <a:r>
                        <a:rPr lang="en-US" dirty="0"/>
                        <a:t> calcium channel blockers (diltiazem, verapamil) </a:t>
                      </a:r>
                    </a:p>
                    <a:p>
                      <a:pPr marL="342900" lvl="0" indent="-342900">
                        <a:lnSpc>
                          <a:spcPct val="100000"/>
                        </a:lnSpc>
                        <a:spcAft>
                          <a:spcPts val="1000"/>
                        </a:spcAft>
                        <a:buSzPts val="1000"/>
                        <a:buFont typeface="Symbol"/>
                        <a:buChar char=""/>
                        <a:tabLst>
                          <a:tab pos="457200" algn="l"/>
                        </a:tabLst>
                      </a:pPr>
                      <a:r>
                        <a:rPr lang="en-US" dirty="0"/>
                        <a:t>2nd choice: digoxin </a:t>
                      </a:r>
                    </a:p>
                    <a:p>
                      <a:pPr marL="342900" lvl="0" indent="-342900">
                        <a:lnSpc>
                          <a:spcPct val="100000"/>
                        </a:lnSpc>
                        <a:spcAft>
                          <a:spcPts val="1000"/>
                        </a:spcAft>
                        <a:buSzPts val="1000"/>
                        <a:buFont typeface="Symbol"/>
                        <a:buChar char=""/>
                        <a:tabLst>
                          <a:tab pos="457200" algn="l"/>
                        </a:tabLst>
                      </a:pPr>
                      <a:r>
                        <a:rPr lang="en-US" dirty="0"/>
                        <a:t>3rd choice: dronedarone, amiodarone </a:t>
                      </a: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dirty="0"/>
                        <a:t>1st choice: elective electrical </a:t>
                      </a:r>
                      <a:r>
                        <a:rPr lang="en-US" dirty="0" err="1"/>
                        <a:t>cardioversion</a:t>
                      </a:r>
                      <a:r>
                        <a:rPr lang="en-US" dirty="0"/>
                        <a:t> </a:t>
                      </a:r>
                    </a:p>
                    <a:p>
                      <a:pPr marL="342900" lvl="0" indent="-342900">
                        <a:lnSpc>
                          <a:spcPct val="100000"/>
                        </a:lnSpc>
                        <a:spcAft>
                          <a:spcPts val="1000"/>
                        </a:spcAft>
                        <a:buSzPts val="1000"/>
                        <a:buFont typeface="Symbol"/>
                        <a:buChar char=""/>
                        <a:tabLst>
                          <a:tab pos="457200" algn="l"/>
                        </a:tabLst>
                      </a:pPr>
                      <a:r>
                        <a:rPr lang="en-US" dirty="0"/>
                        <a:t>2nd choice: pharmacologic </a:t>
                      </a:r>
                      <a:r>
                        <a:rPr lang="en-US" dirty="0" err="1"/>
                        <a:t>cardioversion</a:t>
                      </a:r>
                      <a:r>
                        <a:rPr lang="en-US" dirty="0"/>
                        <a:t> with antiarrhythmic drugs such as flecainide, propafenone, ibutilide, dofetilide </a:t>
                      </a:r>
                    </a:p>
                    <a:p>
                      <a:pPr marL="342900" lvl="0" indent="-342900">
                        <a:lnSpc>
                          <a:spcPct val="100000"/>
                        </a:lnSpc>
                        <a:spcAft>
                          <a:spcPts val="1000"/>
                        </a:spcAft>
                        <a:buSzPts val="1000"/>
                        <a:buFont typeface="Symbol"/>
                        <a:buChar char=""/>
                        <a:tabLst>
                          <a:tab pos="457200" algn="l"/>
                        </a:tabLst>
                      </a:pPr>
                      <a:r>
                        <a:rPr lang="en-US" dirty="0"/>
                        <a:t>See prerequisites for </a:t>
                      </a:r>
                      <a:r>
                        <a:rPr lang="en-US" dirty="0" err="1"/>
                        <a:t>cardioversion</a:t>
                      </a:r>
                      <a:r>
                        <a:rPr lang="en-US" dirty="0"/>
                        <a:t> of AF below</a:t>
                      </a:r>
                    </a:p>
                  </a:txBody>
                  <a:tcPr marL="45720" marR="45720"/>
                </a:tc>
              </a:tr>
              <a:tr h="0">
                <a:tc vMerge="1">
                  <a:txBody>
                    <a:bodyPr/>
                    <a:lstStyle/>
                    <a:p>
                      <a:endParaRPr lang="en-US"/>
                    </a:p>
                  </a:txBody>
                  <a:tcPr/>
                </a:tc>
                <a:tc>
                  <a:txBody>
                    <a:bodyPr/>
                    <a:lstStyle/>
                    <a:p>
                      <a:pPr algn="ctr">
                        <a:lnSpc>
                          <a:spcPct val="100000"/>
                        </a:lnSpc>
                        <a:spcAft>
                          <a:spcPts val="0"/>
                        </a:spcAft>
                      </a:pPr>
                      <a:r>
                        <a:rPr lang="en-US"/>
                        <a:t>2nd line (ablative procedures)</a:t>
                      </a: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a:t>AV nodal ablation and implantation of a permanent ventricular pacemaker </a:t>
                      </a: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dirty="0"/>
                        <a:t>Catheter-based radiofrequency ablation of atrial tissue around pulmonary vein openings (pulmonary vein isolation) </a:t>
                      </a:r>
                    </a:p>
                  </a:txBody>
                  <a:tcPr marL="45720" marR="45720"/>
                </a:tc>
              </a:tr>
            </a:tbl>
          </a:graphicData>
        </a:graphic>
      </p:graphicFrame>
    </p:spTree>
    <p:extLst>
      <p:ext uri="{BB962C8B-B14F-4D97-AF65-F5344CB8AC3E}">
        <p14:creationId xmlns:p14="http://schemas.microsoft.com/office/powerpoint/2010/main" val="38509753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3105835"/>
            <a:ext cx="4572000" cy="646331"/>
          </a:xfrm>
          <a:prstGeom prst="rect">
            <a:avLst/>
          </a:prstGeom>
        </p:spPr>
        <p:txBody>
          <a:bodyPr>
            <a:spAutoFit/>
          </a:bodyPr>
          <a:lstStyle/>
          <a:p>
            <a:r>
              <a:rPr lang="en-US" dirty="0"/>
              <a:t>Patients with unstable AF should be treated with immediate </a:t>
            </a:r>
            <a:r>
              <a:rPr lang="en-US" dirty="0" err="1"/>
              <a:t>cardioversion</a:t>
            </a:r>
            <a:r>
              <a:rPr lang="en-US" dirty="0"/>
              <a:t>!</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913743"/>
            <a:ext cx="238125"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13194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472891"/>
            <a:ext cx="8424936" cy="4324261"/>
          </a:xfrm>
          <a:prstGeom prst="rect">
            <a:avLst/>
          </a:prstGeom>
        </p:spPr>
        <p:txBody>
          <a:bodyPr wrap="square">
            <a:spAutoFit/>
          </a:bodyPr>
          <a:lstStyle/>
          <a:p>
            <a:r>
              <a:rPr lang="en-US" sz="2500" b="1" dirty="0"/>
              <a:t>Anticoagulation</a:t>
            </a:r>
          </a:p>
          <a:p>
            <a:r>
              <a:rPr lang="en-US" sz="2500" b="1" dirty="0"/>
              <a:t>Prerequisites for </a:t>
            </a:r>
            <a:r>
              <a:rPr lang="en-US" sz="2500" b="1" dirty="0" err="1"/>
              <a:t>cardioversion</a:t>
            </a:r>
            <a:r>
              <a:rPr lang="en-US" sz="2500" b="1" dirty="0"/>
              <a:t> of AF </a:t>
            </a:r>
          </a:p>
          <a:p>
            <a:pPr marL="342900" lvl="0" indent="-342900">
              <a:buFont typeface="Arial" pitchFamily="34" charset="0"/>
              <a:buChar char="•"/>
            </a:pPr>
            <a:r>
              <a:rPr lang="en-US" sz="2500" b="1" dirty="0"/>
              <a:t>New onset AF (&lt; 48 hours) in patients with:</a:t>
            </a:r>
            <a:endParaRPr lang="en-US" sz="2500" dirty="0"/>
          </a:p>
          <a:p>
            <a:pPr marL="800100" lvl="1" indent="-342900">
              <a:buFont typeface="Arial" pitchFamily="34" charset="0"/>
              <a:buChar char="•"/>
            </a:pPr>
            <a:r>
              <a:rPr lang="en-US" sz="2500" dirty="0"/>
              <a:t>Low thromboembolic risk (see </a:t>
            </a:r>
            <a:r>
              <a:rPr lang="en-US" sz="2500" u="sng" dirty="0"/>
              <a:t>CHA2DS2-VASc score</a:t>
            </a:r>
            <a:r>
              <a:rPr lang="en-US" sz="2500" dirty="0"/>
              <a:t> below) → consider anticoagulation directly before or after </a:t>
            </a:r>
            <a:r>
              <a:rPr lang="en-US" sz="2500" dirty="0" err="1"/>
              <a:t>cardioversion</a:t>
            </a:r>
            <a:endParaRPr lang="en-US" sz="2500" dirty="0"/>
          </a:p>
          <a:p>
            <a:pPr marL="800100" lvl="1" indent="-342900">
              <a:buFont typeface="Arial" pitchFamily="34" charset="0"/>
              <a:buChar char="•"/>
            </a:pPr>
            <a:r>
              <a:rPr lang="en-US" sz="2500" dirty="0"/>
              <a:t>High thromboembolic risk → start anticoagulation immediately before or after </a:t>
            </a:r>
            <a:r>
              <a:rPr lang="en-US" sz="2500" dirty="0" err="1"/>
              <a:t>cardioversion</a:t>
            </a:r>
            <a:endParaRPr lang="en-US" sz="2500" dirty="0"/>
          </a:p>
          <a:p>
            <a:pPr marL="800100" lvl="1" indent="-342900">
              <a:buFont typeface="Arial" pitchFamily="34" charset="0"/>
              <a:buChar char="•"/>
            </a:pPr>
            <a:r>
              <a:rPr lang="en-US" sz="2500" dirty="0"/>
              <a:t>Anticoagulation options: </a:t>
            </a:r>
            <a:r>
              <a:rPr lang="en-US" sz="2500" b="1" dirty="0"/>
              <a:t>IV heparin or </a:t>
            </a:r>
            <a:r>
              <a:rPr lang="en-US" sz="2500" b="1" u="sng" dirty="0"/>
              <a:t>LMWH</a:t>
            </a:r>
            <a:r>
              <a:rPr lang="en-US" sz="2500" dirty="0"/>
              <a:t>, direct thrombin inhibitors (e.g., </a:t>
            </a:r>
            <a:r>
              <a:rPr lang="en-US" sz="2500" b="1" u="sng" dirty="0"/>
              <a:t>dabigatran</a:t>
            </a:r>
            <a:r>
              <a:rPr lang="en-US" sz="2500" dirty="0"/>
              <a:t>), or </a:t>
            </a:r>
            <a:r>
              <a:rPr lang="en-US" sz="2500" u="sng" dirty="0"/>
              <a:t>factor </a:t>
            </a:r>
            <a:r>
              <a:rPr lang="en-US" sz="2500" u="sng" dirty="0" err="1"/>
              <a:t>Xa</a:t>
            </a:r>
            <a:r>
              <a:rPr lang="en-US" sz="2500" u="sng" dirty="0"/>
              <a:t> inhibitors</a:t>
            </a:r>
            <a:r>
              <a:rPr lang="en-US" sz="2500" dirty="0"/>
              <a:t> (e.g., </a:t>
            </a:r>
            <a:r>
              <a:rPr lang="en-US" sz="2500" b="1" u="sng" dirty="0"/>
              <a:t>rivaroxaban</a:t>
            </a:r>
            <a:r>
              <a:rPr lang="en-US" sz="2500" b="1" dirty="0"/>
              <a:t>, </a:t>
            </a:r>
            <a:r>
              <a:rPr lang="en-US" sz="2500" b="1" u="sng" dirty="0"/>
              <a:t>apixaban</a:t>
            </a:r>
            <a:r>
              <a:rPr lang="en-US" sz="2500" dirty="0" smtClean="0"/>
              <a:t>)</a:t>
            </a:r>
            <a:endParaRPr lang="en-US" sz="2500" dirty="0"/>
          </a:p>
        </p:txBody>
      </p:sp>
    </p:spTree>
    <p:extLst>
      <p:ext uri="{BB962C8B-B14F-4D97-AF65-F5344CB8AC3E}">
        <p14:creationId xmlns:p14="http://schemas.microsoft.com/office/powerpoint/2010/main" val="16273474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639554"/>
            <a:ext cx="8208912" cy="5093702"/>
          </a:xfrm>
          <a:prstGeom prst="rect">
            <a:avLst/>
          </a:prstGeom>
        </p:spPr>
        <p:txBody>
          <a:bodyPr wrap="square">
            <a:spAutoFit/>
          </a:bodyPr>
          <a:lstStyle/>
          <a:p>
            <a:pPr marL="342900" lvl="0" indent="-342900">
              <a:buFont typeface="Arial" pitchFamily="34" charset="0"/>
              <a:buChar char="•"/>
            </a:pPr>
            <a:r>
              <a:rPr lang="en-US" sz="2500" b="1" dirty="0"/>
              <a:t>AF ≥ 48 hours or of unknown duration in patients with:</a:t>
            </a:r>
            <a:endParaRPr lang="en-US" sz="2500" dirty="0"/>
          </a:p>
          <a:p>
            <a:pPr marL="800100" lvl="1" indent="-342900">
              <a:buFont typeface="Arial" pitchFamily="34" charset="0"/>
              <a:buChar char="•"/>
            </a:pPr>
            <a:r>
              <a:rPr lang="en-US" sz="2500" b="1" dirty="0"/>
              <a:t>Unstable AF (require urgent </a:t>
            </a:r>
            <a:r>
              <a:rPr lang="en-US" sz="2500" b="1" dirty="0" err="1"/>
              <a:t>cardioversion</a:t>
            </a:r>
            <a:r>
              <a:rPr lang="en-US" sz="2500" b="1" dirty="0"/>
              <a:t>)</a:t>
            </a:r>
            <a:r>
              <a:rPr lang="en-US" sz="2500" dirty="0"/>
              <a:t>: </a:t>
            </a:r>
            <a:r>
              <a:rPr lang="en-US" sz="2500" b="1" dirty="0"/>
              <a:t>IV heparin or </a:t>
            </a:r>
            <a:r>
              <a:rPr lang="en-US" sz="2500" b="1" u="sng" dirty="0">
                <a:hlinkClick r:id="rId2"/>
              </a:rPr>
              <a:t>LMWH</a:t>
            </a:r>
            <a:r>
              <a:rPr lang="en-US" sz="2500" dirty="0"/>
              <a:t> immediately before </a:t>
            </a:r>
            <a:r>
              <a:rPr lang="en-US" sz="2500" dirty="0" err="1"/>
              <a:t>cardioversion</a:t>
            </a:r>
            <a:r>
              <a:rPr lang="en-US" sz="2500" dirty="0"/>
              <a:t> followed by </a:t>
            </a:r>
            <a:r>
              <a:rPr lang="en-US" sz="2500" b="1" u="sng" dirty="0">
                <a:hlinkClick r:id="rId3"/>
              </a:rPr>
              <a:t>warfarin</a:t>
            </a:r>
            <a:r>
              <a:rPr lang="en-US" sz="2500" b="1" dirty="0"/>
              <a:t> for up to 4 weeks</a:t>
            </a:r>
            <a:r>
              <a:rPr lang="en-US" sz="2500" dirty="0"/>
              <a:t> after </a:t>
            </a:r>
            <a:r>
              <a:rPr lang="en-US" sz="2500" dirty="0" err="1"/>
              <a:t>cardioversion</a:t>
            </a:r>
            <a:endParaRPr lang="en-US" sz="2500" dirty="0"/>
          </a:p>
          <a:p>
            <a:pPr marL="1257300" lvl="2" indent="-342900">
              <a:buFont typeface="Arial" pitchFamily="34" charset="0"/>
              <a:buChar char="•"/>
            </a:pPr>
            <a:r>
              <a:rPr lang="en-US" sz="2500" dirty="0"/>
              <a:t>TEE to rule out atrial thrombi recommended if anticoagulation has not been administered at least 3 week prior to </a:t>
            </a:r>
            <a:r>
              <a:rPr lang="en-US" sz="2500" dirty="0" err="1"/>
              <a:t>cardioversion</a:t>
            </a:r>
            <a:endParaRPr lang="en-US" sz="2500" dirty="0"/>
          </a:p>
          <a:p>
            <a:pPr marL="800100" lvl="1" indent="-342900">
              <a:buFont typeface="Arial" pitchFamily="34" charset="0"/>
              <a:buChar char="•"/>
            </a:pPr>
            <a:r>
              <a:rPr lang="en-US" sz="2500" b="1" dirty="0"/>
              <a:t>Stable AF (do not require urgent </a:t>
            </a:r>
            <a:r>
              <a:rPr lang="en-US" sz="2500" b="1" dirty="0" err="1"/>
              <a:t>cardioversion</a:t>
            </a:r>
            <a:r>
              <a:rPr lang="en-US" sz="2500" b="1" dirty="0"/>
              <a:t>)</a:t>
            </a:r>
            <a:r>
              <a:rPr lang="en-US" sz="2500" dirty="0"/>
              <a:t>: </a:t>
            </a:r>
            <a:r>
              <a:rPr lang="en-US" sz="2500" b="1" u="sng" dirty="0">
                <a:hlinkClick r:id="rId3"/>
              </a:rPr>
              <a:t>warfarin</a:t>
            </a:r>
            <a:r>
              <a:rPr lang="en-US" sz="2500" dirty="0"/>
              <a:t> with bridging therapy for 3 weeks before and up to 4 weeks after </a:t>
            </a:r>
            <a:r>
              <a:rPr lang="en-US" sz="2500" dirty="0" err="1"/>
              <a:t>cardioversion</a:t>
            </a:r>
            <a:endParaRPr lang="en-US" sz="2500" dirty="0"/>
          </a:p>
          <a:p>
            <a:pPr marL="342900" indent="-342900">
              <a:buFont typeface="Arial" pitchFamily="34" charset="0"/>
              <a:buChar char="•"/>
            </a:pPr>
            <a:r>
              <a:rPr lang="en-US" sz="2500" dirty="0"/>
              <a:t>Anticoagulation therapy should be considered in all patients who are about to undergo </a:t>
            </a:r>
            <a:r>
              <a:rPr lang="en-US" sz="2500" dirty="0" err="1"/>
              <a:t>cardioversion</a:t>
            </a:r>
            <a:r>
              <a:rPr lang="en-US" sz="2500" dirty="0"/>
              <a:t>.</a:t>
            </a:r>
          </a:p>
        </p:txBody>
      </p:sp>
    </p:spTree>
    <p:extLst>
      <p:ext uri="{BB962C8B-B14F-4D97-AF65-F5344CB8AC3E}">
        <p14:creationId xmlns:p14="http://schemas.microsoft.com/office/powerpoint/2010/main" val="32977466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95736" y="2348880"/>
            <a:ext cx="6174432" cy="1246495"/>
          </a:xfrm>
          <a:prstGeom prst="rect">
            <a:avLst/>
          </a:prstGeom>
        </p:spPr>
        <p:txBody>
          <a:bodyPr wrap="square">
            <a:spAutoFit/>
          </a:bodyPr>
          <a:lstStyle/>
          <a:p>
            <a:r>
              <a:rPr lang="en-US" sz="2500" dirty="0"/>
              <a:t>Anticoagulation therapy should be considered in all patients who are about to undergo </a:t>
            </a:r>
            <a:r>
              <a:rPr lang="en-US" sz="2500" dirty="0" err="1"/>
              <a:t>cardioversion</a:t>
            </a:r>
            <a:r>
              <a:rPr lang="en-US" sz="2500" dirty="0"/>
              <a:t>.</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467" y="1999820"/>
            <a:ext cx="670173" cy="1501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70072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395536" y="44624"/>
            <a:ext cx="3377528" cy="43597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2696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57200" algn="l"/>
              </a:tabLst>
            </a:pPr>
            <a:r>
              <a:rPr kumimoji="0" lang="en-US" sz="2000" b="1" i="0" u="none" strike="noStrike" cap="none" normalizeH="0" baseline="0" dirty="0" smtClean="0">
                <a:ln>
                  <a:noFill/>
                </a:ln>
                <a:solidFill>
                  <a:schemeClr val="tx1"/>
                </a:solidFill>
                <a:effectLst/>
                <a:latin typeface="Cambria" pitchFamily="18" charset="0"/>
                <a:ea typeface="Times New Roman" pitchFamily="18" charset="0"/>
                <a:cs typeface="Times New Roman" pitchFamily="18" charset="0"/>
              </a:rPr>
              <a:t>Long-term anticoagulation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105409152"/>
              </p:ext>
            </p:extLst>
          </p:nvPr>
        </p:nvGraphicFramePr>
        <p:xfrm>
          <a:off x="457200" y="692696"/>
          <a:ext cx="8229600" cy="4546600"/>
        </p:xfrm>
        <a:graphic>
          <a:graphicData uri="http://schemas.openxmlformats.org/drawingml/2006/table">
            <a:tbl>
              <a:tblPr firstRow="1" firstCol="1" bandRow="1">
                <a:tableStyleId>{5DA37D80-6434-44D0-A028-1B22A696006F}</a:tableStyleId>
              </a:tblPr>
              <a:tblGrid>
                <a:gridCol w="8229600"/>
              </a:tblGrid>
              <a:tr h="0">
                <a:tc>
                  <a:txBody>
                    <a:bodyPr/>
                    <a:lstStyle/>
                    <a:p>
                      <a:pPr algn="ctr">
                        <a:lnSpc>
                          <a:spcPct val="115000"/>
                        </a:lnSpc>
                        <a:spcBef>
                          <a:spcPts val="600"/>
                        </a:spcBef>
                        <a:spcAft>
                          <a:spcPts val="600"/>
                        </a:spcAft>
                      </a:pPr>
                      <a:r>
                        <a:rPr lang="en-US" sz="2200" dirty="0"/>
                        <a:t>Indications for long-term anticoagulation</a:t>
                      </a:r>
                    </a:p>
                  </a:txBody>
                  <a:tcPr marL="45720" marR="45720"/>
                </a:tc>
              </a:tr>
              <a:tr h="0">
                <a:tc>
                  <a:txBody>
                    <a:bodyPr/>
                    <a:lstStyle/>
                    <a:p>
                      <a:pPr marL="342900" lvl="0" indent="-342900" rtl="0">
                        <a:lnSpc>
                          <a:spcPct val="115000"/>
                        </a:lnSpc>
                        <a:spcAft>
                          <a:spcPts val="1000"/>
                        </a:spcAft>
                        <a:buSzPts val="1000"/>
                        <a:buFont typeface="Symbol"/>
                        <a:buChar char=""/>
                        <a:tabLst>
                          <a:tab pos="457200" algn="l"/>
                        </a:tabLst>
                      </a:pPr>
                      <a:r>
                        <a:rPr lang="en-US" sz="2200" dirty="0" err="1"/>
                        <a:t>Nonvalvular</a:t>
                      </a:r>
                      <a:r>
                        <a:rPr lang="en-US" sz="2200" dirty="0"/>
                        <a:t> atrial fibrillation: The need for anticoagulation therapy is based on the CHA2DS2-VASc score</a:t>
                      </a:r>
                    </a:p>
                    <a:p>
                      <a:pPr marL="742950" lvl="1" indent="-285750">
                        <a:lnSpc>
                          <a:spcPct val="115000"/>
                        </a:lnSpc>
                        <a:spcAft>
                          <a:spcPts val="1000"/>
                        </a:spcAft>
                        <a:buSzPts val="1000"/>
                        <a:buFont typeface="Symbol"/>
                        <a:buChar char=""/>
                        <a:tabLst>
                          <a:tab pos="914400" algn="l"/>
                        </a:tabLst>
                      </a:pPr>
                      <a:r>
                        <a:rPr lang="en-US" sz="2200" dirty="0"/>
                        <a:t>Score = 0: no anticoagulation</a:t>
                      </a:r>
                    </a:p>
                    <a:p>
                      <a:pPr marL="742950" lvl="1" indent="-285750">
                        <a:lnSpc>
                          <a:spcPct val="115000"/>
                        </a:lnSpc>
                        <a:spcAft>
                          <a:spcPts val="1000"/>
                        </a:spcAft>
                        <a:buSzPts val="1000"/>
                        <a:buFont typeface="Symbol"/>
                        <a:buChar char=""/>
                        <a:tabLst>
                          <a:tab pos="914400" algn="l"/>
                        </a:tabLst>
                      </a:pPr>
                      <a:r>
                        <a:rPr lang="en-US" sz="2200" dirty="0"/>
                        <a:t>Score = 1: no anticoagulation OR treatment with oral anticoagulants </a:t>
                      </a:r>
                    </a:p>
                    <a:p>
                      <a:pPr marL="742950" lvl="1" indent="-285750">
                        <a:lnSpc>
                          <a:spcPct val="115000"/>
                        </a:lnSpc>
                        <a:spcAft>
                          <a:spcPts val="1000"/>
                        </a:spcAft>
                        <a:buSzPts val="1000"/>
                        <a:buFont typeface="Symbol"/>
                        <a:buChar char=""/>
                        <a:tabLst>
                          <a:tab pos="914400" algn="l"/>
                        </a:tabLst>
                      </a:pPr>
                      <a:r>
                        <a:rPr lang="en-US" sz="2200" dirty="0"/>
                        <a:t>Score ≥ 2: oral anticoagulation with either warfarin or newer oral anticoagulants (dabigatran, rivaroxaban, apixaban) </a:t>
                      </a:r>
                    </a:p>
                    <a:p>
                      <a:pPr marL="342900" lvl="0" indent="-342900">
                        <a:lnSpc>
                          <a:spcPct val="115000"/>
                        </a:lnSpc>
                        <a:spcAft>
                          <a:spcPts val="1000"/>
                        </a:spcAft>
                        <a:buSzPts val="1000"/>
                        <a:buFont typeface="Symbol"/>
                        <a:buChar char=""/>
                        <a:tabLst>
                          <a:tab pos="457200" algn="l"/>
                        </a:tabLst>
                      </a:pPr>
                      <a:r>
                        <a:rPr lang="en-US" sz="2200" dirty="0" err="1"/>
                        <a:t>Valvular</a:t>
                      </a:r>
                      <a:r>
                        <a:rPr lang="en-US" sz="2200" dirty="0"/>
                        <a:t> atrial fibrillation: anticoagulation with warfarin is required regardless of the CHA2DS2-VASc score </a:t>
                      </a:r>
                    </a:p>
                  </a:txBody>
                  <a:tcPr marL="45720" marR="45720"/>
                </a:tc>
              </a:tr>
            </a:tbl>
          </a:graphicData>
        </a:graphic>
      </p:graphicFrame>
    </p:spTree>
    <p:extLst>
      <p:ext uri="{BB962C8B-B14F-4D97-AF65-F5344CB8AC3E}">
        <p14:creationId xmlns:p14="http://schemas.microsoft.com/office/powerpoint/2010/main" val="16273474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279958228"/>
              </p:ext>
            </p:extLst>
          </p:nvPr>
        </p:nvGraphicFramePr>
        <p:xfrm>
          <a:off x="395536" y="427828"/>
          <a:ext cx="8229600" cy="5562600"/>
        </p:xfrm>
        <a:graphic>
          <a:graphicData uri="http://schemas.openxmlformats.org/drawingml/2006/table">
            <a:tbl>
              <a:tblPr firstRow="1" firstCol="1" bandRow="1">
                <a:tableStyleId>{5DA37D80-6434-44D0-A028-1B22A696006F}</a:tableStyleId>
              </a:tblPr>
              <a:tblGrid>
                <a:gridCol w="1944216"/>
                <a:gridCol w="4752528"/>
                <a:gridCol w="1532856"/>
              </a:tblGrid>
              <a:tr h="0">
                <a:tc gridSpan="3">
                  <a:txBody>
                    <a:bodyPr/>
                    <a:lstStyle/>
                    <a:p>
                      <a:pPr algn="ctr">
                        <a:lnSpc>
                          <a:spcPct val="115000"/>
                        </a:lnSpc>
                        <a:spcBef>
                          <a:spcPts val="600"/>
                        </a:spcBef>
                        <a:spcAft>
                          <a:spcPts val="600"/>
                        </a:spcAft>
                      </a:pPr>
                      <a:r>
                        <a:rPr lang="en-US" sz="2000" dirty="0"/>
                        <a:t>CHA2DS2-VASc score </a:t>
                      </a:r>
                    </a:p>
                  </a:txBody>
                  <a:tcPr marL="45720" marR="45720"/>
                </a:tc>
                <a:tc hMerge="1">
                  <a:txBody>
                    <a:bodyPr/>
                    <a:lstStyle/>
                    <a:p>
                      <a:endParaRPr lang="en-US"/>
                    </a:p>
                  </a:txBody>
                  <a:tcPr/>
                </a:tc>
                <a:tc hMerge="1">
                  <a:txBody>
                    <a:bodyPr/>
                    <a:lstStyle/>
                    <a:p>
                      <a:endParaRPr lang="en-US"/>
                    </a:p>
                  </a:txBody>
                  <a:tcPr/>
                </a:tc>
              </a:tr>
              <a:tr h="0">
                <a:tc>
                  <a:txBody>
                    <a:bodyPr/>
                    <a:lstStyle/>
                    <a:p>
                      <a:pPr algn="ctr">
                        <a:lnSpc>
                          <a:spcPct val="115000"/>
                        </a:lnSpc>
                        <a:spcBef>
                          <a:spcPts val="600"/>
                        </a:spcBef>
                        <a:spcAft>
                          <a:spcPts val="600"/>
                        </a:spcAft>
                      </a:pPr>
                      <a:r>
                        <a:rPr lang="en-US" sz="2000"/>
                        <a:t>Acronym</a:t>
                      </a:r>
                    </a:p>
                  </a:txBody>
                  <a:tcPr marL="45720" marR="45720"/>
                </a:tc>
                <a:tc>
                  <a:txBody>
                    <a:bodyPr/>
                    <a:lstStyle/>
                    <a:p>
                      <a:pPr algn="ctr">
                        <a:lnSpc>
                          <a:spcPct val="115000"/>
                        </a:lnSpc>
                        <a:spcBef>
                          <a:spcPts val="600"/>
                        </a:spcBef>
                        <a:spcAft>
                          <a:spcPts val="600"/>
                        </a:spcAft>
                      </a:pPr>
                      <a:r>
                        <a:rPr lang="en-US" sz="2000"/>
                        <a:t>Risk factor</a:t>
                      </a:r>
                    </a:p>
                  </a:txBody>
                  <a:tcPr marL="45720" marR="45720"/>
                </a:tc>
                <a:tc>
                  <a:txBody>
                    <a:bodyPr/>
                    <a:lstStyle/>
                    <a:p>
                      <a:pPr algn="ctr">
                        <a:lnSpc>
                          <a:spcPct val="115000"/>
                        </a:lnSpc>
                        <a:spcBef>
                          <a:spcPts val="600"/>
                        </a:spcBef>
                        <a:spcAft>
                          <a:spcPts val="600"/>
                        </a:spcAft>
                      </a:pPr>
                      <a:r>
                        <a:rPr lang="en-US" sz="2000"/>
                        <a:t>Points</a:t>
                      </a:r>
                    </a:p>
                  </a:txBody>
                  <a:tcPr marL="45720" marR="45720"/>
                </a:tc>
              </a:tr>
              <a:tr h="0">
                <a:tc>
                  <a:txBody>
                    <a:bodyPr/>
                    <a:lstStyle/>
                    <a:p>
                      <a:pPr algn="ctr">
                        <a:lnSpc>
                          <a:spcPct val="115000"/>
                        </a:lnSpc>
                        <a:spcBef>
                          <a:spcPts val="600"/>
                        </a:spcBef>
                        <a:spcAft>
                          <a:spcPts val="600"/>
                        </a:spcAft>
                      </a:pPr>
                      <a:r>
                        <a:rPr lang="en-US" sz="2000"/>
                        <a:t>C</a:t>
                      </a:r>
                    </a:p>
                  </a:txBody>
                  <a:tcPr marL="45720" marR="45720"/>
                </a:tc>
                <a:tc>
                  <a:txBody>
                    <a:bodyPr/>
                    <a:lstStyle/>
                    <a:p>
                      <a:pPr>
                        <a:lnSpc>
                          <a:spcPct val="115000"/>
                        </a:lnSpc>
                        <a:spcBef>
                          <a:spcPts val="600"/>
                        </a:spcBef>
                        <a:spcAft>
                          <a:spcPts val="600"/>
                        </a:spcAft>
                      </a:pPr>
                      <a:r>
                        <a:rPr lang="en-US" sz="2000" dirty="0"/>
                        <a:t>CHF or left-sided heart failure </a:t>
                      </a:r>
                    </a:p>
                  </a:txBody>
                  <a:tcPr marL="45720" marR="45720"/>
                </a:tc>
                <a:tc>
                  <a:txBody>
                    <a:bodyPr/>
                    <a:lstStyle/>
                    <a:p>
                      <a:pPr>
                        <a:lnSpc>
                          <a:spcPct val="115000"/>
                        </a:lnSpc>
                        <a:spcBef>
                          <a:spcPts val="600"/>
                        </a:spcBef>
                        <a:spcAft>
                          <a:spcPts val="600"/>
                        </a:spcAft>
                      </a:pPr>
                      <a:r>
                        <a:rPr lang="en-US" sz="2000"/>
                        <a:t>1</a:t>
                      </a:r>
                    </a:p>
                  </a:txBody>
                  <a:tcPr marL="45720" marR="45720"/>
                </a:tc>
              </a:tr>
              <a:tr h="0">
                <a:tc>
                  <a:txBody>
                    <a:bodyPr/>
                    <a:lstStyle/>
                    <a:p>
                      <a:pPr algn="ctr">
                        <a:lnSpc>
                          <a:spcPct val="115000"/>
                        </a:lnSpc>
                        <a:spcAft>
                          <a:spcPts val="0"/>
                        </a:spcAft>
                      </a:pPr>
                      <a:r>
                        <a:rPr lang="en-US" sz="2000"/>
                        <a:t>H</a:t>
                      </a:r>
                    </a:p>
                  </a:txBody>
                  <a:tcPr marL="45720" marR="45720"/>
                </a:tc>
                <a:tc>
                  <a:txBody>
                    <a:bodyPr/>
                    <a:lstStyle/>
                    <a:p>
                      <a:pPr>
                        <a:lnSpc>
                          <a:spcPct val="115000"/>
                        </a:lnSpc>
                        <a:spcAft>
                          <a:spcPts val="0"/>
                        </a:spcAft>
                      </a:pPr>
                      <a:r>
                        <a:rPr lang="en-US" sz="2000" dirty="0"/>
                        <a:t>Hypertension</a:t>
                      </a:r>
                    </a:p>
                  </a:txBody>
                  <a:tcPr marL="45720" marR="45720"/>
                </a:tc>
                <a:tc>
                  <a:txBody>
                    <a:bodyPr/>
                    <a:lstStyle/>
                    <a:p>
                      <a:pPr>
                        <a:lnSpc>
                          <a:spcPct val="115000"/>
                        </a:lnSpc>
                        <a:spcAft>
                          <a:spcPts val="0"/>
                        </a:spcAft>
                      </a:pPr>
                      <a:r>
                        <a:rPr lang="en-US" sz="2000"/>
                        <a:t>1</a:t>
                      </a:r>
                    </a:p>
                  </a:txBody>
                  <a:tcPr marL="45720" marR="45720"/>
                </a:tc>
              </a:tr>
              <a:tr h="0">
                <a:tc>
                  <a:txBody>
                    <a:bodyPr/>
                    <a:lstStyle/>
                    <a:p>
                      <a:pPr algn="ctr">
                        <a:lnSpc>
                          <a:spcPct val="115000"/>
                        </a:lnSpc>
                        <a:spcAft>
                          <a:spcPts val="0"/>
                        </a:spcAft>
                      </a:pPr>
                      <a:r>
                        <a:rPr lang="en-US" sz="2000"/>
                        <a:t>A2</a:t>
                      </a:r>
                    </a:p>
                  </a:txBody>
                  <a:tcPr marL="45720" marR="45720"/>
                </a:tc>
                <a:tc>
                  <a:txBody>
                    <a:bodyPr/>
                    <a:lstStyle/>
                    <a:p>
                      <a:pPr>
                        <a:lnSpc>
                          <a:spcPct val="115000"/>
                        </a:lnSpc>
                        <a:spcAft>
                          <a:spcPts val="0"/>
                        </a:spcAft>
                      </a:pPr>
                      <a:r>
                        <a:rPr lang="en-US" sz="2000"/>
                        <a:t>Age ≥ 75</a:t>
                      </a:r>
                    </a:p>
                  </a:txBody>
                  <a:tcPr marL="45720" marR="45720"/>
                </a:tc>
                <a:tc>
                  <a:txBody>
                    <a:bodyPr/>
                    <a:lstStyle/>
                    <a:p>
                      <a:pPr>
                        <a:lnSpc>
                          <a:spcPct val="115000"/>
                        </a:lnSpc>
                        <a:spcAft>
                          <a:spcPts val="0"/>
                        </a:spcAft>
                      </a:pPr>
                      <a:r>
                        <a:rPr lang="en-US" sz="2000"/>
                        <a:t>2</a:t>
                      </a:r>
                    </a:p>
                  </a:txBody>
                  <a:tcPr marL="45720" marR="45720"/>
                </a:tc>
              </a:tr>
              <a:tr h="0">
                <a:tc>
                  <a:txBody>
                    <a:bodyPr/>
                    <a:lstStyle/>
                    <a:p>
                      <a:pPr algn="ctr">
                        <a:lnSpc>
                          <a:spcPct val="115000"/>
                        </a:lnSpc>
                        <a:spcAft>
                          <a:spcPts val="0"/>
                        </a:spcAft>
                      </a:pPr>
                      <a:r>
                        <a:rPr lang="en-US" sz="2000"/>
                        <a:t>D</a:t>
                      </a:r>
                    </a:p>
                  </a:txBody>
                  <a:tcPr marL="45720" marR="45720"/>
                </a:tc>
                <a:tc>
                  <a:txBody>
                    <a:bodyPr/>
                    <a:lstStyle/>
                    <a:p>
                      <a:pPr>
                        <a:lnSpc>
                          <a:spcPct val="115000"/>
                        </a:lnSpc>
                        <a:spcAft>
                          <a:spcPts val="0"/>
                        </a:spcAft>
                      </a:pPr>
                      <a:r>
                        <a:rPr lang="en-US" sz="2000" dirty="0"/>
                        <a:t>Diabetes Mellitus</a:t>
                      </a:r>
                    </a:p>
                  </a:txBody>
                  <a:tcPr marL="45720" marR="45720"/>
                </a:tc>
                <a:tc>
                  <a:txBody>
                    <a:bodyPr/>
                    <a:lstStyle/>
                    <a:p>
                      <a:pPr>
                        <a:lnSpc>
                          <a:spcPct val="115000"/>
                        </a:lnSpc>
                        <a:spcAft>
                          <a:spcPts val="0"/>
                        </a:spcAft>
                      </a:pPr>
                      <a:r>
                        <a:rPr lang="en-US" sz="2000"/>
                        <a:t>1</a:t>
                      </a:r>
                    </a:p>
                  </a:txBody>
                  <a:tcPr marL="45720" marR="45720"/>
                </a:tc>
              </a:tr>
              <a:tr h="0">
                <a:tc>
                  <a:txBody>
                    <a:bodyPr/>
                    <a:lstStyle/>
                    <a:p>
                      <a:pPr algn="ctr">
                        <a:lnSpc>
                          <a:spcPct val="115000"/>
                        </a:lnSpc>
                        <a:spcAft>
                          <a:spcPts val="0"/>
                        </a:spcAft>
                      </a:pPr>
                      <a:r>
                        <a:rPr lang="en-US" sz="2000"/>
                        <a:t>S2</a:t>
                      </a:r>
                    </a:p>
                  </a:txBody>
                  <a:tcPr marL="45720" marR="45720"/>
                </a:tc>
                <a:tc>
                  <a:txBody>
                    <a:bodyPr/>
                    <a:lstStyle/>
                    <a:p>
                      <a:pPr>
                        <a:lnSpc>
                          <a:spcPct val="115000"/>
                        </a:lnSpc>
                        <a:spcAft>
                          <a:spcPts val="0"/>
                        </a:spcAft>
                      </a:pPr>
                      <a:r>
                        <a:rPr lang="en-US" sz="2000" dirty="0"/>
                        <a:t>Stroke or TIA or thromboembolism</a:t>
                      </a:r>
                    </a:p>
                  </a:txBody>
                  <a:tcPr marL="45720" marR="45720"/>
                </a:tc>
                <a:tc>
                  <a:txBody>
                    <a:bodyPr/>
                    <a:lstStyle/>
                    <a:p>
                      <a:pPr>
                        <a:lnSpc>
                          <a:spcPct val="115000"/>
                        </a:lnSpc>
                        <a:spcAft>
                          <a:spcPts val="0"/>
                        </a:spcAft>
                      </a:pPr>
                      <a:r>
                        <a:rPr lang="en-US" sz="2000"/>
                        <a:t>2</a:t>
                      </a:r>
                    </a:p>
                  </a:txBody>
                  <a:tcPr marL="45720" marR="45720"/>
                </a:tc>
              </a:tr>
              <a:tr h="0">
                <a:tc>
                  <a:txBody>
                    <a:bodyPr/>
                    <a:lstStyle/>
                    <a:p>
                      <a:pPr algn="ctr">
                        <a:lnSpc>
                          <a:spcPct val="115000"/>
                        </a:lnSpc>
                        <a:spcAft>
                          <a:spcPts val="0"/>
                        </a:spcAft>
                      </a:pPr>
                      <a:r>
                        <a:rPr lang="en-US" sz="2000"/>
                        <a:t>V</a:t>
                      </a:r>
                    </a:p>
                  </a:txBody>
                  <a:tcPr marL="45720" marR="45720"/>
                </a:tc>
                <a:tc>
                  <a:txBody>
                    <a:bodyPr/>
                    <a:lstStyle/>
                    <a:p>
                      <a:pPr>
                        <a:lnSpc>
                          <a:spcPct val="115000"/>
                        </a:lnSpc>
                        <a:spcAft>
                          <a:spcPts val="0"/>
                        </a:spcAft>
                      </a:pPr>
                      <a:r>
                        <a:rPr lang="en-US" sz="2000" dirty="0"/>
                        <a:t>Vascular disease (prior MI, peripheral artery disease, or aortic plaque)</a:t>
                      </a:r>
                    </a:p>
                  </a:txBody>
                  <a:tcPr marL="45720" marR="45720"/>
                </a:tc>
                <a:tc>
                  <a:txBody>
                    <a:bodyPr/>
                    <a:lstStyle/>
                    <a:p>
                      <a:pPr>
                        <a:lnSpc>
                          <a:spcPct val="115000"/>
                        </a:lnSpc>
                        <a:spcAft>
                          <a:spcPts val="0"/>
                        </a:spcAft>
                      </a:pPr>
                      <a:r>
                        <a:rPr lang="en-US" sz="2000"/>
                        <a:t>1</a:t>
                      </a:r>
                    </a:p>
                  </a:txBody>
                  <a:tcPr marL="45720" marR="45720"/>
                </a:tc>
              </a:tr>
              <a:tr h="0">
                <a:tc>
                  <a:txBody>
                    <a:bodyPr/>
                    <a:lstStyle/>
                    <a:p>
                      <a:pPr algn="ctr">
                        <a:lnSpc>
                          <a:spcPct val="115000"/>
                        </a:lnSpc>
                        <a:spcAft>
                          <a:spcPts val="0"/>
                        </a:spcAft>
                      </a:pPr>
                      <a:r>
                        <a:rPr lang="en-US" sz="2000"/>
                        <a:t>A</a:t>
                      </a:r>
                    </a:p>
                  </a:txBody>
                  <a:tcPr marL="45720" marR="45720"/>
                </a:tc>
                <a:tc>
                  <a:txBody>
                    <a:bodyPr/>
                    <a:lstStyle/>
                    <a:p>
                      <a:pPr>
                        <a:lnSpc>
                          <a:spcPct val="115000"/>
                        </a:lnSpc>
                        <a:spcAft>
                          <a:spcPts val="0"/>
                        </a:spcAft>
                      </a:pPr>
                      <a:r>
                        <a:rPr lang="en-US" sz="2000"/>
                        <a:t>Age 65–74</a:t>
                      </a:r>
                    </a:p>
                  </a:txBody>
                  <a:tcPr marL="45720" marR="45720"/>
                </a:tc>
                <a:tc>
                  <a:txBody>
                    <a:bodyPr/>
                    <a:lstStyle/>
                    <a:p>
                      <a:pPr>
                        <a:lnSpc>
                          <a:spcPct val="115000"/>
                        </a:lnSpc>
                        <a:spcAft>
                          <a:spcPts val="0"/>
                        </a:spcAft>
                      </a:pPr>
                      <a:r>
                        <a:rPr lang="en-US" sz="2000"/>
                        <a:t>1</a:t>
                      </a:r>
                    </a:p>
                  </a:txBody>
                  <a:tcPr marL="45720" marR="45720"/>
                </a:tc>
              </a:tr>
              <a:tr h="0">
                <a:tc>
                  <a:txBody>
                    <a:bodyPr/>
                    <a:lstStyle/>
                    <a:p>
                      <a:pPr algn="ctr">
                        <a:lnSpc>
                          <a:spcPct val="115000"/>
                        </a:lnSpc>
                        <a:spcAft>
                          <a:spcPts val="0"/>
                        </a:spcAft>
                      </a:pPr>
                      <a:r>
                        <a:rPr lang="en-US" sz="2000"/>
                        <a:t>Sc</a:t>
                      </a:r>
                    </a:p>
                  </a:txBody>
                  <a:tcPr marL="45720" marR="45720"/>
                </a:tc>
                <a:tc>
                  <a:txBody>
                    <a:bodyPr/>
                    <a:lstStyle/>
                    <a:p>
                      <a:pPr>
                        <a:lnSpc>
                          <a:spcPct val="115000"/>
                        </a:lnSpc>
                        <a:spcAft>
                          <a:spcPts val="0"/>
                        </a:spcAft>
                      </a:pPr>
                      <a:r>
                        <a:rPr lang="en-US" sz="2000"/>
                        <a:t>Sex category (female sex)</a:t>
                      </a:r>
                    </a:p>
                  </a:txBody>
                  <a:tcPr marL="45720" marR="45720"/>
                </a:tc>
                <a:tc>
                  <a:txBody>
                    <a:bodyPr/>
                    <a:lstStyle/>
                    <a:p>
                      <a:pPr>
                        <a:lnSpc>
                          <a:spcPct val="115000"/>
                        </a:lnSpc>
                        <a:spcAft>
                          <a:spcPts val="0"/>
                        </a:spcAft>
                      </a:pPr>
                      <a:r>
                        <a:rPr lang="en-US" sz="2000"/>
                        <a:t>1</a:t>
                      </a:r>
                    </a:p>
                  </a:txBody>
                  <a:tcPr marL="45720" marR="45720"/>
                </a:tc>
              </a:tr>
              <a:tr h="0">
                <a:tc gridSpan="3">
                  <a:txBody>
                    <a:bodyPr/>
                    <a:lstStyle/>
                    <a:p>
                      <a:pPr algn="ctr">
                        <a:lnSpc>
                          <a:spcPct val="115000"/>
                        </a:lnSpc>
                        <a:spcAft>
                          <a:spcPts val="0"/>
                        </a:spcAft>
                      </a:pPr>
                      <a:r>
                        <a:rPr lang="en-US" sz="2000" dirty="0"/>
                        <a:t>CHA2DS2-VASc scores of 1, 2, 3, 5, and ≥6 carry an annual stroke risk of approx. 1%, 2%, 3%, 7%, and &gt;9% respectively.</a:t>
                      </a:r>
                    </a:p>
                  </a:txBody>
                  <a:tcPr marL="45720" marR="45720"/>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32608227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844824"/>
            <a:ext cx="8568952" cy="2015936"/>
          </a:xfrm>
          <a:prstGeom prst="rect">
            <a:avLst/>
          </a:prstGeom>
        </p:spPr>
        <p:txBody>
          <a:bodyPr wrap="square">
            <a:spAutoFit/>
          </a:bodyPr>
          <a:lstStyle/>
          <a:p>
            <a:r>
              <a:rPr lang="en-US" sz="2500" dirty="0"/>
              <a:t>Long term anticoagulation for patients with AF in order to prevent thromboembolic complications is indicated if the patient has an underlying </a:t>
            </a:r>
            <a:r>
              <a:rPr lang="en-US" sz="2500" dirty="0" err="1"/>
              <a:t>valvular</a:t>
            </a:r>
            <a:r>
              <a:rPr lang="en-US" sz="2500" dirty="0"/>
              <a:t> disease and/or a </a:t>
            </a:r>
            <a:r>
              <a:rPr lang="en-US" sz="2500" u="sng" dirty="0"/>
              <a:t>CHA</a:t>
            </a:r>
            <a:r>
              <a:rPr lang="en-US" sz="2500" u="sng" baseline="-25000" dirty="0"/>
              <a:t>2</a:t>
            </a:r>
            <a:r>
              <a:rPr lang="en-US" sz="2500" u="sng" dirty="0"/>
              <a:t>DS</a:t>
            </a:r>
            <a:r>
              <a:rPr lang="en-US" sz="2500" u="sng" baseline="-25000" dirty="0"/>
              <a:t>2</a:t>
            </a:r>
            <a:r>
              <a:rPr lang="en-US" sz="2500" u="sng" dirty="0"/>
              <a:t>-VASc</a:t>
            </a:r>
            <a:r>
              <a:rPr lang="en-US" sz="2500" dirty="0"/>
              <a:t> score ≥ 2</a:t>
            </a:r>
          </a:p>
          <a:p>
            <a:r>
              <a:rPr lang="en-US" sz="2500" dirty="0"/>
              <a:t> </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908719"/>
            <a:ext cx="576064" cy="1452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73474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25960" y="2060848"/>
            <a:ext cx="6390456" cy="1107996"/>
          </a:xfrm>
          <a:prstGeom prst="rect">
            <a:avLst/>
          </a:prstGeom>
        </p:spPr>
        <p:txBody>
          <a:bodyPr wrap="square">
            <a:spAutoFit/>
          </a:bodyPr>
          <a:lstStyle/>
          <a:p>
            <a:r>
              <a:rPr lang="en-US" sz="2200" dirty="0"/>
              <a:t>The risk of bleeding due to anticoagulation should always be taken into consideration when initiating anticoagulation therapy</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395834"/>
            <a:ext cx="548024" cy="121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67517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7767" y="548680"/>
            <a:ext cx="8772977" cy="5863144"/>
          </a:xfrm>
          <a:prstGeom prst="rect">
            <a:avLst/>
          </a:prstGeom>
        </p:spPr>
        <p:txBody>
          <a:bodyPr wrap="square">
            <a:spAutoFit/>
          </a:bodyPr>
          <a:lstStyle/>
          <a:p>
            <a:r>
              <a:rPr lang="en-US" sz="2500" b="1" dirty="0"/>
              <a:t>Atrial flutter</a:t>
            </a:r>
          </a:p>
          <a:p>
            <a:pPr marL="342900" lvl="0" indent="-342900">
              <a:buFont typeface="Arial" pitchFamily="34" charset="0"/>
              <a:buChar char="•"/>
            </a:pPr>
            <a:r>
              <a:rPr lang="en-US" sz="2500" u="sng" dirty="0"/>
              <a:t>Atrial flutter</a:t>
            </a:r>
            <a:r>
              <a:rPr lang="en-US" sz="2500" dirty="0"/>
              <a:t> is a </a:t>
            </a:r>
            <a:r>
              <a:rPr lang="en-US" sz="2500" b="1" dirty="0"/>
              <a:t>supraventricular tachyarrhythmia</a:t>
            </a:r>
            <a:r>
              <a:rPr lang="en-US" sz="2500" dirty="0"/>
              <a:t> that is usually caused by a single </a:t>
            </a:r>
            <a:r>
              <a:rPr lang="en-US" sz="2500" dirty="0" err="1"/>
              <a:t>macroreentrant</a:t>
            </a:r>
            <a:r>
              <a:rPr lang="en-US" sz="2500" dirty="0"/>
              <a:t> rhythm within the </a:t>
            </a:r>
            <a:r>
              <a:rPr lang="en-US" sz="2500" u="sng" dirty="0"/>
              <a:t>atria</a:t>
            </a:r>
            <a:r>
              <a:rPr lang="en-US" sz="2500" dirty="0"/>
              <a:t>.</a:t>
            </a:r>
          </a:p>
          <a:p>
            <a:pPr marL="342900" lvl="0" indent="-342900">
              <a:buFont typeface="Arial" pitchFamily="34" charset="0"/>
              <a:buChar char="•"/>
            </a:pPr>
            <a:r>
              <a:rPr lang="en-US" sz="2500" b="1" u="sng" dirty="0"/>
              <a:t>Epidemiology</a:t>
            </a:r>
            <a:endParaRPr lang="en-US" sz="2500" dirty="0"/>
          </a:p>
          <a:p>
            <a:pPr marL="800100" lvl="1" indent="-342900">
              <a:buFont typeface="Arial" pitchFamily="34" charset="0"/>
              <a:buChar char="•"/>
            </a:pPr>
            <a:r>
              <a:rPr lang="en-US" sz="2500" dirty="0"/>
              <a:t>Sex: ♂ &gt; ♀ (5:2)</a:t>
            </a:r>
          </a:p>
          <a:p>
            <a:pPr marL="800100" lvl="1" indent="-342900">
              <a:buFont typeface="Arial" pitchFamily="34" charset="0"/>
              <a:buChar char="•"/>
            </a:pPr>
            <a:r>
              <a:rPr lang="en-US" sz="2500" dirty="0"/>
              <a:t>Peak incidence: risk of </a:t>
            </a:r>
            <a:r>
              <a:rPr lang="en-US" sz="2500" u="sng" dirty="0"/>
              <a:t>atrial flutter</a:t>
            </a:r>
            <a:r>
              <a:rPr lang="en-US" sz="2500" dirty="0"/>
              <a:t> increases with age</a:t>
            </a:r>
          </a:p>
          <a:p>
            <a:pPr marL="342900" lvl="0" indent="-342900">
              <a:buFont typeface="Arial" pitchFamily="34" charset="0"/>
              <a:buChar char="•"/>
            </a:pPr>
            <a:r>
              <a:rPr lang="en-US" sz="2500" b="1" dirty="0"/>
              <a:t>Etiology</a:t>
            </a:r>
            <a:r>
              <a:rPr lang="en-US" sz="2500" dirty="0"/>
              <a:t>: similar to atrial fibrillation (see “Etiology” above)</a:t>
            </a:r>
          </a:p>
          <a:p>
            <a:pPr marL="342900" lvl="0" indent="-342900">
              <a:buFont typeface="Arial" pitchFamily="34" charset="0"/>
              <a:buChar char="•"/>
            </a:pPr>
            <a:r>
              <a:rPr lang="en-US" sz="2500" b="1" dirty="0"/>
              <a:t>Clinical features</a:t>
            </a:r>
            <a:endParaRPr lang="en-US" sz="2500" dirty="0"/>
          </a:p>
          <a:p>
            <a:pPr marL="800100" lvl="1" indent="-342900">
              <a:buFont typeface="Arial" pitchFamily="34" charset="0"/>
              <a:buChar char="•"/>
            </a:pPr>
            <a:r>
              <a:rPr lang="en-US" sz="2500" b="1" dirty="0"/>
              <a:t>Most patients are asymptomatic</a:t>
            </a:r>
            <a:endParaRPr lang="en-US" sz="2500" dirty="0"/>
          </a:p>
          <a:p>
            <a:pPr marL="800100" lvl="1" indent="-342900">
              <a:buFont typeface="Arial" pitchFamily="34" charset="0"/>
              <a:buChar char="•"/>
            </a:pPr>
            <a:r>
              <a:rPr lang="en-US" sz="2500" dirty="0"/>
              <a:t>Less commonly, symptoms of arrhythmias such as palpitations, dizziness, syncope, fatigue, and or dyspnea</a:t>
            </a:r>
          </a:p>
          <a:p>
            <a:pPr marL="800100" lvl="1" indent="-342900">
              <a:buFont typeface="Arial" pitchFamily="34" charset="0"/>
              <a:buChar char="•"/>
            </a:pPr>
            <a:r>
              <a:rPr lang="en-US" sz="2500" dirty="0"/>
              <a:t>Symptoms of the underlying disease (e.g., </a:t>
            </a:r>
            <a:r>
              <a:rPr lang="en-US" sz="2500" u="sng" dirty="0"/>
              <a:t>murmurs</a:t>
            </a:r>
            <a:r>
              <a:rPr lang="en-US" sz="2500" dirty="0"/>
              <a:t> of </a:t>
            </a:r>
            <a:r>
              <a:rPr lang="en-US" sz="2500" u="sng" dirty="0"/>
              <a:t>mitral stenosis</a:t>
            </a:r>
            <a:r>
              <a:rPr lang="en-US" sz="2500" dirty="0"/>
              <a:t>)</a:t>
            </a:r>
          </a:p>
          <a:p>
            <a:pPr marL="800100" lvl="1" indent="-342900">
              <a:buFont typeface="Arial" pitchFamily="34" charset="0"/>
              <a:buChar char="•"/>
            </a:pPr>
            <a:r>
              <a:rPr lang="en-US" sz="2500" dirty="0"/>
              <a:t>Tachycardia with a </a:t>
            </a:r>
            <a:r>
              <a:rPr lang="en-US" sz="2500" b="1" dirty="0"/>
              <a:t>regular </a:t>
            </a:r>
            <a:r>
              <a:rPr lang="en-US" sz="2500" b="1" u="sng" dirty="0"/>
              <a:t>pulse</a:t>
            </a:r>
            <a:endParaRPr lang="en-US" sz="2500" dirty="0"/>
          </a:p>
        </p:txBody>
      </p:sp>
    </p:spTree>
    <p:extLst>
      <p:ext uri="{BB962C8B-B14F-4D97-AF65-F5344CB8AC3E}">
        <p14:creationId xmlns:p14="http://schemas.microsoft.com/office/powerpoint/2010/main" val="16273474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980728"/>
            <a:ext cx="8496944" cy="3939540"/>
          </a:xfrm>
          <a:prstGeom prst="rect">
            <a:avLst/>
          </a:prstGeom>
        </p:spPr>
        <p:txBody>
          <a:bodyPr wrap="square">
            <a:spAutoFit/>
          </a:bodyPr>
          <a:lstStyle/>
          <a:p>
            <a:pPr marL="342900" lvl="0" indent="-342900">
              <a:buFont typeface="Arial" pitchFamily="34" charset="0"/>
              <a:buChar char="•"/>
            </a:pPr>
            <a:r>
              <a:rPr lang="en-US" sz="2500" b="1" dirty="0"/>
              <a:t>Diagnostics</a:t>
            </a:r>
            <a:r>
              <a:rPr lang="en-US" sz="2500" dirty="0"/>
              <a:t> (similar to atrial </a:t>
            </a:r>
            <a:r>
              <a:rPr lang="en-US" sz="2500" dirty="0" smtClean="0"/>
              <a:t>fibrillation)</a:t>
            </a:r>
            <a:r>
              <a:rPr lang="en-US" sz="2500" dirty="0"/>
              <a:t> </a:t>
            </a:r>
          </a:p>
          <a:p>
            <a:pPr marL="800100" lvl="1" indent="-342900">
              <a:buFont typeface="Arial" pitchFamily="34" charset="0"/>
              <a:buChar char="•"/>
            </a:pPr>
            <a:r>
              <a:rPr lang="en-US" sz="2500" b="1" dirty="0" err="1"/>
              <a:t>Sawtooth</a:t>
            </a:r>
            <a:r>
              <a:rPr lang="en-US" sz="2500" b="1" dirty="0"/>
              <a:t> appearance of </a:t>
            </a:r>
            <a:r>
              <a:rPr lang="en-US" sz="2500" b="1" u="sng" dirty="0"/>
              <a:t>P waves</a:t>
            </a:r>
            <a:r>
              <a:rPr lang="en-US" sz="2500" dirty="0"/>
              <a:t> (flutter waves or F waves), at a rate of ∼ 300 </a:t>
            </a:r>
            <a:r>
              <a:rPr lang="en-US" sz="2500" dirty="0" err="1"/>
              <a:t>bpm</a:t>
            </a:r>
            <a:endParaRPr lang="en-US" sz="2500" dirty="0"/>
          </a:p>
          <a:p>
            <a:pPr marL="800100" lvl="1" indent="-342900">
              <a:buFont typeface="Arial" pitchFamily="34" charset="0"/>
              <a:buChar char="•"/>
            </a:pPr>
            <a:r>
              <a:rPr lang="en-US" sz="2500" dirty="0"/>
              <a:t>Regular, narrow </a:t>
            </a:r>
            <a:r>
              <a:rPr lang="en-US" sz="2500" u="sng" dirty="0"/>
              <a:t>QRS complexes</a:t>
            </a:r>
            <a:r>
              <a:rPr lang="en-US" sz="2500" dirty="0"/>
              <a:t> </a:t>
            </a:r>
          </a:p>
          <a:p>
            <a:pPr marL="342900" lvl="0" indent="-342900">
              <a:buFont typeface="Arial" pitchFamily="34" charset="0"/>
              <a:buChar char="•"/>
            </a:pPr>
            <a:r>
              <a:rPr lang="en-US" sz="2500" b="1" dirty="0"/>
              <a:t>Treatment</a:t>
            </a:r>
            <a:r>
              <a:rPr lang="en-US" sz="2500" dirty="0"/>
              <a:t>: similar to atrial fibrillation </a:t>
            </a:r>
            <a:r>
              <a:rPr lang="en-US" sz="2500" dirty="0" smtClean="0"/>
              <a:t>.</a:t>
            </a:r>
            <a:endParaRPr lang="en-US" sz="2500" dirty="0"/>
          </a:p>
          <a:p>
            <a:pPr marL="342900" lvl="0" indent="-342900">
              <a:buFont typeface="Arial" pitchFamily="34" charset="0"/>
              <a:buChar char="•"/>
            </a:pPr>
            <a:r>
              <a:rPr lang="en-US" sz="2500" b="1" dirty="0"/>
              <a:t>Complications</a:t>
            </a:r>
            <a:r>
              <a:rPr lang="en-US" sz="2500" dirty="0"/>
              <a:t>:</a:t>
            </a:r>
          </a:p>
          <a:p>
            <a:pPr marL="800100" lvl="1" indent="-342900">
              <a:buFont typeface="Arial" pitchFamily="34" charset="0"/>
              <a:buChar char="•"/>
            </a:pPr>
            <a:r>
              <a:rPr lang="en-US" sz="2500" dirty="0"/>
              <a:t>Frequently degenerates into </a:t>
            </a:r>
            <a:r>
              <a:rPr lang="en-US" sz="2500" b="1" dirty="0"/>
              <a:t>atrial fibrillation</a:t>
            </a:r>
            <a:r>
              <a:rPr lang="en-US" sz="2500" dirty="0"/>
              <a:t> .</a:t>
            </a:r>
          </a:p>
          <a:p>
            <a:pPr marL="800100" lvl="1" indent="-342900">
              <a:buFont typeface="Arial" pitchFamily="34" charset="0"/>
              <a:buChar char="•"/>
            </a:pPr>
            <a:r>
              <a:rPr lang="en-US" sz="2500" dirty="0"/>
              <a:t>1:1 conduction leading to life-threatening </a:t>
            </a:r>
            <a:r>
              <a:rPr lang="en-US" sz="2500" b="1" u="sng" dirty="0"/>
              <a:t>ventricular tachycardia</a:t>
            </a:r>
            <a:endParaRPr lang="en-US" sz="2500" dirty="0"/>
          </a:p>
          <a:p>
            <a:r>
              <a:rPr lang="en-US" sz="2500" dirty="0"/>
              <a:t> </a:t>
            </a:r>
          </a:p>
        </p:txBody>
      </p:sp>
    </p:spTree>
    <p:extLst>
      <p:ext uri="{BB962C8B-B14F-4D97-AF65-F5344CB8AC3E}">
        <p14:creationId xmlns:p14="http://schemas.microsoft.com/office/powerpoint/2010/main" val="16273474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748423"/>
            <a:ext cx="8352928" cy="2400657"/>
          </a:xfrm>
          <a:prstGeom prst="rect">
            <a:avLst/>
          </a:prstGeom>
        </p:spPr>
        <p:txBody>
          <a:bodyPr wrap="square">
            <a:spAutoFit/>
          </a:bodyPr>
          <a:lstStyle/>
          <a:p>
            <a:pPr algn="just"/>
            <a:r>
              <a:rPr lang="en-US" sz="2500" dirty="0"/>
              <a:t>Update of anticoagulation in </a:t>
            </a:r>
            <a:r>
              <a:rPr lang="en-US" sz="2500" dirty="0" err="1"/>
              <a:t>anyiciagulation</a:t>
            </a:r>
            <a:r>
              <a:rPr lang="en-US" sz="2500" dirty="0"/>
              <a:t> </a:t>
            </a:r>
            <a:r>
              <a:rPr lang="en-US" sz="2500" dirty="0" err="1"/>
              <a:t>AF:Abelacimab</a:t>
            </a:r>
            <a:r>
              <a:rPr lang="en-US" sz="2500" dirty="0"/>
              <a:t> is administered as a once-monthly subcutaneous injection. It is a highly selective fully human monoclonal antibody to factor XI. It binds to factor XI, which is an essential component of the intrinsic clotting pathway. In theory, this could suppress pathologic thrombosis but preserve physiological </a:t>
            </a:r>
            <a:r>
              <a:rPr lang="en-US" sz="2500" dirty="0" err="1"/>
              <a:t>hemostasi</a:t>
            </a:r>
            <a:endParaRPr lang="en-US" sz="2500" dirty="0"/>
          </a:p>
        </p:txBody>
      </p:sp>
    </p:spTree>
    <p:extLst>
      <p:ext uri="{BB962C8B-B14F-4D97-AF65-F5344CB8AC3E}">
        <p14:creationId xmlns:p14="http://schemas.microsoft.com/office/powerpoint/2010/main" val="29876761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502782"/>
            <a:ext cx="8640960" cy="2862322"/>
          </a:xfrm>
          <a:prstGeom prst="rect">
            <a:avLst/>
          </a:prstGeom>
        </p:spPr>
        <p:txBody>
          <a:bodyPr wrap="square">
            <a:spAutoFit/>
          </a:bodyPr>
          <a:lstStyle/>
          <a:p>
            <a:pPr algn="ctr"/>
            <a:r>
              <a:rPr lang="en-US" sz="3000" b="1" dirty="0"/>
              <a:t>Update of AF treatment ( 1/12/2023</a:t>
            </a:r>
            <a:r>
              <a:rPr lang="en-US" sz="3000" b="1" dirty="0" smtClean="0"/>
              <a:t>):</a:t>
            </a:r>
          </a:p>
          <a:p>
            <a:pPr algn="just"/>
            <a:r>
              <a:rPr lang="en-US" sz="3000" dirty="0" smtClean="0"/>
              <a:t>Catheter </a:t>
            </a:r>
            <a:r>
              <a:rPr lang="en-US" sz="3000" dirty="0"/>
              <a:t>ablation of AF receives a Class 1 indication as first-line therapy in selected patients: Recent randomized studies have demonstrated the superiority of catheter ablation over drug therapy for rhythm control in appropriately selected patients</a:t>
            </a:r>
          </a:p>
        </p:txBody>
      </p:sp>
    </p:spTree>
    <p:extLst>
      <p:ext uri="{BB962C8B-B14F-4D97-AF65-F5344CB8AC3E}">
        <p14:creationId xmlns:p14="http://schemas.microsoft.com/office/powerpoint/2010/main" val="16545238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95019"/>
            <a:ext cx="8856984" cy="6186309"/>
          </a:xfrm>
          <a:prstGeom prst="rect">
            <a:avLst/>
          </a:prstGeom>
        </p:spPr>
        <p:txBody>
          <a:bodyPr wrap="square">
            <a:spAutoFit/>
          </a:bodyPr>
          <a:lstStyle/>
          <a:p>
            <a:r>
              <a:rPr lang="en-US" sz="2200" b="1" dirty="0"/>
              <a:t>*Early rhythm control: </a:t>
            </a:r>
            <a:endParaRPr lang="en-US" sz="2200" b="1" dirty="0" smtClean="0"/>
          </a:p>
          <a:p>
            <a:r>
              <a:rPr lang="en-US" sz="2200" dirty="0" smtClean="0"/>
              <a:t>Catheter </a:t>
            </a:r>
            <a:r>
              <a:rPr lang="en-US" sz="2200" dirty="0"/>
              <a:t>ablation of AF receives a Class 1 indication as first-line therapy in selected patients: Recent randomized studies have demonstrated the superiority of catheter ablation over drug therapy for rhythm control in appropriately selected patients. In view of the most recent evidence, we upgraded the Class of Recommendation</a:t>
            </a:r>
            <a:r>
              <a:rPr lang="en-US" sz="2200" dirty="0" smtClean="0"/>
              <a:t>. Catheter </a:t>
            </a:r>
            <a:r>
              <a:rPr lang="en-US" sz="2200" dirty="0"/>
              <a:t>ablation of AF in appropriate patients with heart failure with reduced ejection fraction receives a Class 1 </a:t>
            </a:r>
            <a:endParaRPr lang="en-US" sz="2200" dirty="0" smtClean="0"/>
          </a:p>
          <a:p>
            <a:r>
              <a:rPr lang="en-US" sz="2200" dirty="0" smtClean="0"/>
              <a:t>indication</a:t>
            </a:r>
            <a:r>
              <a:rPr lang="en-US" sz="2200" dirty="0"/>
              <a:t>: Recent randomized studies have demonstrated the superiority of catheter ablation over drug therapy for rhythm control in patients with heart failure and reduced ejection failure. In view of the data, we upgraded the Class of Recommendation for this population of patients</a:t>
            </a:r>
            <a:r>
              <a:rPr lang="en-US" sz="2200" dirty="0" smtClean="0"/>
              <a:t>.</a:t>
            </a:r>
          </a:p>
          <a:p>
            <a:r>
              <a:rPr lang="en-US" sz="2200" dirty="0" smtClean="0"/>
              <a:t>Left </a:t>
            </a:r>
            <a:r>
              <a:rPr lang="en-US" sz="2200" dirty="0"/>
              <a:t>atrial appendage occlusion devices receive higher level Class of Recommendation: In view of additional data on safety and efficacy of left atrial appendage occlusion devices, the Class of Recommendation has been upgraded to 2a compared with the 2019 AF Focused Update for use of these devices in patients with long-term contraindications to anticoagulation as most emboli stem from thrombosis in the left atrial appendage (LAA).</a:t>
            </a:r>
          </a:p>
        </p:txBody>
      </p:sp>
    </p:spTree>
    <p:extLst>
      <p:ext uri="{BB962C8B-B14F-4D97-AF65-F5344CB8AC3E}">
        <p14:creationId xmlns:p14="http://schemas.microsoft.com/office/powerpoint/2010/main" val="20261404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2204864"/>
            <a:ext cx="7992888" cy="1246495"/>
          </a:xfrm>
          <a:prstGeom prst="rect">
            <a:avLst/>
          </a:prstGeom>
        </p:spPr>
        <p:txBody>
          <a:bodyPr wrap="square">
            <a:spAutoFit/>
          </a:bodyPr>
          <a:lstStyle/>
          <a:p>
            <a:r>
              <a:rPr lang="en-US" sz="2500" dirty="0"/>
              <a:t>2a=can be useful, beneficial . Moderate evidence. 2b=may be useful  but weak evidence. 1=indicated , strong evidence. 3=not recommended and may be harmful</a:t>
            </a:r>
          </a:p>
        </p:txBody>
      </p:sp>
    </p:spTree>
    <p:extLst>
      <p:ext uri="{BB962C8B-B14F-4D97-AF65-F5344CB8AC3E}">
        <p14:creationId xmlns:p14="http://schemas.microsoft.com/office/powerpoint/2010/main" val="42339916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335846"/>
            <a:ext cx="8568952" cy="3139321"/>
          </a:xfrm>
          <a:prstGeom prst="rect">
            <a:avLst/>
          </a:prstGeom>
        </p:spPr>
        <p:txBody>
          <a:bodyPr wrap="square">
            <a:spAutoFit/>
          </a:bodyPr>
          <a:lstStyle/>
          <a:p>
            <a:r>
              <a:rPr lang="en-US" dirty="0"/>
              <a:t>Terms considered obsolete:-Chronic AF:	This historical term has had variable definitions and should be abandoned. It has been replaced by the “paroxysmal,” “persistent,” and “permanent” terminology.-</a:t>
            </a:r>
            <a:r>
              <a:rPr lang="en-US" dirty="0" err="1"/>
              <a:t>Valvular</a:t>
            </a:r>
            <a:r>
              <a:rPr lang="en-US" dirty="0"/>
              <a:t> and </a:t>
            </a:r>
            <a:r>
              <a:rPr lang="en-US" dirty="0" err="1"/>
              <a:t>nonvalvular</a:t>
            </a:r>
            <a:r>
              <a:rPr lang="en-US" dirty="0"/>
              <a:t> AF	The distinction between “</a:t>
            </a:r>
            <a:r>
              <a:rPr lang="en-US" dirty="0" err="1"/>
              <a:t>valvular</a:t>
            </a:r>
            <a:r>
              <a:rPr lang="en-US" dirty="0"/>
              <a:t>” and “</a:t>
            </a:r>
            <a:r>
              <a:rPr lang="en-US" dirty="0" err="1"/>
              <a:t>nonvalvular</a:t>
            </a:r>
            <a:r>
              <a:rPr lang="en-US" dirty="0"/>
              <a:t> “AF remains a matter of debate. Their definitions may be confusing. Recent trials comparing vitamin K antagonists with non-vitamin K antagonist oral anticoagulants in AF were performed among patients with so-called “</a:t>
            </a:r>
            <a:r>
              <a:rPr lang="en-US" dirty="0" err="1"/>
              <a:t>nonvalvular</a:t>
            </a:r>
            <a:r>
              <a:rPr lang="en-US" dirty="0"/>
              <a:t>” AF( other than mitral stenosis (mostly moderate and severe) and prosthetic heart valves to be included). </a:t>
            </a:r>
            <a:r>
              <a:rPr lang="en-US" dirty="0" err="1"/>
              <a:t>Valvular</a:t>
            </a:r>
            <a:r>
              <a:rPr lang="en-US" dirty="0"/>
              <a:t> and </a:t>
            </a:r>
            <a:r>
              <a:rPr lang="en-US" dirty="0" err="1"/>
              <a:t>nonvalvular</a:t>
            </a:r>
            <a:r>
              <a:rPr lang="en-US" dirty="0"/>
              <a:t> terminology should be abandoned.-Lone AF	This term has been used in the past to identify AF in younger patients without structural heart disease who are at a lower risk for thromboembolism. This term does not enhance patient care, is not currently used, and should be abandoned.</a:t>
            </a:r>
          </a:p>
        </p:txBody>
      </p:sp>
    </p:spTree>
    <p:extLst>
      <p:ext uri="{BB962C8B-B14F-4D97-AF65-F5344CB8AC3E}">
        <p14:creationId xmlns:p14="http://schemas.microsoft.com/office/powerpoint/2010/main" val="9406946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2060848"/>
            <a:ext cx="8064896" cy="2785378"/>
          </a:xfrm>
          <a:prstGeom prst="rect">
            <a:avLst/>
          </a:prstGeom>
        </p:spPr>
        <p:txBody>
          <a:bodyPr wrap="square">
            <a:spAutoFit/>
          </a:bodyPr>
          <a:lstStyle/>
          <a:p>
            <a:pPr algn="just"/>
            <a:r>
              <a:rPr lang="en-US" sz="2500" b="1" dirty="0">
                <a:effectLst>
                  <a:outerShdw blurRad="38100" dist="38100" dir="2700000" algn="tl">
                    <a:srgbClr val="000000">
                      <a:alpha val="43137"/>
                    </a:srgbClr>
                  </a:outerShdw>
                </a:effectLst>
              </a:rPr>
              <a:t>SHOULD WE ANTICOAGULATE AF PATIENTS WITH CHA2DS2Vasc score of 1 (men) &amp; 2 (women)?                  </a:t>
            </a:r>
            <a:endParaRPr lang="en-US" sz="2500" b="1" dirty="0" smtClean="0">
              <a:effectLst>
                <a:outerShdw blurRad="38100" dist="38100" dir="2700000" algn="tl">
                  <a:srgbClr val="000000">
                    <a:alpha val="43137"/>
                  </a:srgbClr>
                </a:outerShdw>
              </a:effectLst>
            </a:endParaRPr>
          </a:p>
          <a:p>
            <a:pPr algn="just"/>
            <a:r>
              <a:rPr lang="en-US" sz="2500" dirty="0" smtClean="0"/>
              <a:t>Answer</a:t>
            </a:r>
            <a:r>
              <a:rPr lang="en-US" sz="2500" dirty="0"/>
              <a:t>: is </a:t>
            </a:r>
            <a:r>
              <a:rPr lang="en-US" sz="2500" dirty="0" err="1"/>
              <a:t>yes.In</a:t>
            </a:r>
            <a:r>
              <a:rPr lang="en-US" sz="2500" dirty="0"/>
              <a:t> AF patients at intermediate risk of stroke, OAC use was associated with overall </a:t>
            </a:r>
            <a:r>
              <a:rPr lang="en-US" sz="2500" dirty="0" err="1"/>
              <a:t>favourable</a:t>
            </a:r>
            <a:r>
              <a:rPr lang="en-US" sz="2500" dirty="0"/>
              <a:t> clinical outcomes. Non-</a:t>
            </a:r>
            <a:r>
              <a:rPr lang="en-US" sz="2500" dirty="0" err="1"/>
              <a:t>anticoagulated</a:t>
            </a:r>
            <a:r>
              <a:rPr lang="en-US" sz="2500" dirty="0"/>
              <a:t> AF patients had higher risk of </a:t>
            </a:r>
            <a:r>
              <a:rPr lang="en-US" sz="2500" dirty="0" err="1"/>
              <a:t>ischaemic</a:t>
            </a:r>
            <a:r>
              <a:rPr lang="en-US" sz="2500" dirty="0"/>
              <a:t> stroke compared to the general population without AF with the same risk profile</a:t>
            </a:r>
          </a:p>
        </p:txBody>
      </p:sp>
    </p:spTree>
    <p:extLst>
      <p:ext uri="{BB962C8B-B14F-4D97-AF65-F5344CB8AC3E}">
        <p14:creationId xmlns:p14="http://schemas.microsoft.com/office/powerpoint/2010/main" val="12232497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TotalTime>
  <Words>786</Words>
  <Application>Microsoft Office PowerPoint</Application>
  <PresentationFormat>On-screen Show (4:3)</PresentationFormat>
  <Paragraphs>247</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hadidilib1</dc:creator>
  <cp:lastModifiedBy>HADIDI</cp:lastModifiedBy>
  <cp:revision>24</cp:revision>
  <dcterms:created xsi:type="dcterms:W3CDTF">2018-12-22T17:09:46Z</dcterms:created>
  <dcterms:modified xsi:type="dcterms:W3CDTF">2023-12-03T14:33:31Z</dcterms:modified>
</cp:coreProperties>
</file>