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16.xml" ContentType="application/vnd.openxmlformats-officedocument.presentationml.notesSlide+xml"/>
  <Override PartName="/ppt/tags/tag29.xml" ContentType="application/vnd.openxmlformats-officedocument.presentationml.tags+xml"/>
  <Override PartName="/ppt/charts/chart11.xml" ContentType="application/vnd.openxmlformats-officedocument.drawingml.chart+xml"/>
  <Override PartName="/ppt/notesSlides/notesSlide17.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tags/tag3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Override PartName="/ppt/charts/colors9.xml" ContentType="application/vnd.ms-office.chartcolorstyle+xml"/>
  <Override PartName="/ppt/charts/style9.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77" r:id="rId2"/>
    <p:sldId id="475" r:id="rId3"/>
    <p:sldId id="450" r:id="rId4"/>
    <p:sldId id="2790903" r:id="rId5"/>
    <p:sldId id="2790904" r:id="rId6"/>
    <p:sldId id="2790905" r:id="rId7"/>
    <p:sldId id="2790906" r:id="rId8"/>
    <p:sldId id="2790907" r:id="rId9"/>
    <p:sldId id="2790909" r:id="rId10"/>
    <p:sldId id="481" r:id="rId11"/>
    <p:sldId id="2790890" r:id="rId12"/>
    <p:sldId id="483" r:id="rId13"/>
    <p:sldId id="2790902" r:id="rId14"/>
    <p:sldId id="479" r:id="rId15"/>
    <p:sldId id="468" r:id="rId16"/>
    <p:sldId id="2790887" r:id="rId17"/>
    <p:sldId id="2790769" r:id="rId18"/>
    <p:sldId id="2790770" r:id="rId19"/>
    <p:sldId id="2790896" r:id="rId20"/>
    <p:sldId id="2790893" r:id="rId21"/>
    <p:sldId id="427" r:id="rId22"/>
    <p:sldId id="429" r:id="rId23"/>
    <p:sldId id="2790854" r:id="rId24"/>
    <p:sldId id="2790855" r:id="rId25"/>
    <p:sldId id="435" r:id="rId26"/>
    <p:sldId id="442" r:id="rId27"/>
    <p:sldId id="443" r:id="rId28"/>
    <p:sldId id="2790883" r:id="rId29"/>
    <p:sldId id="487" r:id="rId30"/>
    <p:sldId id="2790791" r:id="rId31"/>
    <p:sldId id="495" r:id="rId32"/>
    <p:sldId id="494" r:id="rId33"/>
    <p:sldId id="2790888" r:id="rId34"/>
    <p:sldId id="2790882"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929" userDrawn="1">
          <p15:clr>
            <a:srgbClr val="A4A3A4"/>
          </p15:clr>
        </p15:guide>
        <p15:guide id="2" pos="3840" userDrawn="1">
          <p15:clr>
            <a:srgbClr val="A4A3A4"/>
          </p15:clr>
        </p15:guide>
        <p15:guide id="3" orient="horz" pos="4065" userDrawn="1">
          <p15:clr>
            <a:srgbClr val="A4A3A4"/>
          </p15:clr>
        </p15:guide>
        <p15:guide id="4" pos="325" userDrawn="1">
          <p15:clr>
            <a:srgbClr val="A4A3A4"/>
          </p15:clr>
        </p15:guide>
        <p15:guide id="5" pos="7378" userDrawn="1">
          <p15:clr>
            <a:srgbClr val="A4A3A4"/>
          </p15:clr>
        </p15:guide>
        <p15:guide id="6" orient="horz" pos="663" userDrawn="1">
          <p15:clr>
            <a:srgbClr val="A4A3A4"/>
          </p15:clr>
        </p15:guide>
        <p15:guide id="7" orient="horz" pos="77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lic" initials="Linlic" lastIdx="41" clrIdx="0">
    <p:extLst>
      <p:ext uri="{19B8F6BF-5375-455C-9EA6-DF929625EA0E}">
        <p15:presenceInfo xmlns:p15="http://schemas.microsoft.com/office/powerpoint/2012/main" xmlns="" userId="Linlic" providerId="None"/>
      </p:ext>
    </p:extLst>
  </p:cmAuthor>
  <p:cmAuthor id="2" name="Kharrufa, Mostafa Nashwan" initials="KMN" lastIdx="1" clrIdx="1">
    <p:extLst>
      <p:ext uri="{19B8F6BF-5375-455C-9EA6-DF929625EA0E}">
        <p15:presenceInfo xmlns:p15="http://schemas.microsoft.com/office/powerpoint/2012/main" xmlns="" userId="S::knmc335@astrazeneca.net::b3d0e5db-19a9-4a2a-a869-12ca1a4a15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9DBF"/>
    <a:srgbClr val="9FC7D8"/>
    <a:srgbClr val="2285AF"/>
    <a:srgbClr val="0BB0D5"/>
    <a:srgbClr val="C7261E"/>
    <a:srgbClr val="3C93B8"/>
    <a:srgbClr val="CB3830"/>
    <a:srgbClr val="00B050"/>
    <a:srgbClr val="298AB3"/>
    <a:srgbClr val="76C4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466" autoAdjust="0"/>
    <p:restoredTop sz="89165" autoAdjust="0"/>
  </p:normalViewPr>
  <p:slideViewPr>
    <p:cSldViewPr snapToGrid="0" showGuides="1">
      <p:cViewPr>
        <p:scale>
          <a:sx n="66" d="100"/>
          <a:sy n="66" d="100"/>
        </p:scale>
        <p:origin x="-1230" y="-90"/>
      </p:cViewPr>
      <p:guideLst>
        <p:guide orient="horz" pos="3929"/>
        <p:guide orient="horz" pos="4065"/>
        <p:guide orient="horz" pos="663"/>
        <p:guide orient="horz" pos="777"/>
        <p:guide pos="3840"/>
        <p:guide pos="325"/>
        <p:guide pos="737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openxmlformats.org/officeDocument/2006/relationships/chartUserShapes" Target="../drawings/drawing1.xml"/><Relationship Id="rId1" Type="http://schemas.openxmlformats.org/officeDocument/2006/relationships/package" Target="../embeddings/Microsoft_Excel_Worksheet5.xlsx"/><Relationship Id="rId4" Type="http://schemas.microsoft.com/office/2011/relationships/chartStyle" Target="style5.xml"/></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openxmlformats.org/officeDocument/2006/relationships/chartUserShapes" Target="../drawings/drawing2.xml"/><Relationship Id="rId1" Type="http://schemas.openxmlformats.org/officeDocument/2006/relationships/package" Target="../embeddings/Microsoft_Excel_Worksheet6.xlsx"/><Relationship Id="rId4" Type="http://schemas.microsoft.com/office/2011/relationships/chartStyle" Target="style6.xml"/></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900" b="1" i="0" u="none" strike="noStrike" baseline="0" dirty="0">
                <a:latin typeface="Arial" panose="020B0604020202020204" pitchFamily="34" charset="0"/>
                <a:cs typeface="Arial" panose="020B0604020202020204" pitchFamily="34" charset="0"/>
              </a:rPr>
              <a:t>Heart rate fluctuation and mortality in the ICU </a:t>
            </a:r>
            <a:endParaRPr lang="en-US" sz="1900" dirty="0">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Control group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28-day mortality</c:v>
                </c:pt>
                <c:pt idx="1">
                  <c:v>1-year mortality</c:v>
                </c:pt>
              </c:strCache>
            </c:strRef>
          </c:cat>
          <c:val>
            <c:numRef>
              <c:f>Sheet1!$B$2:$B$3</c:f>
              <c:numCache>
                <c:formatCode>0.00%</c:formatCode>
                <c:ptCount val="2"/>
                <c:pt idx="0">
                  <c:v>9.9000000000000005E-2</c:v>
                </c:pt>
                <c:pt idx="1">
                  <c:v>0.20300000000000001</c:v>
                </c:pt>
              </c:numCache>
            </c:numRef>
          </c:val>
          <c:extLst xmlns:c16r2="http://schemas.microsoft.com/office/drawing/2015/06/chart">
            <c:ext xmlns:c16="http://schemas.microsoft.com/office/drawing/2014/chart" uri="{C3380CC4-5D6E-409C-BE32-E72D297353CC}">
              <c16:uniqueId val="{00000000-32E0-44FE-9AB8-72AF083E066C}"/>
            </c:ext>
          </c:extLst>
        </c:ser>
        <c:ser>
          <c:idx val="1"/>
          <c:order val="1"/>
          <c:tx>
            <c:strRef>
              <c:f>Sheet1!$C$1</c:f>
              <c:strCache>
                <c:ptCount val="1"/>
                <c:pt idx="0">
                  <c:v>Low HR fluctuation group (&lt;25 bpm)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28-day mortality</c:v>
                </c:pt>
                <c:pt idx="1">
                  <c:v>1-year mortality</c:v>
                </c:pt>
              </c:strCache>
            </c:strRef>
          </c:cat>
          <c:val>
            <c:numRef>
              <c:f>Sheet1!$C$2:$C$3</c:f>
              <c:numCache>
                <c:formatCode>0.00%</c:formatCode>
                <c:ptCount val="2"/>
                <c:pt idx="0">
                  <c:v>0.111</c:v>
                </c:pt>
                <c:pt idx="1">
                  <c:v>0.22900000000000001</c:v>
                </c:pt>
              </c:numCache>
            </c:numRef>
          </c:val>
          <c:extLst xmlns:c16r2="http://schemas.microsoft.com/office/drawing/2015/06/chart">
            <c:ext xmlns:c16="http://schemas.microsoft.com/office/drawing/2014/chart" uri="{C3380CC4-5D6E-409C-BE32-E72D297353CC}">
              <c16:uniqueId val="{00000001-32E0-44FE-9AB8-72AF083E066C}"/>
            </c:ext>
          </c:extLst>
        </c:ser>
        <c:ser>
          <c:idx val="2"/>
          <c:order val="2"/>
          <c:tx>
            <c:strRef>
              <c:f>Sheet1!$D$1</c:f>
              <c:strCache>
                <c:ptCount val="1"/>
                <c:pt idx="0">
                  <c:v>High HR fluctuation group (≥35 bpm)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28-day mortality</c:v>
                </c:pt>
                <c:pt idx="1">
                  <c:v>1-year mortality</c:v>
                </c:pt>
              </c:strCache>
            </c:strRef>
          </c:cat>
          <c:val>
            <c:numRef>
              <c:f>Sheet1!$D$2:$D$3</c:f>
              <c:numCache>
                <c:formatCode>0.00%</c:formatCode>
                <c:ptCount val="2"/>
                <c:pt idx="0">
                  <c:v>0.153</c:v>
                </c:pt>
                <c:pt idx="1">
                  <c:v>0.27200000000000002</c:v>
                </c:pt>
              </c:numCache>
            </c:numRef>
          </c:val>
          <c:extLst xmlns:c16r2="http://schemas.microsoft.com/office/drawing/2015/06/chart">
            <c:ext xmlns:c16="http://schemas.microsoft.com/office/drawing/2014/chart" uri="{C3380CC4-5D6E-409C-BE32-E72D297353CC}">
              <c16:uniqueId val="{00000004-32E0-44FE-9AB8-72AF083E066C}"/>
            </c:ext>
          </c:extLst>
        </c:ser>
        <c:dLbls>
          <c:showLegendKey val="0"/>
          <c:showVal val="0"/>
          <c:showCatName val="0"/>
          <c:showSerName val="0"/>
          <c:showPercent val="0"/>
          <c:showBubbleSize val="0"/>
        </c:dLbls>
        <c:gapWidth val="219"/>
        <c:overlap val="-27"/>
        <c:axId val="91641344"/>
        <c:axId val="91642880"/>
      </c:barChart>
      <c:catAx>
        <c:axId val="9164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1642880"/>
        <c:crosses val="autoZero"/>
        <c:auto val="1"/>
        <c:lblAlgn val="ctr"/>
        <c:lblOffset val="100"/>
        <c:noMultiLvlLbl val="0"/>
      </c:catAx>
      <c:valAx>
        <c:axId val="916428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16413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412494993992801E-2"/>
          <c:y val="2.0950846091861399E-2"/>
          <c:w val="0.97917501001201401"/>
          <c:h val="0.95809830781627703"/>
        </c:manualLayout>
      </c:layout>
      <c:barChart>
        <c:barDir val="col"/>
        <c:grouping val="stacked"/>
        <c:varyColors val="0"/>
        <c:ser>
          <c:idx val="0"/>
          <c:order val="0"/>
          <c:spPr>
            <a:gradFill>
              <a:gsLst>
                <a:gs pos="0">
                  <a:srgbClr val="2285AF"/>
                </a:gs>
                <a:gs pos="52200">
                  <a:srgbClr val="2285AF">
                    <a:alpha val="80000"/>
                  </a:srgbClr>
                </a:gs>
                <a:gs pos="100000">
                  <a:srgbClr val="2285AF"/>
                </a:gs>
              </a:gsLst>
              <a:lin ang="10800000" scaled="1"/>
            </a:gradFill>
            <a:ln>
              <a:noFill/>
            </a:ln>
          </c:spPr>
          <c:invertIfNegative val="0"/>
          <c:dPt>
            <c:idx val="1"/>
            <c:invertIfNegative val="0"/>
            <c:bubble3D val="0"/>
            <c:spPr>
              <a:gradFill>
                <a:gsLst>
                  <a:gs pos="0">
                    <a:srgbClr val="2285AF"/>
                  </a:gs>
                  <a:gs pos="52200">
                    <a:srgbClr val="2285AF">
                      <a:alpha val="80000"/>
                    </a:srgbClr>
                  </a:gs>
                  <a:gs pos="100000">
                    <a:srgbClr val="2285AF"/>
                  </a:gs>
                </a:gsLst>
                <a:lin ang="10800000" scaled="1"/>
              </a:gradFill>
              <a:ln w="12700">
                <a:noFill/>
              </a:ln>
            </c:spPr>
            <c:extLst xmlns:c16r2="http://schemas.microsoft.com/office/drawing/2015/06/chart">
              <c:ext xmlns:c16="http://schemas.microsoft.com/office/drawing/2014/chart" uri="{C3380CC4-5D6E-409C-BE32-E72D297353CC}">
                <c16:uniqueId val="{00000001-CB03-4E97-860B-C941E9370D22}"/>
              </c:ext>
            </c:extLst>
          </c:dPt>
          <c:dPt>
            <c:idx val="5"/>
            <c:invertIfNegative val="0"/>
            <c:bubble3D val="0"/>
            <c:spPr>
              <a:gradFill>
                <a:gsLst>
                  <a:gs pos="0">
                    <a:srgbClr val="C00000"/>
                  </a:gs>
                  <a:gs pos="52200">
                    <a:srgbClr val="C00000">
                      <a:alpha val="80000"/>
                    </a:srgbClr>
                  </a:gs>
                  <a:gs pos="100000">
                    <a:srgbClr val="C00000"/>
                  </a:gs>
                </a:gsLst>
                <a:lin ang="10800000" scaled="1"/>
              </a:gradFill>
              <a:ln>
                <a:noFill/>
              </a:ln>
            </c:spPr>
            <c:extLst xmlns:c16r2="http://schemas.microsoft.com/office/drawing/2015/06/chart">
              <c:ext xmlns:c16="http://schemas.microsoft.com/office/drawing/2014/chart" uri="{C3380CC4-5D6E-409C-BE32-E72D297353CC}">
                <c16:uniqueId val="{00000003-CB03-4E97-860B-C941E9370D22}"/>
              </c:ext>
            </c:extLst>
          </c:dPt>
          <c:val>
            <c:numRef>
              <c:f>Sheet1!$A$1:$F$1</c:f>
              <c:numCache>
                <c:formatCode>General</c:formatCode>
                <c:ptCount val="6"/>
                <c:pt idx="0">
                  <c:v>72.8</c:v>
                </c:pt>
                <c:pt idx="1">
                  <c:v>70.8</c:v>
                </c:pt>
                <c:pt idx="2">
                  <c:v>68</c:v>
                </c:pt>
                <c:pt idx="3">
                  <c:v>65.7</c:v>
                </c:pt>
                <c:pt idx="4">
                  <c:v>67.3</c:v>
                </c:pt>
                <c:pt idx="5">
                  <c:v>64.099999999999994</c:v>
                </c:pt>
              </c:numCache>
            </c:numRef>
          </c:val>
          <c:extLst xmlns:c16r2="http://schemas.microsoft.com/office/drawing/2015/06/chart">
            <c:ext xmlns:c16="http://schemas.microsoft.com/office/drawing/2014/chart" uri="{C3380CC4-5D6E-409C-BE32-E72D297353CC}">
              <c16:uniqueId val="{00000004-CB03-4E97-860B-C941E9370D22}"/>
            </c:ext>
          </c:extLst>
        </c:ser>
        <c:dLbls>
          <c:showLegendKey val="0"/>
          <c:showVal val="0"/>
          <c:showCatName val="0"/>
          <c:showSerName val="0"/>
          <c:showPercent val="0"/>
          <c:showBubbleSize val="0"/>
        </c:dLbls>
        <c:gapWidth val="165"/>
        <c:overlap val="100"/>
        <c:axId val="91531136"/>
        <c:axId val="91532672"/>
      </c:barChart>
      <c:catAx>
        <c:axId val="91531136"/>
        <c:scaling>
          <c:orientation val="minMax"/>
        </c:scaling>
        <c:delete val="0"/>
        <c:axPos val="b"/>
        <c:majorGridlines>
          <c:spPr>
            <a:ln w="6350" cap="flat" cmpd="sng" algn="ctr">
              <a:noFill/>
              <a:prstDash val="solid"/>
              <a:round/>
            </a:ln>
          </c:spPr>
        </c:majorGridlines>
        <c:majorTickMark val="none"/>
        <c:minorTickMark val="none"/>
        <c:tickLblPos val="none"/>
        <c:spPr>
          <a:ln w="12700" cap="flat" cmpd="sng" algn="ctr">
            <a:solidFill>
              <a:schemeClr val="tx1"/>
            </a:solidFill>
            <a:prstDash val="solid"/>
            <a:round/>
          </a:ln>
        </c:spPr>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1532672"/>
        <c:crosses val="min"/>
        <c:auto val="0"/>
        <c:lblAlgn val="ctr"/>
        <c:lblOffset val="100"/>
        <c:noMultiLvlLbl val="0"/>
      </c:catAx>
      <c:valAx>
        <c:axId val="91532672"/>
        <c:scaling>
          <c:orientation val="minMax"/>
          <c:max val="73.5"/>
          <c:min val="63"/>
        </c:scaling>
        <c:delete val="0"/>
        <c:axPos val="l"/>
        <c:majorGridlines>
          <c:spPr>
            <a:ln w="6350" cap="flat" cmpd="sng" algn="ctr">
              <a:noFill/>
              <a:prstDash val="solid"/>
              <a:round/>
            </a:ln>
          </c:spPr>
        </c:majorGridlines>
        <c:numFmt formatCode="General" sourceLinked="1"/>
        <c:majorTickMark val="out"/>
        <c:minorTickMark val="none"/>
        <c:tickLblPos val="none"/>
        <c:spPr>
          <a:ln w="12700" cap="flat" cmpd="sng" algn="ctr">
            <a:solidFill>
              <a:schemeClr val="tx1"/>
            </a:solidFill>
            <a:prstDash val="solid"/>
            <a:round/>
          </a:ln>
        </c:spPr>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1531136"/>
        <c:crosses val="min"/>
        <c:crossBetween val="between"/>
        <c:majorUnit val="3.5"/>
      </c:valAx>
    </c:plotArea>
    <c:plotVisOnly val="0"/>
    <c:dispBlanksAs val="gap"/>
    <c:showDLblsOverMax val="1"/>
  </c:chart>
  <c:spPr>
    <a:ln w="12700">
      <a:noFill/>
    </a:ln>
  </c:spPr>
  <c:txPr>
    <a:bodyPr/>
    <a:lstStyle/>
    <a:p>
      <a:pPr>
        <a:defRPr lang="zh-CN">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gradFill>
              <a:gsLst>
                <a:gs pos="100000">
                  <a:srgbClr val="2285AF"/>
                </a:gs>
                <a:gs pos="0">
                  <a:srgbClr val="2285AF"/>
                </a:gs>
                <a:gs pos="50000">
                  <a:srgbClr val="2285AF">
                    <a:alpha val="80000"/>
                  </a:srgbClr>
                </a:gs>
              </a:gsLst>
              <a:lin ang="10800000" scaled="1"/>
            </a:gra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Bisoprolol</c:v>
                </c:pt>
                <c:pt idx="1">
                  <c:v>Metoprolol Succinate</c:v>
                </c:pt>
              </c:strCache>
            </c:strRef>
          </c:cat>
          <c:val>
            <c:numRef>
              <c:f>Sheet1!$B$2:$B$3</c:f>
              <c:numCache>
                <c:formatCode>General</c:formatCode>
                <c:ptCount val="2"/>
                <c:pt idx="0">
                  <c:v>17</c:v>
                </c:pt>
                <c:pt idx="1">
                  <c:v>3</c:v>
                </c:pt>
              </c:numCache>
            </c:numRef>
          </c:val>
          <c:extLst xmlns:c16r2="http://schemas.microsoft.com/office/drawing/2015/06/chart">
            <c:ext xmlns:c16="http://schemas.microsoft.com/office/drawing/2014/chart" uri="{C3380CC4-5D6E-409C-BE32-E72D297353CC}">
              <c16:uniqueId val="{00000000-575A-4120-A9F6-32BB235B70CA}"/>
            </c:ext>
          </c:extLst>
        </c:ser>
        <c:ser>
          <c:idx val="1"/>
          <c:order val="1"/>
          <c:tx>
            <c:strRef>
              <c:f>Sheet1!$C$1</c:f>
              <c:strCache>
                <c:ptCount val="1"/>
                <c:pt idx="0">
                  <c:v>系列 2</c:v>
                </c:pt>
              </c:strCache>
            </c:strRef>
          </c:tx>
          <c:spPr>
            <a:gradFill>
              <a:gsLst>
                <a:gs pos="50000">
                  <a:srgbClr val="C00000">
                    <a:alpha val="80000"/>
                  </a:srgbClr>
                </a:gs>
                <a:gs pos="100000">
                  <a:srgbClr val="C00000"/>
                </a:gs>
                <a:gs pos="0">
                  <a:srgbClr val="C00000"/>
                </a:gs>
              </a:gsLst>
              <a:lin ang="10800000" scaled="1"/>
            </a:gra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Bisoprolol</c:v>
                </c:pt>
                <c:pt idx="1">
                  <c:v>Metoprolol Succinate</c:v>
                </c:pt>
              </c:strCache>
            </c:strRef>
          </c:cat>
          <c:val>
            <c:numRef>
              <c:f>Sheet1!$C$2:$C$3</c:f>
              <c:numCache>
                <c:formatCode>General</c:formatCode>
                <c:ptCount val="2"/>
                <c:pt idx="0">
                  <c:v>19</c:v>
                </c:pt>
                <c:pt idx="1">
                  <c:v>5</c:v>
                </c:pt>
              </c:numCache>
            </c:numRef>
          </c:val>
          <c:extLst xmlns:c16r2="http://schemas.microsoft.com/office/drawing/2015/06/chart">
            <c:ext xmlns:c16="http://schemas.microsoft.com/office/drawing/2014/chart" uri="{C3380CC4-5D6E-409C-BE32-E72D297353CC}">
              <c16:uniqueId val="{00000001-575A-4120-A9F6-32BB235B70CA}"/>
            </c:ext>
          </c:extLst>
        </c:ser>
        <c:dLbls>
          <c:dLblPos val="outEnd"/>
          <c:showLegendKey val="0"/>
          <c:showVal val="1"/>
          <c:showCatName val="0"/>
          <c:showSerName val="0"/>
          <c:showPercent val="0"/>
          <c:showBubbleSize val="0"/>
        </c:dLbls>
        <c:gapWidth val="279"/>
        <c:overlap val="-27"/>
        <c:axId val="94570752"/>
        <c:axId val="94580736"/>
      </c:barChart>
      <c:catAx>
        <c:axId val="94570752"/>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4580736"/>
        <c:crosses val="autoZero"/>
        <c:auto val="1"/>
        <c:lblAlgn val="ctr"/>
        <c:lblOffset val="100"/>
        <c:noMultiLvlLbl val="0"/>
      </c:catAx>
      <c:valAx>
        <c:axId val="94580736"/>
        <c:scaling>
          <c:orientation val="minMax"/>
          <c:max val="30"/>
          <c:min val="0"/>
        </c:scaling>
        <c:delete val="0"/>
        <c:axPos val="l"/>
        <c:numFmt formatCode="General" sourceLinked="1"/>
        <c:majorTickMark val="none"/>
        <c:minorTickMark val="none"/>
        <c:tickLblPos val="nextTo"/>
        <c:spPr>
          <a:noFill/>
          <a:ln w="12700">
            <a:solidFill>
              <a:schemeClr val="tx1"/>
            </a:solid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457075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gradFill>
              <a:gsLst>
                <a:gs pos="100000">
                  <a:srgbClr val="2285AF"/>
                </a:gs>
                <a:gs pos="0">
                  <a:srgbClr val="2285AF"/>
                </a:gs>
                <a:gs pos="50000">
                  <a:srgbClr val="2285AF">
                    <a:alpha val="80000"/>
                  </a:srgbClr>
                </a:gs>
              </a:gsLst>
              <a:lin ang="10800000" scaled="1"/>
            </a:gra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Bisoprolol</c:v>
                </c:pt>
                <c:pt idx="1">
                  <c:v>Metoprolol Succinate</c:v>
                </c:pt>
              </c:strCache>
            </c:strRef>
          </c:cat>
          <c:val>
            <c:numRef>
              <c:f>Sheet1!$B$2:$B$3</c:f>
              <c:numCache>
                <c:formatCode>General</c:formatCode>
                <c:ptCount val="2"/>
                <c:pt idx="0">
                  <c:v>52</c:v>
                </c:pt>
                <c:pt idx="1">
                  <c:v>52</c:v>
                </c:pt>
              </c:numCache>
            </c:numRef>
          </c:val>
          <c:extLst xmlns:c16r2="http://schemas.microsoft.com/office/drawing/2015/06/chart">
            <c:ext xmlns:c16="http://schemas.microsoft.com/office/drawing/2014/chart" uri="{C3380CC4-5D6E-409C-BE32-E72D297353CC}">
              <c16:uniqueId val="{00000000-A6C0-44D2-9973-8CA1A5BCF342}"/>
            </c:ext>
          </c:extLst>
        </c:ser>
        <c:ser>
          <c:idx val="1"/>
          <c:order val="1"/>
          <c:tx>
            <c:strRef>
              <c:f>Sheet1!$C$1</c:f>
              <c:strCache>
                <c:ptCount val="1"/>
                <c:pt idx="0">
                  <c:v>系列 2</c:v>
                </c:pt>
              </c:strCache>
            </c:strRef>
          </c:tx>
          <c:spPr>
            <a:gradFill>
              <a:gsLst>
                <a:gs pos="100000">
                  <a:srgbClr val="C00000"/>
                </a:gs>
                <a:gs pos="0">
                  <a:srgbClr val="C00000"/>
                </a:gs>
                <a:gs pos="50000">
                  <a:srgbClr val="C00000">
                    <a:alpha val="80000"/>
                  </a:srgbClr>
                </a:gs>
              </a:gsLst>
              <a:lin ang="10800000" scaled="1"/>
            </a:gra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Bisoprolol</c:v>
                </c:pt>
                <c:pt idx="1">
                  <c:v>Metoprolol Succinate</c:v>
                </c:pt>
              </c:strCache>
            </c:strRef>
          </c:cat>
          <c:val>
            <c:numRef>
              <c:f>Sheet1!$C$2:$C$3</c:f>
              <c:numCache>
                <c:formatCode>General</c:formatCode>
                <c:ptCount val="2"/>
                <c:pt idx="0">
                  <c:v>64</c:v>
                </c:pt>
                <c:pt idx="1">
                  <c:v>58</c:v>
                </c:pt>
              </c:numCache>
            </c:numRef>
          </c:val>
          <c:extLst xmlns:c16r2="http://schemas.microsoft.com/office/drawing/2015/06/chart">
            <c:ext xmlns:c16="http://schemas.microsoft.com/office/drawing/2014/chart" uri="{C3380CC4-5D6E-409C-BE32-E72D297353CC}">
              <c16:uniqueId val="{00000001-A6C0-44D2-9973-8CA1A5BCF342}"/>
            </c:ext>
          </c:extLst>
        </c:ser>
        <c:dLbls>
          <c:dLblPos val="outEnd"/>
          <c:showLegendKey val="0"/>
          <c:showVal val="1"/>
          <c:showCatName val="0"/>
          <c:showSerName val="0"/>
          <c:showPercent val="0"/>
          <c:showBubbleSize val="0"/>
        </c:dLbls>
        <c:gapWidth val="279"/>
        <c:overlap val="-27"/>
        <c:axId val="94610944"/>
        <c:axId val="94612480"/>
      </c:barChart>
      <c:catAx>
        <c:axId val="94610944"/>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4612480"/>
        <c:crosses val="autoZero"/>
        <c:auto val="1"/>
        <c:lblAlgn val="ctr"/>
        <c:lblOffset val="100"/>
        <c:noMultiLvlLbl val="0"/>
      </c:catAx>
      <c:valAx>
        <c:axId val="94612480"/>
        <c:scaling>
          <c:orientation val="minMax"/>
          <c:max val="70"/>
          <c:min val="40"/>
        </c:scaling>
        <c:delete val="0"/>
        <c:axPos val="l"/>
        <c:numFmt formatCode="General" sourceLinked="1"/>
        <c:majorTickMark val="none"/>
        <c:minorTickMark val="none"/>
        <c:tickLblPos val="nextTo"/>
        <c:spPr>
          <a:noFill/>
          <a:ln w="12700">
            <a:solidFill>
              <a:schemeClr val="tx1"/>
            </a:solid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461094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327252197031487"/>
          <c:y val="3.6451812563886604E-2"/>
          <c:w val="0.42395556516968202"/>
          <c:h val="0.87716256966759598"/>
        </c:manualLayout>
      </c:layout>
      <c:pieChart>
        <c:varyColors val="1"/>
        <c:ser>
          <c:idx val="0"/>
          <c:order val="0"/>
          <c:tx>
            <c:strRef>
              <c:f>Sheet1!$A$1</c:f>
              <c:strCache>
                <c:ptCount val="1"/>
                <c:pt idx="0">
                  <c:v>Sales</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358A-4AA4-9BAF-0FA6D332D46E}"/>
              </c:ext>
            </c:extLst>
          </c:dPt>
          <c:dPt>
            <c:idx val="1"/>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3-358A-4AA4-9BAF-0FA6D332D46E}"/>
              </c:ext>
            </c:extLst>
          </c:dPt>
          <c:val>
            <c:numRef>
              <c:f>Sheet1!$A$2:$A$3</c:f>
              <c:numCache>
                <c:formatCode>0%</c:formatCode>
                <c:ptCount val="2"/>
                <c:pt idx="0">
                  <c:v>0.72</c:v>
                </c:pt>
                <c:pt idx="1">
                  <c:v>0.28000000000000003</c:v>
                </c:pt>
              </c:numCache>
            </c:numRef>
          </c:val>
          <c:extLst xmlns:c16r2="http://schemas.microsoft.com/office/drawing/2015/06/chart">
            <c:ext xmlns:c15="http://schemas.microsoft.com/office/drawing/2012/chart" uri="{02D57815-91ED-43cb-92C2-25804820EDAC}">
              <c15:filteredCategoryTitle>
                <c15:cat>
                  <c:multiLvlStrRef>
                    <c:extLst>
                      <c:ext uri="{02D57815-91ED-43cb-92C2-25804820EDAC}">
                        <c15:formulaRef>
                          <c15:sqref>Sheet1!#REF!</c15:sqref>
                        </c15:formulaRef>
                      </c:ext>
                    </c:extLst>
                  </c:multiLvlStrRef>
                </c15:cat>
              </c15:filteredCategoryTitle>
            </c:ext>
            <c:ext xmlns:c16="http://schemas.microsoft.com/office/drawing/2014/chart" uri="{C3380CC4-5D6E-409C-BE32-E72D297353CC}">
              <c16:uniqueId val="{00000004-358A-4AA4-9BAF-0FA6D332D46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800122006523359E-2"/>
          <c:y val="0.10271898576481342"/>
          <c:w val="0.8878069755626472"/>
          <c:h val="0.814251760043608"/>
        </c:manualLayout>
      </c:layout>
      <c:barChart>
        <c:barDir val="col"/>
        <c:grouping val="clustered"/>
        <c:varyColors val="0"/>
        <c:ser>
          <c:idx val="0"/>
          <c:order val="0"/>
          <c:tx>
            <c:strRef>
              <c:f>Sheet1!$B$1</c:f>
              <c:strCache>
                <c:ptCount val="1"/>
                <c:pt idx="0">
                  <c:v>Placebo</c:v>
                </c:pt>
              </c:strCache>
            </c:strRef>
          </c:tx>
          <c:spPr>
            <a:gradFill>
              <a:gsLst>
                <a:gs pos="0">
                  <a:srgbClr val="C7261E"/>
                </a:gs>
                <a:gs pos="52200">
                  <a:srgbClr val="C7261E">
                    <a:alpha val="80000"/>
                  </a:srgbClr>
                </a:gs>
                <a:gs pos="100000">
                  <a:srgbClr val="C7261E"/>
                </a:gs>
              </a:gsLst>
              <a:lin ang="108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Hospitalization for any reason</c:v>
                </c:pt>
                <c:pt idx="1">
                  <c:v>Hospitalization for cardiovascular reason</c:v>
                </c:pt>
                <c:pt idx="2">
                  <c:v>hospitalization due to worsening of HF</c:v>
                </c:pt>
              </c:strCache>
            </c:strRef>
          </c:cat>
          <c:val>
            <c:numRef>
              <c:f>Sheet1!$B$2:$B$4</c:f>
              <c:numCache>
                <c:formatCode>General</c:formatCode>
                <c:ptCount val="3"/>
                <c:pt idx="0">
                  <c:v>668</c:v>
                </c:pt>
                <c:pt idx="1">
                  <c:v>494</c:v>
                </c:pt>
                <c:pt idx="2">
                  <c:v>294</c:v>
                </c:pt>
              </c:numCache>
            </c:numRef>
          </c:val>
          <c:extLst xmlns:c16r2="http://schemas.microsoft.com/office/drawing/2015/06/chart">
            <c:ext xmlns:c16="http://schemas.microsoft.com/office/drawing/2014/chart" uri="{C3380CC4-5D6E-409C-BE32-E72D297353CC}">
              <c16:uniqueId val="{00000000-6009-4A93-B849-65979319044C}"/>
            </c:ext>
          </c:extLst>
        </c:ser>
        <c:ser>
          <c:idx val="1"/>
          <c:order val="1"/>
          <c:tx>
            <c:strRef>
              <c:f>Sheet1!$C$1</c:f>
              <c:strCache>
                <c:ptCount val="1"/>
                <c:pt idx="0">
                  <c:v>Metoprolol CR/XL</c:v>
                </c:pt>
              </c:strCache>
            </c:strRef>
          </c:tx>
          <c:spPr>
            <a:gradFill>
              <a:gsLst>
                <a:gs pos="0">
                  <a:srgbClr val="2285AF"/>
                </a:gs>
                <a:gs pos="56600">
                  <a:srgbClr val="2285AF">
                    <a:alpha val="80000"/>
                  </a:srgbClr>
                </a:gs>
                <a:gs pos="100000">
                  <a:srgbClr val="2285AF"/>
                </a:gs>
              </a:gsLst>
              <a:lin ang="108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Hospitalization for any reason</c:v>
                </c:pt>
                <c:pt idx="1">
                  <c:v>Hospitalization for cardiovascular reason</c:v>
                </c:pt>
                <c:pt idx="2">
                  <c:v>hospitalization due to worsening of HF</c:v>
                </c:pt>
              </c:strCache>
            </c:strRef>
          </c:cat>
          <c:val>
            <c:numRef>
              <c:f>Sheet1!$C$2:$C$4</c:f>
              <c:numCache>
                <c:formatCode>General</c:formatCode>
                <c:ptCount val="3"/>
                <c:pt idx="0">
                  <c:v>581</c:v>
                </c:pt>
                <c:pt idx="1">
                  <c:v>394</c:v>
                </c:pt>
                <c:pt idx="2">
                  <c:v>200</c:v>
                </c:pt>
              </c:numCache>
            </c:numRef>
          </c:val>
          <c:extLst xmlns:c16r2="http://schemas.microsoft.com/office/drawing/2015/06/chart">
            <c:ext xmlns:c16="http://schemas.microsoft.com/office/drawing/2014/chart" uri="{C3380CC4-5D6E-409C-BE32-E72D297353CC}">
              <c16:uniqueId val="{00000001-6009-4A93-B849-65979319044C}"/>
            </c:ext>
          </c:extLst>
        </c:ser>
        <c:dLbls>
          <c:showLegendKey val="0"/>
          <c:showVal val="0"/>
          <c:showCatName val="0"/>
          <c:showSerName val="0"/>
          <c:showPercent val="0"/>
          <c:showBubbleSize val="0"/>
        </c:dLbls>
        <c:gapWidth val="219"/>
        <c:overlap val="-27"/>
        <c:axId val="103981440"/>
        <c:axId val="103982976"/>
      </c:barChart>
      <c:catAx>
        <c:axId val="103981440"/>
        <c:scaling>
          <c:orientation val="minMax"/>
        </c:scaling>
        <c:delete val="0"/>
        <c:axPos val="b"/>
        <c:numFmt formatCode="General" sourceLinked="1"/>
        <c:majorTickMark val="none"/>
        <c:minorTickMark val="none"/>
        <c:tickLblPos val="nextTo"/>
        <c:spPr>
          <a:noFill/>
          <a:ln w="6350" cap="flat" cmpd="sng" algn="ctr">
            <a:solidFill>
              <a:schemeClr val="tx1">
                <a:lumMod val="75000"/>
                <a:lumOff val="2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en-US"/>
          </a:p>
        </c:txPr>
        <c:crossAx val="103982976"/>
        <c:crosses val="autoZero"/>
        <c:auto val="1"/>
        <c:lblAlgn val="ctr"/>
        <c:lblOffset val="100"/>
        <c:noMultiLvlLbl val="0"/>
      </c:catAx>
      <c:valAx>
        <c:axId val="103982976"/>
        <c:scaling>
          <c:orientation val="minMax"/>
          <c:max val="1200"/>
        </c:scaling>
        <c:delete val="0"/>
        <c:axPos val="l"/>
        <c:title>
          <c:tx>
            <c:rich>
              <a:bodyPr rot="-5400000" spcFirstLastPara="1" vertOverflow="ellipsis" vert="horz" wrap="square" anchor="ctr" anchorCtr="1"/>
              <a:lstStyle/>
              <a:p>
                <a:pPr>
                  <a:defRPr sz="1200" b="0" i="0" u="none" strike="noStrike" kern="1200" baseline="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r>
                  <a:rPr lang="en-US" sz="1200">
                    <a:solidFill>
                      <a:schemeClr val="tx1">
                        <a:lumMod val="85000"/>
                        <a:lumOff val="15000"/>
                      </a:schemeClr>
                    </a:solidFill>
                    <a:latin typeface="Arial" panose="020B0604020202020204" pitchFamily="34" charset="0"/>
                    <a:cs typeface="Arial" panose="020B0604020202020204" pitchFamily="34" charset="0"/>
                  </a:rPr>
                  <a:t>No. of patients</a:t>
                </a:r>
                <a:endParaRPr lang="zh-CN" sz="1200">
                  <a:solidFill>
                    <a:schemeClr val="tx1">
                      <a:lumMod val="85000"/>
                      <a:lumOff val="15000"/>
                    </a:schemeClr>
                  </a:solidFill>
                  <a:latin typeface="Arial" panose="020B0604020202020204" pitchFamily="34" charset="0"/>
                  <a:cs typeface="Arial" panose="020B0604020202020204" pitchFamily="34" charset="0"/>
                </a:endParaRPr>
              </a:p>
            </c:rich>
          </c:tx>
          <c:layout/>
          <c:overlay val="0"/>
          <c:spPr>
            <a:noFill/>
            <a:ln>
              <a:noFill/>
            </a:ln>
            <a:effectLst/>
          </c:spPr>
        </c:title>
        <c:numFmt formatCode="General" sourceLinked="1"/>
        <c:majorTickMark val="out"/>
        <c:minorTickMark val="none"/>
        <c:tickLblPos val="nextTo"/>
        <c:spPr>
          <a:noFill/>
          <a:ln w="6350">
            <a:solidFill>
              <a:schemeClr val="tx1">
                <a:lumMod val="75000"/>
                <a:lumOff val="25000"/>
              </a:schemeClr>
            </a:solidFill>
          </a:ln>
          <a:effectLst/>
        </c:spPr>
        <c:txPr>
          <a:bodyPr rot="-60000000" spcFirstLastPara="1" vertOverflow="ellipsis" vert="horz" wrap="square" anchor="ctr" anchorCtr="1"/>
          <a:lstStyle/>
          <a:p>
            <a:pPr>
              <a:defRPr sz="1200" b="0" i="0" u="none" strike="noStrike" kern="1200" baseline="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crossAx val="103981440"/>
        <c:crosses val="autoZero"/>
        <c:crossBetween val="between"/>
        <c:majorUnit val="100"/>
      </c:valAx>
      <c:spPr>
        <a:noFill/>
        <a:ln>
          <a:noFill/>
        </a:ln>
        <a:effectLst/>
      </c:spPr>
    </c:plotArea>
    <c:legend>
      <c:legendPos val="r"/>
      <c:layout>
        <c:manualLayout>
          <c:xMode val="edge"/>
          <c:yMode val="edge"/>
          <c:x val="0.7863462830332264"/>
          <c:y val="0.13400000557517144"/>
          <c:w val="0.18499483075528331"/>
          <c:h val="0.13114779855486489"/>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latin typeface="微软雅黑" panose="020B0503020204020204" pitchFamily="34" charset="-122"/>
          <a:ea typeface="微软雅黑" panose="020B0503020204020204" pitchFamily="34" charset="-122"/>
          <a:sym typeface="微软雅黑" panose="020B0503020204020204" pitchFamily="34" charset="-122"/>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576377881257736E-2"/>
          <c:y val="2.4244113405181178E-2"/>
          <c:w val="0.94484724423748456"/>
          <c:h val="0.91110491751433564"/>
        </c:manualLayout>
      </c:layout>
      <c:barChart>
        <c:barDir val="col"/>
        <c:grouping val="clustered"/>
        <c:varyColors val="0"/>
        <c:ser>
          <c:idx val="0"/>
          <c:order val="0"/>
          <c:tx>
            <c:strRef>
              <c:f>Sheet1!$B$1</c:f>
              <c:strCache>
                <c:ptCount val="1"/>
                <c:pt idx="0">
                  <c:v>Seloken® ZOK 100mg, qd</c:v>
                </c:pt>
              </c:strCache>
            </c:strRef>
          </c:tx>
          <c:spPr>
            <a:solidFill>
              <a:srgbClr val="CB383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Systolic BP</c:v>
                </c:pt>
                <c:pt idx="1">
                  <c:v>Diastolic BP</c:v>
                </c:pt>
              </c:strCache>
            </c:strRef>
          </c:cat>
          <c:val>
            <c:numRef>
              <c:f>Sheet1!$B$2:$B$3</c:f>
              <c:numCache>
                <c:formatCode>General</c:formatCode>
                <c:ptCount val="2"/>
                <c:pt idx="0">
                  <c:v>-31.4</c:v>
                </c:pt>
                <c:pt idx="1">
                  <c:v>-12.6</c:v>
                </c:pt>
              </c:numCache>
            </c:numRef>
          </c:val>
          <c:extLst xmlns:c16r2="http://schemas.microsoft.com/office/drawing/2015/06/chart">
            <c:ext xmlns:c16="http://schemas.microsoft.com/office/drawing/2014/chart" uri="{C3380CC4-5D6E-409C-BE32-E72D297353CC}">
              <c16:uniqueId val="{00000000-F943-4783-8033-C7F6207FC9BD}"/>
            </c:ext>
          </c:extLst>
        </c:ser>
        <c:ser>
          <c:idx val="1"/>
          <c:order val="1"/>
          <c:tx>
            <c:strRef>
              <c:f>Sheet1!$C$1</c:f>
              <c:strCache>
                <c:ptCount val="1"/>
                <c:pt idx="0">
                  <c:v>Bisoprolol 10mg, qd</c:v>
                </c:pt>
              </c:strCache>
            </c:strRef>
          </c:tx>
          <c:spPr>
            <a:solidFill>
              <a:srgbClr val="3C93B8"/>
            </a:solidFill>
            <a:ln>
              <a:noFill/>
            </a:ln>
            <a:effectLst/>
          </c:spPr>
          <c:invertIfNegative val="0"/>
          <c:dPt>
            <c:idx val="0"/>
            <c:invertIfNegative val="0"/>
            <c:bubble3D val="0"/>
            <c:spPr>
              <a:solidFill>
                <a:srgbClr val="3C93B8"/>
              </a:solidFill>
              <a:ln>
                <a:solidFill>
                  <a:schemeClr val="accent1">
                    <a:lumMod val="75000"/>
                  </a:schemeClr>
                </a:solidFill>
              </a:ln>
              <a:effectLst/>
            </c:spPr>
            <c:extLst xmlns:c16r2="http://schemas.microsoft.com/office/drawing/2015/06/chart">
              <c:ext xmlns:c16="http://schemas.microsoft.com/office/drawing/2014/chart" uri="{C3380CC4-5D6E-409C-BE32-E72D297353CC}">
                <c16:uniqueId val="{00000000-9C25-4C11-B140-F8BB3F67819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Systolic BP</c:v>
                </c:pt>
                <c:pt idx="1">
                  <c:v>Diastolic BP</c:v>
                </c:pt>
              </c:strCache>
            </c:strRef>
          </c:cat>
          <c:val>
            <c:numRef>
              <c:f>Sheet1!$C$2:$C$3</c:f>
              <c:numCache>
                <c:formatCode>General</c:formatCode>
                <c:ptCount val="2"/>
                <c:pt idx="0">
                  <c:v>-35.200000000000003</c:v>
                </c:pt>
                <c:pt idx="1">
                  <c:v>-18.399999999999999</c:v>
                </c:pt>
              </c:numCache>
            </c:numRef>
          </c:val>
          <c:extLst xmlns:c16r2="http://schemas.microsoft.com/office/drawing/2015/06/chart">
            <c:ext xmlns:c16="http://schemas.microsoft.com/office/drawing/2014/chart" uri="{C3380CC4-5D6E-409C-BE32-E72D297353CC}">
              <c16:uniqueId val="{00000001-F943-4783-8033-C7F6207FC9BD}"/>
            </c:ext>
          </c:extLst>
        </c:ser>
        <c:dLbls>
          <c:showLegendKey val="0"/>
          <c:showVal val="0"/>
          <c:showCatName val="0"/>
          <c:showSerName val="0"/>
          <c:showPercent val="0"/>
          <c:showBubbleSize val="0"/>
        </c:dLbls>
        <c:gapWidth val="219"/>
        <c:overlap val="-27"/>
        <c:axId val="104332288"/>
        <c:axId val="104596224"/>
      </c:barChart>
      <c:catAx>
        <c:axId val="104332288"/>
        <c:scaling>
          <c:orientation val="minMax"/>
        </c:scaling>
        <c:delete val="1"/>
        <c:axPos val="b"/>
        <c:numFmt formatCode="General" sourceLinked="1"/>
        <c:majorTickMark val="none"/>
        <c:minorTickMark val="none"/>
        <c:tickLblPos val="nextTo"/>
        <c:crossAx val="104596224"/>
        <c:crosses val="autoZero"/>
        <c:auto val="1"/>
        <c:lblAlgn val="ctr"/>
        <c:lblOffset val="100"/>
        <c:noMultiLvlLbl val="0"/>
      </c:catAx>
      <c:valAx>
        <c:axId val="104596224"/>
        <c:scaling>
          <c:orientation val="minMax"/>
          <c:max val="-10"/>
          <c:min val="-45"/>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crossAx val="104332288"/>
        <c:crosses val="autoZero"/>
        <c:crossBetween val="between"/>
        <c:majorUnit val="5"/>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sym typeface="微软雅黑" panose="020B0503020204020204" pitchFamily="34" charset="-122"/>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Seloken® ZOK 100mg, qd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Systolic BP</c:v>
                </c:pt>
                <c:pt idx="1">
                  <c:v>Diastolic BP</c:v>
                </c:pt>
              </c:strCache>
            </c:strRef>
          </c:cat>
          <c:val>
            <c:numRef>
              <c:f>Sheet1!$B$2:$B$3</c:f>
              <c:numCache>
                <c:formatCode>General</c:formatCode>
                <c:ptCount val="2"/>
                <c:pt idx="0">
                  <c:v>-34.700000000000003</c:v>
                </c:pt>
                <c:pt idx="1">
                  <c:v>-14.1</c:v>
                </c:pt>
              </c:numCache>
            </c:numRef>
          </c:val>
          <c:extLst xmlns:c16r2="http://schemas.microsoft.com/office/drawing/2015/06/chart">
            <c:ext xmlns:c16="http://schemas.microsoft.com/office/drawing/2014/chart" uri="{C3380CC4-5D6E-409C-BE32-E72D297353CC}">
              <c16:uniqueId val="{00000000-F943-4783-8033-C7F6207FC9BD}"/>
            </c:ext>
          </c:extLst>
        </c:ser>
        <c:ser>
          <c:idx val="1"/>
          <c:order val="1"/>
          <c:tx>
            <c:strRef>
              <c:f>Sheet1!$C$1</c:f>
              <c:strCache>
                <c:ptCount val="1"/>
                <c:pt idx="0">
                  <c:v>Bisoprolol 10mg, qd</c:v>
                </c:pt>
              </c:strCache>
            </c:strRef>
          </c:tx>
          <c:spPr>
            <a:solidFill>
              <a:srgbClr val="3C93B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Systolic BP</c:v>
                </c:pt>
                <c:pt idx="1">
                  <c:v>Diastolic BP</c:v>
                </c:pt>
              </c:strCache>
            </c:strRef>
          </c:cat>
          <c:val>
            <c:numRef>
              <c:f>Sheet1!$C$2:$C$3</c:f>
              <c:numCache>
                <c:formatCode>General</c:formatCode>
                <c:ptCount val="2"/>
                <c:pt idx="0">
                  <c:v>-38.9</c:v>
                </c:pt>
                <c:pt idx="1">
                  <c:v>-20.8</c:v>
                </c:pt>
              </c:numCache>
            </c:numRef>
          </c:val>
          <c:extLst xmlns:c16r2="http://schemas.microsoft.com/office/drawing/2015/06/chart">
            <c:ext xmlns:c16="http://schemas.microsoft.com/office/drawing/2014/chart" uri="{C3380CC4-5D6E-409C-BE32-E72D297353CC}">
              <c16:uniqueId val="{00000001-F943-4783-8033-C7F6207FC9BD}"/>
            </c:ext>
          </c:extLst>
        </c:ser>
        <c:dLbls>
          <c:dLblPos val="outEnd"/>
          <c:showLegendKey val="0"/>
          <c:showVal val="1"/>
          <c:showCatName val="0"/>
          <c:showSerName val="0"/>
          <c:showPercent val="0"/>
          <c:showBubbleSize val="0"/>
        </c:dLbls>
        <c:gapWidth val="219"/>
        <c:overlap val="-27"/>
        <c:axId val="104684160"/>
        <c:axId val="104694144"/>
      </c:barChart>
      <c:catAx>
        <c:axId val="104684160"/>
        <c:scaling>
          <c:orientation val="minMax"/>
        </c:scaling>
        <c:delete val="1"/>
        <c:axPos val="b"/>
        <c:numFmt formatCode="General" sourceLinked="1"/>
        <c:majorTickMark val="none"/>
        <c:minorTickMark val="none"/>
        <c:tickLblPos val="nextTo"/>
        <c:crossAx val="104694144"/>
        <c:crosses val="autoZero"/>
        <c:auto val="1"/>
        <c:lblAlgn val="ctr"/>
        <c:lblOffset val="100"/>
        <c:noMultiLvlLbl val="0"/>
      </c:catAx>
      <c:valAx>
        <c:axId val="104694144"/>
        <c:scaling>
          <c:orientation val="minMax"/>
          <c:min val="-45"/>
        </c:scaling>
        <c:delete val="1"/>
        <c:axPos val="l"/>
        <c:numFmt formatCode="General" sourceLinked="1"/>
        <c:majorTickMark val="none"/>
        <c:minorTickMark val="none"/>
        <c:tickLblPos val="nextTo"/>
        <c:crossAx val="10468416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sym typeface="微软雅黑" panose="020B0503020204020204" pitchFamily="34" charset="-122"/>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gradFill>
                <a:gsLst>
                  <a:gs pos="0">
                    <a:srgbClr val="C7261E"/>
                  </a:gs>
                  <a:gs pos="50000">
                    <a:srgbClr val="C7261E">
                      <a:alpha val="80000"/>
                    </a:srgbClr>
                  </a:gs>
                  <a:gs pos="100000">
                    <a:srgbClr val="C7261E"/>
                  </a:gs>
                </a:gsLst>
                <a:lin ang="10800000" scaled="1"/>
              </a:gradFill>
              <a:ln>
                <a:noFill/>
              </a:ln>
              <a:effectLst/>
            </c:spPr>
            <c:extLst xmlns:c16r2="http://schemas.microsoft.com/office/drawing/2015/06/chart">
              <c:ext xmlns:c16="http://schemas.microsoft.com/office/drawing/2014/chart" uri="{C3380CC4-5D6E-409C-BE32-E72D297353CC}">
                <c16:uniqueId val="{00000004-D657-4546-82AC-0676F81A59CF}"/>
              </c:ext>
            </c:extLst>
          </c:dPt>
          <c:dPt>
            <c:idx val="1"/>
            <c:invertIfNegative val="0"/>
            <c:bubble3D val="0"/>
            <c:spPr>
              <a:gradFill>
                <a:gsLst>
                  <a:gs pos="0">
                    <a:srgbClr val="2285AF"/>
                  </a:gs>
                  <a:gs pos="49600">
                    <a:srgbClr val="2285AF">
                      <a:alpha val="80000"/>
                    </a:srgbClr>
                  </a:gs>
                  <a:gs pos="100000">
                    <a:srgbClr val="2285AF"/>
                  </a:gs>
                </a:gsLst>
                <a:lin ang="10800000" scaled="1"/>
              </a:gradFill>
              <a:ln>
                <a:noFill/>
              </a:ln>
              <a:effectLst/>
            </c:spPr>
            <c:extLst xmlns:c16r2="http://schemas.microsoft.com/office/drawing/2015/06/chart">
              <c:ext xmlns:c16="http://schemas.microsoft.com/office/drawing/2014/chart" uri="{C3380CC4-5D6E-409C-BE32-E72D297353CC}">
                <c16:uniqueId val="{00000005-D657-4546-82AC-0676F81A59CF}"/>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baseline</c:v>
                </c:pt>
                <c:pt idx="1">
                  <c:v>after therapy</c:v>
                </c:pt>
              </c:strCache>
            </c:strRef>
          </c:cat>
          <c:val>
            <c:numRef>
              <c:f>Sheet1!$B$2:$B$3</c:f>
              <c:numCache>
                <c:formatCode>General</c:formatCode>
                <c:ptCount val="2"/>
                <c:pt idx="0">
                  <c:v>14.8</c:v>
                </c:pt>
                <c:pt idx="1">
                  <c:v>2.4</c:v>
                </c:pt>
              </c:numCache>
            </c:numRef>
          </c:val>
          <c:extLst xmlns:c16r2="http://schemas.microsoft.com/office/drawing/2015/06/chart">
            <c:ext xmlns:c16="http://schemas.microsoft.com/office/drawing/2014/chart" uri="{C3380CC4-5D6E-409C-BE32-E72D297353CC}">
              <c16:uniqueId val="{00000000-D657-4546-82AC-0676F81A59CF}"/>
            </c:ext>
          </c:extLst>
        </c:ser>
        <c:dLbls>
          <c:showLegendKey val="0"/>
          <c:showVal val="0"/>
          <c:showCatName val="0"/>
          <c:showSerName val="0"/>
          <c:showPercent val="0"/>
          <c:showBubbleSize val="0"/>
        </c:dLbls>
        <c:gapWidth val="219"/>
        <c:overlap val="-27"/>
        <c:axId val="105045376"/>
        <c:axId val="105051264"/>
      </c:barChart>
      <c:catAx>
        <c:axId val="105045376"/>
        <c:scaling>
          <c:orientation val="minMax"/>
        </c:scaling>
        <c:delete val="0"/>
        <c:axPos val="b"/>
        <c:numFmt formatCode="General" sourceLinked="1"/>
        <c:majorTickMark val="none"/>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crossAx val="105051264"/>
        <c:crosses val="autoZero"/>
        <c:auto val="1"/>
        <c:lblAlgn val="ctr"/>
        <c:lblOffset val="100"/>
        <c:noMultiLvlLbl val="0"/>
      </c:catAx>
      <c:valAx>
        <c:axId val="105051264"/>
        <c:scaling>
          <c:orientation val="minMax"/>
          <c:max val="20"/>
        </c:scaling>
        <c:delete val="0"/>
        <c:axPos val="l"/>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r>
                  <a:rPr lang="en-US" altLang="zh-CN" sz="1100" dirty="0">
                    <a:latin typeface="Arial" panose="020B0604020202020204" pitchFamily="34" charset="0"/>
                    <a:cs typeface="Arial" panose="020B0604020202020204" pitchFamily="34" charset="0"/>
                  </a:rPr>
                  <a:t>the number of angina pectoris </a:t>
                </a:r>
              </a:p>
            </c:rich>
          </c:tx>
          <c:layout/>
          <c:overlay val="0"/>
          <c:spPr>
            <a:noFill/>
            <a:ln>
              <a:noFill/>
            </a:ln>
            <a:effectLst/>
          </c:spPr>
        </c:title>
        <c:numFmt formatCode="General" sourceLinked="1"/>
        <c:majorTickMark val="none"/>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crossAx val="105045376"/>
        <c:crosses val="autoZero"/>
        <c:crossBetween val="between"/>
        <c:majorUnit val="5"/>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微软雅黑" panose="020B0503020204020204" pitchFamily="34" charset="-122"/>
          <a:ea typeface="微软雅黑" panose="020B0503020204020204" pitchFamily="34" charset="-122"/>
          <a:sym typeface="微软雅黑" panose="020B0503020204020204" pitchFamily="34" charset="-122"/>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gradFill>
              <a:gsLst>
                <a:gs pos="0">
                  <a:srgbClr val="990000">
                    <a:alpha val="98000"/>
                  </a:srgbClr>
                </a:gs>
                <a:gs pos="49600">
                  <a:srgbClr val="990000">
                    <a:alpha val="80000"/>
                  </a:srgbClr>
                </a:gs>
                <a:gs pos="100000">
                  <a:srgbClr val="990000"/>
                </a:gs>
              </a:gsLst>
              <a:lin ang="10800000" scaled="1"/>
            </a:gradFill>
            <a:ln>
              <a:noFill/>
            </a:ln>
            <a:effectLst/>
          </c:spPr>
          <c:invertIfNegative val="0"/>
          <c:dPt>
            <c:idx val="0"/>
            <c:invertIfNegative val="0"/>
            <c:bubble3D val="0"/>
            <c:spPr>
              <a:gradFill>
                <a:gsLst>
                  <a:gs pos="0">
                    <a:srgbClr val="C7261E"/>
                  </a:gs>
                  <a:gs pos="49600">
                    <a:srgbClr val="C7261E">
                      <a:alpha val="80000"/>
                    </a:srgbClr>
                  </a:gs>
                  <a:gs pos="100000">
                    <a:srgbClr val="C7261E"/>
                  </a:gs>
                </a:gsLst>
                <a:lin ang="10800000" scaled="1"/>
              </a:gradFill>
              <a:ln>
                <a:noFill/>
              </a:ln>
              <a:effectLst/>
            </c:spPr>
            <c:extLst xmlns:c16r2="http://schemas.microsoft.com/office/drawing/2015/06/chart">
              <c:ext xmlns:c16="http://schemas.microsoft.com/office/drawing/2014/chart" uri="{C3380CC4-5D6E-409C-BE32-E72D297353CC}">
                <c16:uniqueId val="{00000004-D657-4546-82AC-0676F81A59CF}"/>
              </c:ext>
            </c:extLst>
          </c:dPt>
          <c:dPt>
            <c:idx val="1"/>
            <c:invertIfNegative val="0"/>
            <c:bubble3D val="0"/>
            <c:spPr>
              <a:gradFill>
                <a:gsLst>
                  <a:gs pos="0">
                    <a:srgbClr val="2285AF"/>
                  </a:gs>
                  <a:gs pos="49600">
                    <a:srgbClr val="2285AF">
                      <a:alpha val="80000"/>
                    </a:srgbClr>
                  </a:gs>
                  <a:gs pos="99000">
                    <a:srgbClr val="2285AF">
                      <a:alpha val="80000"/>
                    </a:srgbClr>
                  </a:gs>
                </a:gsLst>
                <a:lin ang="10800000" scaled="1"/>
              </a:gradFill>
              <a:ln>
                <a:noFill/>
              </a:ln>
              <a:effectLst/>
            </c:spPr>
            <c:extLst xmlns:c16r2="http://schemas.microsoft.com/office/drawing/2015/06/chart">
              <c:ext xmlns:c16="http://schemas.microsoft.com/office/drawing/2014/chart" uri="{C3380CC4-5D6E-409C-BE32-E72D297353CC}">
                <c16:uniqueId val="{00000005-D657-4546-82AC-0676F81A59CF}"/>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baseline</c:v>
                </c:pt>
                <c:pt idx="1">
                  <c:v>after therapy</c:v>
                </c:pt>
              </c:strCache>
            </c:strRef>
          </c:cat>
          <c:val>
            <c:numRef>
              <c:f>Sheet1!$B$2:$B$3</c:f>
              <c:numCache>
                <c:formatCode>General</c:formatCode>
                <c:ptCount val="2"/>
                <c:pt idx="0">
                  <c:v>30.4</c:v>
                </c:pt>
                <c:pt idx="1">
                  <c:v>6.8</c:v>
                </c:pt>
              </c:numCache>
            </c:numRef>
          </c:val>
          <c:extLst xmlns:c16r2="http://schemas.microsoft.com/office/drawing/2015/06/chart">
            <c:ext xmlns:c16="http://schemas.microsoft.com/office/drawing/2014/chart" uri="{C3380CC4-5D6E-409C-BE32-E72D297353CC}">
              <c16:uniqueId val="{00000000-D657-4546-82AC-0676F81A59CF}"/>
            </c:ext>
          </c:extLst>
        </c:ser>
        <c:dLbls>
          <c:showLegendKey val="0"/>
          <c:showVal val="0"/>
          <c:showCatName val="0"/>
          <c:showSerName val="0"/>
          <c:showPercent val="0"/>
          <c:showBubbleSize val="0"/>
        </c:dLbls>
        <c:gapWidth val="219"/>
        <c:overlap val="-27"/>
        <c:axId val="105090432"/>
        <c:axId val="105108608"/>
      </c:barChart>
      <c:catAx>
        <c:axId val="105090432"/>
        <c:scaling>
          <c:orientation val="minMax"/>
        </c:scaling>
        <c:delete val="0"/>
        <c:axPos val="b"/>
        <c:numFmt formatCode="General" sourceLinked="1"/>
        <c:majorTickMark val="none"/>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crossAx val="105108608"/>
        <c:crosses val="autoZero"/>
        <c:auto val="1"/>
        <c:lblAlgn val="ctr"/>
        <c:lblOffset val="100"/>
        <c:noMultiLvlLbl val="0"/>
      </c:catAx>
      <c:valAx>
        <c:axId val="105108608"/>
        <c:scaling>
          <c:orientation val="minMax"/>
          <c:max val="35"/>
        </c:scaling>
        <c:delete val="0"/>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r>
                  <a:rPr lang="en-US"/>
                  <a:t>the number of ischemic attacks</a:t>
                </a:r>
              </a:p>
            </c:rich>
          </c:tx>
          <c:layout/>
          <c:overlay val="0"/>
          <c:spPr>
            <a:noFill/>
            <a:ln>
              <a:noFill/>
            </a:ln>
            <a:effectLst/>
          </c:spPr>
        </c:title>
        <c:numFmt formatCode="General" sourceLinked="1"/>
        <c:majorTickMark val="none"/>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crossAx val="105090432"/>
        <c:crosses val="autoZero"/>
        <c:crossBetween val="between"/>
        <c:majorUnit val="5"/>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1F497D"/>
            </a:solidFill>
            <a:ln>
              <a:noFill/>
            </a:ln>
          </c:spPr>
          <c:invertIfNegative val="0"/>
          <c:dPt>
            <c:idx val="0"/>
            <c:invertIfNegative val="0"/>
            <c:bubble3D val="0"/>
            <c:spPr>
              <a:gradFill>
                <a:gsLst>
                  <a:gs pos="0">
                    <a:srgbClr val="298AB3"/>
                  </a:gs>
                  <a:gs pos="50000">
                    <a:srgbClr val="298AB3">
                      <a:alpha val="80000"/>
                    </a:srgbClr>
                  </a:gs>
                  <a:gs pos="100000">
                    <a:srgbClr val="298AB3"/>
                  </a:gs>
                </a:gsLst>
                <a:lin ang="10800000" scaled="1"/>
              </a:gradFill>
              <a:ln>
                <a:noFill/>
              </a:ln>
            </c:spPr>
            <c:extLst xmlns:c16r2="http://schemas.microsoft.com/office/drawing/2015/06/chart">
              <c:ext xmlns:c16="http://schemas.microsoft.com/office/drawing/2014/chart" uri="{C3380CC4-5D6E-409C-BE32-E72D297353CC}">
                <c16:uniqueId val="{00000002-F986-4F4B-A87B-1554C61B53B0}"/>
              </c:ext>
            </c:extLst>
          </c:dPt>
          <c:dPt>
            <c:idx val="1"/>
            <c:invertIfNegative val="0"/>
            <c:bubble3D val="0"/>
            <c:spPr>
              <a:gradFill>
                <a:gsLst>
                  <a:gs pos="0">
                    <a:srgbClr val="C7261E"/>
                  </a:gs>
                  <a:gs pos="50000">
                    <a:srgbClr val="C7261E">
                      <a:alpha val="80000"/>
                    </a:srgbClr>
                  </a:gs>
                  <a:gs pos="100000">
                    <a:srgbClr val="C7261E"/>
                  </a:gs>
                </a:gsLst>
                <a:lin ang="10800000" scaled="1"/>
              </a:gradFill>
              <a:ln>
                <a:noFill/>
              </a:ln>
            </c:spPr>
            <c:extLst xmlns:c16r2="http://schemas.microsoft.com/office/drawing/2015/06/chart">
              <c:ext xmlns:c16="http://schemas.microsoft.com/office/drawing/2014/chart" uri="{C3380CC4-5D6E-409C-BE32-E72D297353CC}">
                <c16:uniqueId val="{00000001-5E03-4D27-9448-9AC03BF20D0D}"/>
              </c:ext>
            </c:extLst>
          </c:dPt>
          <c:dLbls>
            <c:dLbl>
              <c:idx val="0"/>
              <c:spPr>
                <a:noFill/>
                <a:ln>
                  <a:noFill/>
                </a:ln>
                <a:effectLst/>
              </c:spPr>
              <c:txPr>
                <a:bodyPr wrap="square" lIns="38100" tIns="19050" rIns="38100" bIns="19050" anchor="ctr">
                  <a:spAutoFit/>
                </a:bodyPr>
                <a:lstStyle/>
                <a:p>
                  <a:pPr>
                    <a:defRPr>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dLbl>
            <c:dLbl>
              <c:idx val="1"/>
              <c:spPr>
                <a:noFill/>
                <a:ln>
                  <a:noFill/>
                </a:ln>
                <a:effectLst/>
              </c:spPr>
              <c:txPr>
                <a:bodyPr wrap="square" lIns="38100" tIns="19050" rIns="38100" bIns="19050" anchor="ctr">
                  <a:spAutoFit/>
                </a:bodyPr>
                <a:lstStyle/>
                <a:p>
                  <a:pPr>
                    <a:defRPr>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metoprolol CR/XL </c:v>
                </c:pt>
                <c:pt idx="1">
                  <c:v>placebo</c:v>
                </c:pt>
              </c:strCache>
            </c:strRef>
          </c:cat>
          <c:val>
            <c:numRef>
              <c:f>Sheet1!$B$2:$B$3</c:f>
              <c:numCache>
                <c:formatCode>General</c:formatCode>
                <c:ptCount val="2"/>
                <c:pt idx="0">
                  <c:v>9.8000000000000007</c:v>
                </c:pt>
                <c:pt idx="1">
                  <c:v>11.7</c:v>
                </c:pt>
              </c:numCache>
            </c:numRef>
          </c:val>
          <c:extLst xmlns:c16r2="http://schemas.microsoft.com/office/drawing/2015/06/chart">
            <c:ext xmlns:c16="http://schemas.microsoft.com/office/drawing/2014/chart" uri="{C3380CC4-5D6E-409C-BE32-E72D297353CC}">
              <c16:uniqueId val="{00000002-5E03-4D27-9448-9AC03BF20D0D}"/>
            </c:ext>
          </c:extLst>
        </c:ser>
        <c:dLbls>
          <c:showLegendKey val="0"/>
          <c:showVal val="0"/>
          <c:showCatName val="0"/>
          <c:showSerName val="0"/>
          <c:showPercent val="0"/>
          <c:showBubbleSize val="0"/>
        </c:dLbls>
        <c:gapWidth val="150"/>
        <c:axId val="110667264"/>
        <c:axId val="110668800"/>
      </c:barChart>
      <c:catAx>
        <c:axId val="110667264"/>
        <c:scaling>
          <c:orientation val="minMax"/>
        </c:scaling>
        <c:delete val="0"/>
        <c:axPos val="b"/>
        <c:numFmt formatCode="General" sourceLinked="0"/>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10668800"/>
        <c:crosses val="autoZero"/>
        <c:auto val="1"/>
        <c:lblAlgn val="ctr"/>
        <c:lblOffset val="100"/>
        <c:noMultiLvlLbl val="0"/>
      </c:catAx>
      <c:valAx>
        <c:axId val="110668800"/>
        <c:scaling>
          <c:orientation val="minMax"/>
        </c:scaling>
        <c:delete val="0"/>
        <c:axPos val="l"/>
        <c:majorGridlines>
          <c:spPr>
            <a:ln>
              <a:solidFill>
                <a:srgbClr val="4F81BD">
                  <a:alpha val="0"/>
                </a:srgbClr>
              </a:solidFill>
            </a:ln>
          </c:spPr>
        </c:majorGridlines>
        <c:numFmt formatCode="#,##0.0_);\(#,##0.0\)" sourceLinked="0"/>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10667264"/>
        <c:crosses val="autoZero"/>
        <c:crossBetween val="between"/>
      </c:valAx>
    </c:plotArea>
    <c:plotVisOnly val="1"/>
    <c:dispBlanksAs val="gap"/>
    <c:showDLblsOverMax val="0"/>
  </c:chart>
  <c:txPr>
    <a:bodyPr/>
    <a:lstStyle/>
    <a:p>
      <a:pPr>
        <a:defRPr sz="1200">
          <a:latin typeface="微软雅黑" panose="020B0503020204020204" pitchFamily="34" charset="-122"/>
          <a:ea typeface="微软雅黑" pitchFamily="34" charset="-122"/>
          <a:cs typeface="Arial" pitchFamily="34" charset="0"/>
          <a:sym typeface="微软雅黑" panose="020B0503020204020204" pitchFamily="34" charset="-122"/>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0590077586696"/>
          <c:y val="0.12281584155496858"/>
          <c:w val="0.84761137070501102"/>
          <c:h val="0.76379505621749733"/>
        </c:manualLayout>
      </c:layout>
      <c:barChart>
        <c:barDir val="col"/>
        <c:grouping val="clustered"/>
        <c:varyColors val="0"/>
        <c:ser>
          <c:idx val="0"/>
          <c:order val="0"/>
          <c:tx>
            <c:strRef>
              <c:f>Sheet1!$B$1</c:f>
              <c:strCache>
                <c:ptCount val="1"/>
                <c:pt idx="0">
                  <c:v>系列 1</c:v>
                </c:pt>
              </c:strCache>
            </c:strRef>
          </c:tx>
          <c:spPr>
            <a:gradFill>
              <a:gsLst>
                <a:gs pos="0">
                  <a:srgbClr val="298AB3"/>
                </a:gs>
                <a:gs pos="54900">
                  <a:srgbClr val="298AB3">
                    <a:alpha val="80000"/>
                  </a:srgbClr>
                </a:gs>
                <a:gs pos="100000">
                  <a:srgbClr val="298AB3"/>
                </a:gs>
              </a:gsLst>
              <a:lin ang="10800000" scaled="1"/>
            </a:gradFill>
            <a:ln>
              <a:solidFill>
                <a:schemeClr val="bg1"/>
              </a:solid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3697-4810-85D4-C226E554587A}"/>
              </c:ext>
            </c:extLst>
          </c:dPt>
          <c:dPt>
            <c:idx val="1"/>
            <c:invertIfNegative val="0"/>
            <c:bubble3D val="0"/>
            <c:spPr>
              <a:gradFill>
                <a:gsLst>
                  <a:gs pos="0">
                    <a:srgbClr val="C7261E"/>
                  </a:gs>
                  <a:gs pos="54900">
                    <a:srgbClr val="C7261E">
                      <a:alpha val="80000"/>
                    </a:srgbClr>
                  </a:gs>
                  <a:gs pos="100000">
                    <a:srgbClr val="C7261E"/>
                  </a:gs>
                </a:gsLst>
                <a:lin ang="10800000" scaled="1"/>
              </a:gradFill>
              <a:ln>
                <a:solidFill>
                  <a:schemeClr val="bg1"/>
                </a:solidFill>
              </a:ln>
              <a:effectLst/>
            </c:spPr>
            <c:extLst xmlns:c16r2="http://schemas.microsoft.com/office/drawing/2015/06/chart">
              <c:ext xmlns:c16="http://schemas.microsoft.com/office/drawing/2014/chart" uri="{C3380CC4-5D6E-409C-BE32-E72D297353CC}">
                <c16:uniqueId val="{00000003-3697-4810-85D4-C226E554587A}"/>
              </c:ext>
            </c:extLst>
          </c:dPt>
          <c:dLbls>
            <c:spPr>
              <a:noFill/>
              <a:ln>
                <a:noFill/>
              </a:ln>
              <a:effectLst/>
            </c:spPr>
            <c:txPr>
              <a:bodyPr rot="0" vert="horz"/>
              <a:lstStyle/>
              <a:p>
                <a:pPr>
                  <a:defRPr>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Metoprolol</c:v>
                </c:pt>
                <c:pt idx="1">
                  <c:v>placebo</c:v>
                </c:pt>
              </c:strCache>
            </c:strRef>
          </c:cat>
          <c:val>
            <c:numRef>
              <c:f>Sheet1!$B$2:$B$3</c:f>
              <c:numCache>
                <c:formatCode>General</c:formatCode>
                <c:ptCount val="2"/>
                <c:pt idx="0">
                  <c:v>0.2</c:v>
                </c:pt>
                <c:pt idx="1">
                  <c:v>0.3</c:v>
                </c:pt>
              </c:numCache>
            </c:numRef>
          </c:val>
          <c:extLst xmlns:c16r2="http://schemas.microsoft.com/office/drawing/2015/06/chart">
            <c:ext xmlns:c16="http://schemas.microsoft.com/office/drawing/2014/chart" uri="{C3380CC4-5D6E-409C-BE32-E72D297353CC}">
              <c16:uniqueId val="{00000002-3697-4810-85D4-C226E554587A}"/>
            </c:ext>
          </c:extLst>
        </c:ser>
        <c:dLbls>
          <c:showLegendKey val="0"/>
          <c:showVal val="0"/>
          <c:showCatName val="0"/>
          <c:showSerName val="0"/>
          <c:showPercent val="0"/>
          <c:showBubbleSize val="0"/>
        </c:dLbls>
        <c:gapWidth val="500"/>
        <c:overlap val="-43"/>
        <c:axId val="111448064"/>
        <c:axId val="111449600"/>
      </c:barChart>
      <c:catAx>
        <c:axId val="111448064"/>
        <c:scaling>
          <c:orientation val="minMax"/>
        </c:scaling>
        <c:delete val="0"/>
        <c:axPos val="b"/>
        <c:numFmt formatCode="General" sourceLinked="0"/>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a:latin typeface="Arial" panose="020B0604020202020204" pitchFamily="34" charset="0"/>
                <a:cs typeface="Arial" panose="020B0604020202020204" pitchFamily="34" charset="0"/>
              </a:defRPr>
            </a:pPr>
            <a:endParaRPr lang="en-US"/>
          </a:p>
        </c:txPr>
        <c:crossAx val="111449600"/>
        <c:crosses val="autoZero"/>
        <c:auto val="1"/>
        <c:lblAlgn val="ctr"/>
        <c:lblOffset val="100"/>
        <c:noMultiLvlLbl val="0"/>
      </c:catAx>
      <c:valAx>
        <c:axId val="111449600"/>
        <c:scaling>
          <c:orientation val="minMax"/>
        </c:scaling>
        <c:delete val="0"/>
        <c:axPos val="l"/>
        <c:numFmt formatCode="General" sourceLinked="1"/>
        <c:majorTickMark val="none"/>
        <c:minorTickMark val="none"/>
        <c:tickLblPos val="nextTo"/>
        <c:spPr>
          <a:noFill/>
          <a:ln>
            <a:solidFill>
              <a:schemeClr val="bg1">
                <a:lumMod val="75000"/>
              </a:schemeClr>
            </a:solidFill>
          </a:ln>
          <a:effectLst/>
        </c:spPr>
        <c:txPr>
          <a:bodyPr rot="-60000000" vert="horz"/>
          <a:lstStyle/>
          <a:p>
            <a:pPr>
              <a:defRPr/>
            </a:pPr>
            <a:endParaRPr lang="en-US"/>
          </a:p>
        </c:txPr>
        <c:crossAx val="111448064"/>
        <c:crosses val="autoZero"/>
        <c:crossBetween val="between"/>
      </c:valAx>
      <c:spPr>
        <a:pattFill prst="ltDnDiag">
          <a:fgClr>
            <a:srgbClr val="000000">
              <a:alpha val="0"/>
            </a:srgbClr>
          </a:fgClr>
          <a:bgClr>
            <a:srgbClr val="FFFFFF"/>
          </a:bgClr>
        </a:pattFill>
        <a:ln w="25400">
          <a:noFill/>
        </a:ln>
        <a:effectLst/>
      </c:spPr>
    </c:plotArea>
    <c:plotVisOnly val="1"/>
    <c:dispBlanksAs val="gap"/>
    <c:showDLblsOverMax val="0"/>
  </c:chart>
  <c:spPr>
    <a:solidFill>
      <a:schemeClr val="lt1"/>
    </a:solidFill>
    <a:ln w="9525" cap="flat" cmpd="sng" algn="ctr">
      <a:noFill/>
      <a:round/>
    </a:ln>
    <a:effectLst/>
  </c:spPr>
  <c:txPr>
    <a:bodyPr/>
    <a:lstStyle/>
    <a:p>
      <a:pPr>
        <a:defRPr sz="10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Metoprolol</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Basal</c:v>
                </c:pt>
                <c:pt idx="1">
                  <c:v>1st visit</c:v>
                </c:pt>
                <c:pt idx="2">
                  <c:v>2nd visit</c:v>
                </c:pt>
                <c:pt idx="3">
                  <c:v>3rd visit</c:v>
                </c:pt>
              </c:strCache>
            </c:strRef>
          </c:cat>
          <c:val>
            <c:numRef>
              <c:f>Sheet1!$B$2:$B$5</c:f>
              <c:numCache>
                <c:formatCode>General</c:formatCode>
                <c:ptCount val="4"/>
                <c:pt idx="0">
                  <c:v>49.6</c:v>
                </c:pt>
                <c:pt idx="1">
                  <c:v>51.3</c:v>
                </c:pt>
                <c:pt idx="2">
                  <c:v>53</c:v>
                </c:pt>
                <c:pt idx="3">
                  <c:v>53.2</c:v>
                </c:pt>
              </c:numCache>
            </c:numRef>
          </c:val>
          <c:smooth val="0"/>
          <c:extLst xmlns:c16r2="http://schemas.microsoft.com/office/drawing/2015/06/chart">
            <c:ext xmlns:c16="http://schemas.microsoft.com/office/drawing/2014/chart" uri="{C3380CC4-5D6E-409C-BE32-E72D297353CC}">
              <c16:uniqueId val="{00000000-548A-45F8-B110-58921580A4DC}"/>
            </c:ext>
          </c:extLst>
        </c:ser>
        <c:ser>
          <c:idx val="1"/>
          <c:order val="1"/>
          <c:tx>
            <c:strRef>
              <c:f>Sheet1!$C$1</c:f>
              <c:strCache>
                <c:ptCount val="1"/>
                <c:pt idx="0">
                  <c:v>Metoprolol CR</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Basal</c:v>
                </c:pt>
                <c:pt idx="1">
                  <c:v>1st visit</c:v>
                </c:pt>
                <c:pt idx="2">
                  <c:v>2nd visit</c:v>
                </c:pt>
                <c:pt idx="3">
                  <c:v>3rd visit</c:v>
                </c:pt>
              </c:strCache>
            </c:strRef>
          </c:cat>
          <c:val>
            <c:numRef>
              <c:f>Sheet1!$C$2:$C$5</c:f>
              <c:numCache>
                <c:formatCode>General</c:formatCode>
                <c:ptCount val="4"/>
                <c:pt idx="0">
                  <c:v>54.5</c:v>
                </c:pt>
                <c:pt idx="1">
                  <c:v>55.2</c:v>
                </c:pt>
                <c:pt idx="2">
                  <c:v>55.3</c:v>
                </c:pt>
                <c:pt idx="3">
                  <c:v>54.3</c:v>
                </c:pt>
              </c:numCache>
            </c:numRef>
          </c:val>
          <c:smooth val="0"/>
          <c:extLst xmlns:c16r2="http://schemas.microsoft.com/office/drawing/2015/06/chart">
            <c:ext xmlns:c16="http://schemas.microsoft.com/office/drawing/2014/chart" uri="{C3380CC4-5D6E-409C-BE32-E72D297353CC}">
              <c16:uniqueId val="{00000001-548A-45F8-B110-58921580A4DC}"/>
            </c:ext>
          </c:extLst>
        </c:ser>
        <c:dLbls>
          <c:dLblPos val="t"/>
          <c:showLegendKey val="0"/>
          <c:showVal val="1"/>
          <c:showCatName val="0"/>
          <c:showSerName val="0"/>
          <c:showPercent val="0"/>
          <c:showBubbleSize val="0"/>
        </c:dLbls>
        <c:marker val="1"/>
        <c:smooth val="0"/>
        <c:axId val="112239360"/>
        <c:axId val="112240896"/>
      </c:lineChart>
      <c:catAx>
        <c:axId val="112239360"/>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2240896"/>
        <c:crosses val="autoZero"/>
        <c:auto val="1"/>
        <c:lblAlgn val="ctr"/>
        <c:lblOffset val="100"/>
        <c:noMultiLvlLbl val="0"/>
      </c:catAx>
      <c:valAx>
        <c:axId val="112240896"/>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Arial" panose="020B0604020202020204" pitchFamily="34" charset="0"/>
                    <a:ea typeface="+mn-ea"/>
                    <a:cs typeface="Arial" panose="020B0604020202020204" pitchFamily="34" charset="0"/>
                  </a:defRPr>
                </a:pPr>
                <a:r>
                  <a:rPr lang="en-US" sz="1300" dirty="0">
                    <a:latin typeface="Arial" panose="020B0604020202020204" pitchFamily="34" charset="0"/>
                    <a:cs typeface="Arial" panose="020B0604020202020204" pitchFamily="34" charset="0"/>
                  </a:rPr>
                  <a:t>FEV1(%)</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22393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Arial" panose="020B0604020202020204" pitchFamily="34" charset="0"/>
              <a:ea typeface="+mn-ea"/>
              <a:cs typeface="Arial" panose="020B0604020202020204" pitchFamily="34" charset="0"/>
            </a:defRPr>
          </a:pPr>
          <a:endParaRPr lang="en-US"/>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autoUpdate val="0"/>
  </c:externalData>
</c:chartSpac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drawing1.xml><?xml version="1.0" encoding="utf-8"?>
<c:userShapes xmlns:c="http://schemas.openxmlformats.org/drawingml/2006/chart">
  <cdr:relSizeAnchor xmlns:cdr="http://schemas.openxmlformats.org/drawingml/2006/chartDrawing">
    <cdr:from>
      <cdr:x>0.47905</cdr:x>
      <cdr:y>0.43411</cdr:y>
    </cdr:from>
    <cdr:to>
      <cdr:x>0.72498</cdr:x>
      <cdr:y>0.88694</cdr:y>
    </cdr:to>
    <cdr:sp macro="" textlink="">
      <cdr:nvSpPr>
        <cdr:cNvPr id="2" name="TextBox 1">
          <a:extLst xmlns:a="http://schemas.openxmlformats.org/drawingml/2006/main">
            <a:ext uri="{FF2B5EF4-FFF2-40B4-BE49-F238E27FC236}">
              <a16:creationId xmlns:a16="http://schemas.microsoft.com/office/drawing/2014/main" xmlns="" id="{F013B5FF-1100-4305-8FA8-D38DEF77308C}"/>
            </a:ext>
          </a:extLst>
        </cdr:cNvPr>
        <cdr:cNvSpPr txBox="1"/>
      </cdr:nvSpPr>
      <cdr:spPr>
        <a:xfrm xmlns:a="http://schemas.openxmlformats.org/drawingml/2006/main">
          <a:off x="1284127" y="634608"/>
          <a:ext cx="659211" cy="6619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solidFill>
                <a:schemeClr val="bg1"/>
              </a:solidFill>
              <a:latin typeface="Arial" panose="020B0604020202020204" pitchFamily="34" charset="0"/>
              <a:cs typeface="Arial" panose="020B0604020202020204" pitchFamily="34" charset="0"/>
            </a:rPr>
            <a:t>72%</a:t>
          </a:r>
          <a:endParaRPr lang="en-GB" sz="1800" b="1" dirty="0">
            <a:solidFill>
              <a:schemeClr val="bg1"/>
            </a:solidFill>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0.22817</cdr:x>
      <cdr:y>0.40737</cdr:y>
    </cdr:from>
    <cdr:to>
      <cdr:x>0.32049</cdr:x>
      <cdr:y>0.5</cdr:y>
    </cdr:to>
    <cdr:sp macro="" textlink="">
      <cdr:nvSpPr>
        <cdr:cNvPr id="2" name="文本框 1">
          <a:extLst xmlns:a="http://schemas.openxmlformats.org/drawingml/2006/main">
            <a:ext uri="{FF2B5EF4-FFF2-40B4-BE49-F238E27FC236}">
              <a16:creationId xmlns:a16="http://schemas.microsoft.com/office/drawing/2014/main" xmlns="" id="{611AF3CF-E995-4020-B5F9-39D1D0CAA59A}"/>
            </a:ext>
          </a:extLst>
        </cdr:cNvPr>
        <cdr:cNvSpPr txBox="1"/>
      </cdr:nvSpPr>
      <cdr:spPr>
        <a:xfrm xmlns:a="http://schemas.openxmlformats.org/drawingml/2006/main">
          <a:off x="2291277" y="1607492"/>
          <a:ext cx="927100" cy="3655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i="1" dirty="0">
              <a:latin typeface="微软雅黑" panose="020B0503020204020204" pitchFamily="34" charset="-122"/>
              <a:ea typeface="微软雅黑" panose="020B0503020204020204" pitchFamily="34" charset="-122"/>
            </a:rPr>
            <a:t>P</a:t>
          </a:r>
          <a:r>
            <a:rPr lang="en-US" altLang="zh-CN" sz="1100" dirty="0">
              <a:latin typeface="微软雅黑" panose="020B0503020204020204" pitchFamily="34" charset="-122"/>
              <a:ea typeface="微软雅黑" panose="020B0503020204020204" pitchFamily="34" charset="-122"/>
            </a:rPr>
            <a:t>=</a:t>
          </a:r>
          <a:r>
            <a:rPr lang="en-US" altLang="zh-CN" sz="1100" dirty="0">
              <a:latin typeface="Arial" panose="020B0604020202020204" pitchFamily="34" charset="0"/>
              <a:ea typeface="微软雅黑" panose="020B0503020204020204" pitchFamily="34" charset="-122"/>
              <a:cs typeface="Arial" panose="020B0604020202020204" pitchFamily="34" charset="0"/>
            </a:rPr>
            <a:t>0.004</a:t>
          </a:r>
          <a:endParaRPr lang="zh-CN" altLang="en-US" sz="1100" dirty="0">
            <a:latin typeface="Arial" panose="020B0604020202020204" pitchFamily="34" charset="0"/>
            <a:ea typeface="微软雅黑" panose="020B0503020204020204" pitchFamily="34" charset="-122"/>
            <a:cs typeface="Arial" panose="020B0604020202020204" pitchFamily="34" charset="0"/>
          </a:endParaRPr>
        </a:p>
      </cdr:txBody>
    </cdr:sp>
  </cdr:relSizeAnchor>
  <cdr:relSizeAnchor xmlns:cdr="http://schemas.openxmlformats.org/drawingml/2006/chartDrawing">
    <cdr:from>
      <cdr:x>0.51209</cdr:x>
      <cdr:y>0.50966</cdr:y>
    </cdr:from>
    <cdr:to>
      <cdr:x>0.60441</cdr:x>
      <cdr:y>0.60229</cdr:y>
    </cdr:to>
    <cdr:sp macro="" textlink="">
      <cdr:nvSpPr>
        <cdr:cNvPr id="3" name="文本框 2">
          <a:extLst xmlns:a="http://schemas.openxmlformats.org/drawingml/2006/main">
            <a:ext uri="{FF2B5EF4-FFF2-40B4-BE49-F238E27FC236}">
              <a16:creationId xmlns:a16="http://schemas.microsoft.com/office/drawing/2014/main" xmlns="" id="{AAD05142-FC19-4030-8443-644DC006C776}"/>
            </a:ext>
          </a:extLst>
        </cdr:cNvPr>
        <cdr:cNvSpPr txBox="1"/>
      </cdr:nvSpPr>
      <cdr:spPr>
        <a:xfrm xmlns:a="http://schemas.openxmlformats.org/drawingml/2006/main">
          <a:off x="5142427" y="2011133"/>
          <a:ext cx="927100" cy="3655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i="1" dirty="0">
              <a:latin typeface="Arial" panose="020B0604020202020204" pitchFamily="34" charset="0"/>
              <a:ea typeface="微软雅黑" panose="020B0503020204020204" pitchFamily="34" charset="-122"/>
              <a:cs typeface="Arial" panose="020B0604020202020204" pitchFamily="34" charset="0"/>
            </a:rPr>
            <a:t>P</a:t>
          </a:r>
          <a:r>
            <a:rPr lang="en-US" altLang="zh-CN" sz="1100" dirty="0">
              <a:latin typeface="Arial" panose="020B0604020202020204" pitchFamily="34" charset="0"/>
              <a:ea typeface="微软雅黑" panose="020B0503020204020204" pitchFamily="34" charset="-122"/>
              <a:cs typeface="Arial" panose="020B0604020202020204" pitchFamily="34" charset="0"/>
            </a:rPr>
            <a:t>&lt;0.001</a:t>
          </a:r>
          <a:endParaRPr lang="zh-CN" altLang="en-US" sz="1100" dirty="0">
            <a:latin typeface="Arial" panose="020B0604020202020204" pitchFamily="34" charset="0"/>
            <a:ea typeface="微软雅黑" panose="020B0503020204020204" pitchFamily="34" charset="-122"/>
            <a:cs typeface="Arial" panose="020B0604020202020204" pitchFamily="34" charset="0"/>
          </a:endParaRPr>
        </a:p>
      </cdr:txBody>
    </cdr:sp>
  </cdr:relSizeAnchor>
  <cdr:relSizeAnchor xmlns:cdr="http://schemas.openxmlformats.org/drawingml/2006/chartDrawing">
    <cdr:from>
      <cdr:x>0.79743</cdr:x>
      <cdr:y>0.64264</cdr:y>
    </cdr:from>
    <cdr:to>
      <cdr:x>0.88975</cdr:x>
      <cdr:y>0.73527</cdr:y>
    </cdr:to>
    <cdr:sp macro="" textlink="">
      <cdr:nvSpPr>
        <cdr:cNvPr id="4" name="文本框 3">
          <a:extLst xmlns:a="http://schemas.openxmlformats.org/drawingml/2006/main">
            <a:ext uri="{FF2B5EF4-FFF2-40B4-BE49-F238E27FC236}">
              <a16:creationId xmlns:a16="http://schemas.microsoft.com/office/drawing/2014/main" xmlns="" id="{37D41069-B264-40B6-8D02-8FFC71BCE2D8}"/>
            </a:ext>
          </a:extLst>
        </cdr:cNvPr>
        <cdr:cNvSpPr txBox="1"/>
      </cdr:nvSpPr>
      <cdr:spPr>
        <a:xfrm xmlns:a="http://schemas.openxmlformats.org/drawingml/2006/main">
          <a:off x="8007816" y="2626396"/>
          <a:ext cx="927085" cy="37856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i="1" dirty="0">
              <a:latin typeface="Arial" panose="020B0604020202020204" pitchFamily="34" charset="0"/>
              <a:ea typeface="微软雅黑" panose="020B0503020204020204" pitchFamily="34" charset="-122"/>
              <a:cs typeface="Arial" panose="020B0604020202020204" pitchFamily="34" charset="0"/>
            </a:rPr>
            <a:t>P</a:t>
          </a:r>
          <a:r>
            <a:rPr lang="en-US" altLang="zh-CN" sz="1100" dirty="0">
              <a:latin typeface="Arial" panose="020B0604020202020204" pitchFamily="34" charset="0"/>
              <a:ea typeface="微软雅黑" panose="020B0503020204020204" pitchFamily="34" charset="-122"/>
              <a:cs typeface="Arial" panose="020B0604020202020204" pitchFamily="34" charset="0"/>
            </a:rPr>
            <a:t>&lt;0.001</a:t>
          </a:r>
          <a:endParaRPr lang="zh-CN" altLang="en-US" sz="1100" dirty="0">
            <a:latin typeface="Arial" panose="020B0604020202020204" pitchFamily="34" charset="0"/>
            <a:ea typeface="微软雅黑" panose="020B0503020204020204" pitchFamily="34" charset="-122"/>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CCCB24-91A2-4769-878C-5895ADC84ABA}" type="datetimeFigureOut">
              <a:rPr lang="zh-CN" altLang="en-US" smtClean="0"/>
              <a:t>2024/2/14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24E30-FF11-47F9-B89E-5FA4636F17E8}" type="slidenum">
              <a:rPr lang="zh-CN" altLang="en-US" smtClean="0"/>
              <a:t>‹#›</a:t>
            </a:fld>
            <a:endParaRPr lang="zh-CN" altLang="en-US"/>
          </a:p>
        </p:txBody>
      </p:sp>
    </p:spTree>
    <p:extLst>
      <p:ext uri="{BB962C8B-B14F-4D97-AF65-F5344CB8AC3E}">
        <p14:creationId xmlns:p14="http://schemas.microsoft.com/office/powerpoint/2010/main" val="227862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BF24E30-FF11-47F9-B89E-5FA4636F17E8}" type="slidenum">
              <a:rPr lang="zh-CN" altLang="en-US" smtClean="0"/>
              <a:t>1</a:t>
            </a:fld>
            <a:endParaRPr lang="zh-CN" altLang="en-US"/>
          </a:p>
        </p:txBody>
      </p:sp>
    </p:spTree>
    <p:extLst>
      <p:ext uri="{BB962C8B-B14F-4D97-AF65-F5344CB8AC3E}">
        <p14:creationId xmlns:p14="http://schemas.microsoft.com/office/powerpoint/2010/main" val="221629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CBF24E30-FF11-47F9-B89E-5FA4636F17E8}" type="slidenum">
              <a:rPr lang="zh-CN" altLang="en-US" smtClean="0"/>
              <a:t>2</a:t>
            </a:fld>
            <a:endParaRPr lang="zh-CN" altLang="en-US"/>
          </a:p>
        </p:txBody>
      </p:sp>
    </p:spTree>
    <p:extLst>
      <p:ext uri="{BB962C8B-B14F-4D97-AF65-F5344CB8AC3E}">
        <p14:creationId xmlns:p14="http://schemas.microsoft.com/office/powerpoint/2010/main" val="649719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eaLnBrk="1" hangingPunct="1">
              <a:spcBef>
                <a:spcPct val="0"/>
              </a:spcBef>
            </a:pPr>
            <a:r>
              <a:rPr lang="en-US" altLang="zh-CN" b="0" i="0" dirty="0" smtClean="0">
                <a:solidFill>
                  <a:srgbClr val="8A8A8D"/>
                </a:solidFill>
                <a:effectLst/>
                <a:latin typeface="Alfred Sans Regular"/>
              </a:rPr>
              <a:t>Photo </a:t>
            </a:r>
            <a:r>
              <a:rPr lang="en-US" altLang="zh-CN" b="0" i="0" dirty="0">
                <a:solidFill>
                  <a:srgbClr val="8A8A8D"/>
                </a:solidFill>
                <a:effectLst/>
                <a:latin typeface="Alfred Sans Regular"/>
              </a:rPr>
              <a:t>from the Nobel Foundation archive. </a:t>
            </a:r>
            <a:r>
              <a:rPr lang="en-US" altLang="zh-CN" b="0" dirty="0">
                <a:latin typeface="Arial" pitchFamily="34" charset="0"/>
              </a:rPr>
              <a:t>https://www.nobelprize.org/prizes/medicine/1988/black/lecture</a:t>
            </a:r>
            <a:r>
              <a:rPr lang="en-US" altLang="zh-CN" b="0" dirty="0" smtClean="0">
                <a:latin typeface="Arial" pitchFamily="34" charset="0"/>
              </a:rPr>
              <a:t>/</a:t>
            </a:r>
          </a:p>
          <a:p>
            <a:pPr eaLnBrk="1" hangingPunct="1">
              <a:spcBef>
                <a:spcPct val="0"/>
              </a:spcBef>
            </a:pPr>
            <a:r>
              <a:rPr lang="en-US" altLang="zh-CN" b="0" i="0" dirty="0" smtClean="0">
                <a:solidFill>
                  <a:srgbClr val="3C4242"/>
                </a:solidFill>
                <a:effectLst/>
                <a:latin typeface="Helvetica Neue"/>
              </a:rPr>
              <a:t>BB</a:t>
            </a:r>
            <a:r>
              <a:rPr lang="en-US" altLang="zh-CN" b="0" i="0" baseline="0" dirty="0" smtClean="0">
                <a:solidFill>
                  <a:srgbClr val="3C4242"/>
                </a:solidFill>
                <a:effectLst/>
                <a:latin typeface="Helvetica Neue"/>
              </a:rPr>
              <a:t> </a:t>
            </a:r>
            <a:r>
              <a:rPr lang="en-US" altLang="zh-CN" b="0" i="0" dirty="0" smtClean="0">
                <a:solidFill>
                  <a:srgbClr val="3C4242"/>
                </a:solidFill>
                <a:effectLst/>
                <a:latin typeface="Helvetica Neue"/>
              </a:rPr>
              <a:t>is indicated for the control of a range of conditions including hypertension, angina pectoris, disturbances of cardiac rhythm, maintenance treatment after myocardial infarction and functional heart disorders with palpitations. It is available in European markets under brand names including </a:t>
            </a:r>
            <a:r>
              <a:rPr lang="en-US" altLang="zh-CN" b="0" i="1" dirty="0" err="1" smtClean="0">
                <a:solidFill>
                  <a:srgbClr val="3C4242"/>
                </a:solidFill>
                <a:effectLst/>
                <a:latin typeface="Helvetica Neue"/>
              </a:rPr>
              <a:t>Seloken</a:t>
            </a:r>
            <a:r>
              <a:rPr lang="en-US" altLang="zh-CN" b="0" i="0" dirty="0" smtClean="0">
                <a:solidFill>
                  <a:srgbClr val="3C4242"/>
                </a:solidFill>
                <a:effectLst/>
                <a:latin typeface="Helvetica Neue"/>
              </a:rPr>
              <a:t>, </a:t>
            </a:r>
            <a:r>
              <a:rPr lang="en-US" altLang="zh-CN" b="0" i="1" dirty="0" err="1" smtClean="0">
                <a:solidFill>
                  <a:srgbClr val="3C4242"/>
                </a:solidFill>
                <a:effectLst/>
                <a:latin typeface="Helvetica Neue"/>
              </a:rPr>
              <a:t>Seloken</a:t>
            </a:r>
            <a:r>
              <a:rPr lang="en-US" altLang="zh-CN" b="0" i="1" dirty="0" smtClean="0">
                <a:solidFill>
                  <a:srgbClr val="3C4242"/>
                </a:solidFill>
                <a:effectLst/>
                <a:latin typeface="Helvetica Neue"/>
              </a:rPr>
              <a:t> ZOK </a:t>
            </a:r>
            <a:r>
              <a:rPr lang="en-US" altLang="zh-CN" b="0" i="0" dirty="0" smtClean="0">
                <a:solidFill>
                  <a:srgbClr val="3C4242"/>
                </a:solidFill>
                <a:effectLst/>
                <a:latin typeface="Helvetica Neue"/>
              </a:rPr>
              <a:t>(extended release)</a:t>
            </a:r>
            <a:r>
              <a:rPr lang="en-US" altLang="zh-CN" b="0" i="1" dirty="0" smtClean="0">
                <a:solidFill>
                  <a:srgbClr val="3C4242"/>
                </a:solidFill>
                <a:effectLst/>
                <a:latin typeface="Helvetica Neue"/>
              </a:rPr>
              <a:t>, </a:t>
            </a:r>
            <a:r>
              <a:rPr lang="en-US" altLang="zh-CN" b="0" i="1" dirty="0" err="1" smtClean="0">
                <a:solidFill>
                  <a:srgbClr val="3C4242"/>
                </a:solidFill>
                <a:effectLst/>
                <a:latin typeface="Helvetica Neue"/>
              </a:rPr>
              <a:t>Selo-Sok</a:t>
            </a:r>
            <a:r>
              <a:rPr lang="en-US" altLang="zh-CN" b="0" i="1" dirty="0" smtClean="0">
                <a:solidFill>
                  <a:srgbClr val="3C4242"/>
                </a:solidFill>
                <a:effectLst/>
                <a:latin typeface="Helvetica Neue"/>
              </a:rPr>
              <a:t> and </a:t>
            </a:r>
            <a:r>
              <a:rPr lang="en-US" altLang="zh-CN" b="0" i="1" dirty="0" err="1" smtClean="0">
                <a:solidFill>
                  <a:srgbClr val="3C4242"/>
                </a:solidFill>
                <a:effectLst/>
                <a:latin typeface="Helvetica Neue"/>
              </a:rPr>
              <a:t>Betaloc</a:t>
            </a:r>
            <a:r>
              <a:rPr lang="en-US" altLang="zh-CN" b="0" i="1" dirty="0" smtClean="0">
                <a:solidFill>
                  <a:srgbClr val="3C4242"/>
                </a:solidFill>
                <a:effectLst/>
                <a:latin typeface="Helvetica Neue"/>
              </a:rPr>
              <a:t> ZOK</a:t>
            </a:r>
            <a:r>
              <a:rPr lang="en-US" altLang="zh-CN" b="0" i="0" dirty="0" smtClean="0">
                <a:solidFill>
                  <a:srgbClr val="3C4242"/>
                </a:solidFill>
                <a:effectLst/>
                <a:latin typeface="Helvetica Neue"/>
              </a:rPr>
              <a:t>. </a:t>
            </a:r>
            <a:r>
              <a:rPr lang="en-US" altLang="zh-CN" b="0" i="1" dirty="0" err="1" smtClean="0">
                <a:solidFill>
                  <a:srgbClr val="3C4242"/>
                </a:solidFill>
                <a:effectLst/>
                <a:latin typeface="Helvetica Neue"/>
              </a:rPr>
              <a:t>Logimax</a:t>
            </a:r>
            <a:r>
              <a:rPr lang="en-US" altLang="zh-CN" b="0" i="1" dirty="0" smtClean="0">
                <a:solidFill>
                  <a:srgbClr val="3C4242"/>
                </a:solidFill>
                <a:effectLst/>
                <a:latin typeface="Helvetica Neue"/>
              </a:rPr>
              <a:t> </a:t>
            </a:r>
            <a:r>
              <a:rPr lang="en-US" altLang="zh-CN" b="0" i="0" dirty="0" smtClean="0">
                <a:solidFill>
                  <a:srgbClr val="3C4242"/>
                </a:solidFill>
                <a:effectLst/>
                <a:latin typeface="Helvetica Neue"/>
              </a:rPr>
              <a:t>is the fixed-dose combination of </a:t>
            </a:r>
            <a:r>
              <a:rPr lang="en-US" altLang="zh-CN" b="0" i="0" dirty="0" err="1" smtClean="0">
                <a:solidFill>
                  <a:srgbClr val="3C4242"/>
                </a:solidFill>
                <a:effectLst/>
                <a:latin typeface="Helvetica Neue"/>
              </a:rPr>
              <a:t>metoprolol</a:t>
            </a:r>
            <a:r>
              <a:rPr lang="en-US" altLang="zh-CN" b="0" i="0" dirty="0" smtClean="0">
                <a:solidFill>
                  <a:srgbClr val="3C4242"/>
                </a:solidFill>
                <a:effectLst/>
                <a:latin typeface="Helvetica Neue"/>
              </a:rPr>
              <a:t> succinate with </a:t>
            </a:r>
            <a:r>
              <a:rPr lang="en-US" altLang="zh-CN" b="0" i="0" dirty="0" err="1" smtClean="0">
                <a:solidFill>
                  <a:srgbClr val="3C4242"/>
                </a:solidFill>
                <a:effectLst/>
                <a:latin typeface="Helvetica Neue"/>
              </a:rPr>
              <a:t>felodipine</a:t>
            </a:r>
            <a:r>
              <a:rPr lang="en-US" altLang="zh-CN" b="0" i="0" dirty="0" smtClean="0">
                <a:solidFill>
                  <a:srgbClr val="3C4242"/>
                </a:solidFill>
                <a:effectLst/>
                <a:latin typeface="Helvetica Neue"/>
              </a:rPr>
              <a:t>. It is indicated for the control of hypertension.</a:t>
            </a:r>
            <a:endParaRPr lang="en-US" altLang="zh-CN" b="0" dirty="0" smtClean="0">
              <a:latin typeface="Arial" pitchFamily="34" charset="0"/>
            </a:endParaRPr>
          </a:p>
          <a:p>
            <a:pPr eaLnBrk="1" hangingPunct="1">
              <a:spcBef>
                <a:spcPct val="0"/>
              </a:spcBef>
            </a:pPr>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3</a:t>
            </a:fld>
            <a:endParaRPr lang="en-US" altLang="zh-CN">
              <a:solidFill>
                <a:prstClr val="black"/>
              </a:solidFill>
            </a:endParaRPr>
          </a:p>
        </p:txBody>
      </p:sp>
    </p:spTree>
    <p:extLst>
      <p:ext uri="{BB962C8B-B14F-4D97-AF65-F5344CB8AC3E}">
        <p14:creationId xmlns:p14="http://schemas.microsoft.com/office/powerpoint/2010/main" val="1772197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BF24E30-FF11-47F9-B89E-5FA4636F17E8}" type="slidenum">
              <a:rPr lang="zh-CN" altLang="en-US" smtClean="0"/>
              <a:t>10</a:t>
            </a:fld>
            <a:endParaRPr lang="zh-CN" altLang="en-US"/>
          </a:p>
        </p:txBody>
      </p:sp>
    </p:spTree>
    <p:extLst>
      <p:ext uri="{BB962C8B-B14F-4D97-AF65-F5344CB8AC3E}">
        <p14:creationId xmlns:p14="http://schemas.microsoft.com/office/powerpoint/2010/main" val="3151156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BF24E30-FF11-47F9-B89E-5FA4636F17E8}" type="slidenum">
              <a:rPr lang="zh-CN" altLang="en-US" smtClean="0"/>
              <a:t>11</a:t>
            </a:fld>
            <a:endParaRPr lang="zh-CN" altLang="en-US"/>
          </a:p>
        </p:txBody>
      </p:sp>
    </p:spTree>
    <p:extLst>
      <p:ext uri="{BB962C8B-B14F-4D97-AF65-F5344CB8AC3E}">
        <p14:creationId xmlns:p14="http://schemas.microsoft.com/office/powerpoint/2010/main" val="316877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p>
        </p:txBody>
      </p:sp>
      <p:sp>
        <p:nvSpPr>
          <p:cNvPr id="4" name="灯片编号占位符 3"/>
          <p:cNvSpPr>
            <a:spLocks noGrp="1"/>
          </p:cNvSpPr>
          <p:nvPr>
            <p:ph type="sldNum" sz="quarter" idx="5"/>
          </p:nvPr>
        </p:nvSpPr>
        <p:spPr/>
        <p:txBody>
          <a:bodyPr/>
          <a:lstStyle/>
          <a:p>
            <a:fld id="{CBF24E30-FF11-47F9-B89E-5FA4636F17E8}" type="slidenum">
              <a:rPr lang="zh-CN" altLang="en-US" smtClean="0"/>
              <a:t>12</a:t>
            </a:fld>
            <a:endParaRPr lang="zh-CN" altLang="en-US"/>
          </a:p>
        </p:txBody>
      </p:sp>
    </p:spTree>
    <p:extLst>
      <p:ext uri="{BB962C8B-B14F-4D97-AF65-F5344CB8AC3E}">
        <p14:creationId xmlns:p14="http://schemas.microsoft.com/office/powerpoint/2010/main" val="1827092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2EC11-6F49-446C-84AA-DBD780EB908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zh-CN"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637631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BF24E30-FF11-47F9-B89E-5FA4636F17E8}" type="slidenum">
              <a:rPr lang="zh-CN" altLang="en-US" smtClean="0"/>
              <a:t>14</a:t>
            </a:fld>
            <a:endParaRPr lang="zh-CN" altLang="en-US"/>
          </a:p>
        </p:txBody>
      </p:sp>
    </p:spTree>
    <p:extLst>
      <p:ext uri="{BB962C8B-B14F-4D97-AF65-F5344CB8AC3E}">
        <p14:creationId xmlns:p14="http://schemas.microsoft.com/office/powerpoint/2010/main" val="256178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2EC11-6F49-446C-84AA-DBD780EB908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zh-CN"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76555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21</a:t>
            </a:fld>
            <a:endParaRPr lang="en-US" altLang="zh-CN">
              <a:solidFill>
                <a:prstClr val="black"/>
              </a:solidFill>
            </a:endParaRPr>
          </a:p>
        </p:txBody>
      </p:sp>
    </p:spTree>
    <p:extLst>
      <p:ext uri="{BB962C8B-B14F-4D97-AF65-F5344CB8AC3E}">
        <p14:creationId xmlns:p14="http://schemas.microsoft.com/office/powerpoint/2010/main" val="97032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22</a:t>
            </a:fld>
            <a:endParaRPr lang="en-US" altLang="zh-CN">
              <a:solidFill>
                <a:prstClr val="black"/>
              </a:solidFill>
            </a:endParaRPr>
          </a:p>
        </p:txBody>
      </p:sp>
    </p:spTree>
    <p:extLst>
      <p:ext uri="{BB962C8B-B14F-4D97-AF65-F5344CB8AC3E}">
        <p14:creationId xmlns:p14="http://schemas.microsoft.com/office/powerpoint/2010/main" val="3193862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23</a:t>
            </a:fld>
            <a:endParaRPr lang="en-US" altLang="zh-CN">
              <a:solidFill>
                <a:prstClr val="black"/>
              </a:solidFill>
            </a:endParaRPr>
          </a:p>
        </p:txBody>
      </p:sp>
    </p:spTree>
    <p:extLst>
      <p:ext uri="{BB962C8B-B14F-4D97-AF65-F5344CB8AC3E}">
        <p14:creationId xmlns:p14="http://schemas.microsoft.com/office/powerpoint/2010/main" val="4054361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24</a:t>
            </a:fld>
            <a:endParaRPr lang="en-US" altLang="zh-CN">
              <a:solidFill>
                <a:prstClr val="black"/>
              </a:solidFill>
            </a:endParaRPr>
          </a:p>
        </p:txBody>
      </p:sp>
    </p:spTree>
    <p:extLst>
      <p:ext uri="{BB962C8B-B14F-4D97-AF65-F5344CB8AC3E}">
        <p14:creationId xmlns:p14="http://schemas.microsoft.com/office/powerpoint/2010/main" val="2923810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25</a:t>
            </a:fld>
            <a:endParaRPr lang="en-US" altLang="zh-CN">
              <a:solidFill>
                <a:prstClr val="black"/>
              </a:solidFill>
            </a:endParaRPr>
          </a:p>
        </p:txBody>
      </p:sp>
    </p:spTree>
    <p:extLst>
      <p:ext uri="{BB962C8B-B14F-4D97-AF65-F5344CB8AC3E}">
        <p14:creationId xmlns:p14="http://schemas.microsoft.com/office/powerpoint/2010/main" val="3364976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26</a:t>
            </a:fld>
            <a:endParaRPr lang="en-US" altLang="zh-CN">
              <a:solidFill>
                <a:prstClr val="black"/>
              </a:solidFill>
            </a:endParaRPr>
          </a:p>
        </p:txBody>
      </p:sp>
    </p:spTree>
    <p:extLst>
      <p:ext uri="{BB962C8B-B14F-4D97-AF65-F5344CB8AC3E}">
        <p14:creationId xmlns:p14="http://schemas.microsoft.com/office/powerpoint/2010/main" val="10600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27</a:t>
            </a:fld>
            <a:endParaRPr lang="en-US" altLang="zh-CN">
              <a:solidFill>
                <a:prstClr val="black"/>
              </a:solidFill>
            </a:endParaRPr>
          </a:p>
        </p:txBody>
      </p:sp>
    </p:spTree>
    <p:extLst>
      <p:ext uri="{BB962C8B-B14F-4D97-AF65-F5344CB8AC3E}">
        <p14:creationId xmlns:p14="http://schemas.microsoft.com/office/powerpoint/2010/main" val="2105408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A600B7D-4BCB-4300-B926-E87028909252}"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p:spPr>
        <p:txBody>
          <a:bodyPr/>
          <a:lstStyle/>
          <a:p>
            <a:pPr algn="l"/>
            <a:endParaRPr lang="en-US" altLang="zh-CN" b="0" dirty="0">
              <a:latin typeface="Arial" pitchFamily="34" charset="0"/>
            </a:endParaRPr>
          </a:p>
        </p:txBody>
      </p:sp>
      <p:sp>
        <p:nvSpPr>
          <p:cNvPr id="92164" name="灯片编号占位符 3"/>
          <p:cNvSpPr>
            <a:spLocks noGrp="1"/>
          </p:cNvSpPr>
          <p:nvPr>
            <p:ph type="sldNum" sz="quarter" idx="5"/>
          </p:nvPr>
        </p:nvSpPr>
        <p:spPr>
          <a:noFill/>
        </p:spPr>
        <p:txBody>
          <a:bodyPr/>
          <a:lstStyle/>
          <a:p>
            <a:fld id="{F902EC11-6F49-446C-84AA-DBD780EB908F}" type="slidenum">
              <a:rPr lang="zh-CN" altLang="en-US" smtClean="0">
                <a:solidFill>
                  <a:prstClr val="black"/>
                </a:solidFill>
              </a:rPr>
              <a:pPr/>
              <a:t>33</a:t>
            </a:fld>
            <a:endParaRPr lang="en-US" altLang="zh-CN">
              <a:solidFill>
                <a:prstClr val="black"/>
              </a:solidFill>
            </a:endParaRPr>
          </a:p>
        </p:txBody>
      </p:sp>
    </p:spTree>
    <p:extLst>
      <p:ext uri="{BB962C8B-B14F-4D97-AF65-F5344CB8AC3E}">
        <p14:creationId xmlns:p14="http://schemas.microsoft.com/office/powerpoint/2010/main" val="4232351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A600B7D-4BCB-4300-B926-E87028909252}"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normAutofit/>
          </a:bodyPr>
          <a:lstStyle>
            <a:lvl1pPr algn="ctr">
              <a:defRPr sz="5333"/>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单击此处编辑母版副标题样式</a:t>
            </a:r>
            <a:endParaRPr lang="en-US" dirty="0"/>
          </a:p>
        </p:txBody>
      </p:sp>
      <p:sp>
        <p:nvSpPr>
          <p:cNvPr id="7" name="矩形 6">
            <a:extLst>
              <a:ext uri="{FF2B5EF4-FFF2-40B4-BE49-F238E27FC236}">
                <a16:creationId xmlns:a16="http://schemas.microsoft.com/office/drawing/2014/main" xmlns="" id="{CA6A31D5-2996-48F6-8D60-8B7E71A7AC57}"/>
              </a:ext>
            </a:extLst>
          </p:cNvPr>
          <p:cNvSpPr/>
          <p:nvPr userDrawn="1"/>
        </p:nvSpPr>
        <p:spPr>
          <a:xfrm>
            <a:off x="304800" y="606987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52605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1135243"/>
            <a:ext cx="10094407" cy="1126435"/>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矩形 6">
            <a:extLst>
              <a:ext uri="{FF2B5EF4-FFF2-40B4-BE49-F238E27FC236}">
                <a16:creationId xmlns:a16="http://schemas.microsoft.com/office/drawing/2014/main" xmlns="" id="{536BE316-8F5D-4539-828B-EF471E0D5A5C}"/>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5504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26795"/>
            <a:ext cx="9906837" cy="1126435"/>
          </a:xfrm>
          <a:prstGeom prst="rect">
            <a:avLst/>
          </a:prstGeom>
        </p:spPr>
        <p:txBody>
          <a:bodyPr anchor="ctr"/>
          <a:lstStyle>
            <a:lvl1pPr algn="ctr">
              <a:defRPr/>
            </a:lvl1pPr>
          </a:lstStyle>
          <a:p>
            <a:r>
              <a:rPr lang="zh-CN" altLang="en-US" dirty="0"/>
              <a:t>单击此处编辑母版标题样式</a:t>
            </a:r>
            <a:endParaRPr lang="en-US" dirty="0"/>
          </a:p>
        </p:txBody>
      </p:sp>
      <p:sp>
        <p:nvSpPr>
          <p:cNvPr id="6" name="矩形 5">
            <a:extLst>
              <a:ext uri="{FF2B5EF4-FFF2-40B4-BE49-F238E27FC236}">
                <a16:creationId xmlns:a16="http://schemas.microsoft.com/office/drawing/2014/main" xmlns="" id="{EB0A9515-4D68-4B1C-8D16-AFF64E8452EB}"/>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1257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F40CC16B-4477-40A7-B88C-B18F4E0B449F}"/>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336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11111111111">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F729993-36A9-4164-B637-AB9FD1E68B84}"/>
              </a:ext>
            </a:extLst>
          </p:cNvPr>
          <p:cNvPicPr>
            <a:picLocks noChangeAspect="1"/>
          </p:cNvPicPr>
          <p:nvPr userDrawn="1"/>
        </p:nvPicPr>
        <p:blipFill rotWithShape="1">
          <a:blip r:embed="rId2" cstate="print">
            <a:alphaModFix amt="60000"/>
            <a:duotone>
              <a:prstClr val="black"/>
              <a:schemeClr val="tx2">
                <a:tint val="45000"/>
                <a:satMod val="400000"/>
              </a:schemeClr>
            </a:duotone>
            <a:extLst>
              <a:ext uri="{28A0092B-C50C-407E-A947-70E740481C1C}">
                <a14:useLocalDpi xmlns:a14="http://schemas.microsoft.com/office/drawing/2010/main" val="0"/>
              </a:ext>
            </a:extLst>
          </a:blip>
          <a:srcRect l="14708" r="14708"/>
          <a:stretch/>
        </p:blipFill>
        <p:spPr>
          <a:xfrm>
            <a:off x="0" y="1800396"/>
            <a:ext cx="12192000" cy="5803915"/>
          </a:xfrm>
          <a:prstGeom prst="rect">
            <a:avLst/>
          </a:prstGeom>
        </p:spPr>
      </p:pic>
      <p:grpSp>
        <p:nvGrpSpPr>
          <p:cNvPr id="10" name="组合 9">
            <a:extLst>
              <a:ext uri="{FF2B5EF4-FFF2-40B4-BE49-F238E27FC236}">
                <a16:creationId xmlns:a16="http://schemas.microsoft.com/office/drawing/2014/main" xmlns="" id="{655F70DC-033D-495D-9FB6-FD2AFC83C77A}"/>
              </a:ext>
            </a:extLst>
          </p:cNvPr>
          <p:cNvGrpSpPr/>
          <p:nvPr userDrawn="1"/>
        </p:nvGrpSpPr>
        <p:grpSpPr>
          <a:xfrm>
            <a:off x="0" y="-1"/>
            <a:ext cx="12187237" cy="1127125"/>
            <a:chOff x="0" y="0"/>
            <a:chExt cx="12187237" cy="555587"/>
          </a:xfrm>
        </p:grpSpPr>
        <p:sp>
          <p:nvSpPr>
            <p:cNvPr id="11" name="等腰三角形 10">
              <a:extLst>
                <a:ext uri="{FF2B5EF4-FFF2-40B4-BE49-F238E27FC236}">
                  <a16:creationId xmlns:a16="http://schemas.microsoft.com/office/drawing/2014/main" xmlns="" id="{02BE53B5-B636-4D76-953E-F83488CC0334}"/>
                </a:ext>
              </a:extLst>
            </p:cNvPr>
            <p:cNvSpPr/>
            <p:nvPr/>
          </p:nvSpPr>
          <p:spPr>
            <a:xfrm flipV="1">
              <a:off x="494066" y="475927"/>
              <a:ext cx="96606" cy="7966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AC2234DB-D960-4BFC-B8BB-661190FCD56A}"/>
                </a:ext>
              </a:extLst>
            </p:cNvPr>
            <p:cNvSpPr/>
            <p:nvPr/>
          </p:nvSpPr>
          <p:spPr>
            <a:xfrm>
              <a:off x="1" y="0"/>
              <a:ext cx="12187236" cy="498955"/>
            </a:xfrm>
            <a:prstGeom prst="rect">
              <a:avLst/>
            </a:prstGeom>
            <a:gradFill>
              <a:gsLst>
                <a:gs pos="100000">
                  <a:schemeClr val="bg1">
                    <a:lumMod val="85000"/>
                  </a:schemeClr>
                </a:gs>
                <a:gs pos="3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a16="http://schemas.microsoft.com/office/drawing/2014/main" xmlns="" id="{E4A53029-066B-481C-BC62-79CC08D318CC}"/>
                </a:ext>
              </a:extLst>
            </p:cNvPr>
            <p:cNvSpPr/>
            <p:nvPr/>
          </p:nvSpPr>
          <p:spPr>
            <a:xfrm>
              <a:off x="0" y="0"/>
              <a:ext cx="542368" cy="555587"/>
            </a:xfrm>
            <a:custGeom>
              <a:avLst/>
              <a:gdLst>
                <a:gd name="connsiteX0" fmla="*/ 316017 w 542368"/>
                <a:gd name="connsiteY0" fmla="*/ 0 h 555587"/>
                <a:gd name="connsiteX1" fmla="*/ 542368 w 542368"/>
                <a:gd name="connsiteY1" fmla="*/ 555587 h 555587"/>
                <a:gd name="connsiteX2" fmla="*/ 316017 w 542368"/>
                <a:gd name="connsiteY2" fmla="*/ 555587 h 555587"/>
                <a:gd name="connsiteX3" fmla="*/ 0 w 542368"/>
                <a:gd name="connsiteY3" fmla="*/ 0 h 555587"/>
                <a:gd name="connsiteX4" fmla="*/ 316016 w 542368"/>
                <a:gd name="connsiteY4" fmla="*/ 0 h 555587"/>
                <a:gd name="connsiteX5" fmla="*/ 316016 w 542368"/>
                <a:gd name="connsiteY5" fmla="*/ 555587 h 555587"/>
                <a:gd name="connsiteX6" fmla="*/ 0 w 542368"/>
                <a:gd name="connsiteY6" fmla="*/ 555587 h 555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368" h="555587">
                  <a:moveTo>
                    <a:pt x="316017" y="0"/>
                  </a:moveTo>
                  <a:lnTo>
                    <a:pt x="542368" y="555587"/>
                  </a:lnTo>
                  <a:lnTo>
                    <a:pt x="316017" y="555587"/>
                  </a:lnTo>
                  <a:close/>
                  <a:moveTo>
                    <a:pt x="0" y="0"/>
                  </a:moveTo>
                  <a:lnTo>
                    <a:pt x="316016" y="0"/>
                  </a:lnTo>
                  <a:lnTo>
                    <a:pt x="316016" y="555587"/>
                  </a:lnTo>
                  <a:lnTo>
                    <a:pt x="0" y="555587"/>
                  </a:lnTo>
                  <a:close/>
                </a:path>
              </a:pathLst>
            </a:custGeom>
            <a:gradFill flip="none" rotWithShape="1">
              <a:gsLst>
                <a:gs pos="100000">
                  <a:srgbClr val="2285AF"/>
                </a:gs>
                <a:gs pos="0">
                  <a:srgbClr val="66B0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a:extLst>
                <a:ext uri="{FF2B5EF4-FFF2-40B4-BE49-F238E27FC236}">
                  <a16:creationId xmlns:a16="http://schemas.microsoft.com/office/drawing/2014/main" xmlns="" id="{E0201A6C-5FBA-4CB8-B39C-C5D4F8B6B8A0}"/>
                </a:ext>
              </a:extLst>
            </p:cNvPr>
            <p:cNvSpPr/>
            <p:nvPr/>
          </p:nvSpPr>
          <p:spPr>
            <a:xfrm>
              <a:off x="0" y="94934"/>
              <a:ext cx="439271" cy="460653"/>
            </a:xfrm>
            <a:custGeom>
              <a:avLst/>
              <a:gdLst>
                <a:gd name="connsiteX0" fmla="*/ 0 w 954320"/>
                <a:gd name="connsiteY0" fmla="*/ 0 h 442262"/>
                <a:gd name="connsiteX1" fmla="*/ 1286 w 954320"/>
                <a:gd name="connsiteY1" fmla="*/ 522 h 442262"/>
                <a:gd name="connsiteX2" fmla="*/ 90841 w 954320"/>
                <a:gd name="connsiteY2" fmla="*/ 105654 h 442262"/>
                <a:gd name="connsiteX3" fmla="*/ 857107 w 954320"/>
                <a:gd name="connsiteY3" fmla="*/ 432808 h 442262"/>
                <a:gd name="connsiteX4" fmla="*/ 954320 w 954320"/>
                <a:gd name="connsiteY4" fmla="*/ 442262 h 442262"/>
                <a:gd name="connsiteX5" fmla="*/ 0 w 954320"/>
                <a:gd name="connsiteY5" fmla="*/ 442262 h 44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4320" h="442262">
                  <a:moveTo>
                    <a:pt x="0" y="0"/>
                  </a:moveTo>
                  <a:lnTo>
                    <a:pt x="1286" y="522"/>
                  </a:lnTo>
                  <a:lnTo>
                    <a:pt x="90841" y="105654"/>
                  </a:lnTo>
                  <a:cubicBezTo>
                    <a:pt x="266349" y="271187"/>
                    <a:pt x="539225" y="391360"/>
                    <a:pt x="857107" y="432808"/>
                  </a:cubicBezTo>
                  <a:lnTo>
                    <a:pt x="954320" y="442262"/>
                  </a:lnTo>
                  <a:lnTo>
                    <a:pt x="0" y="442262"/>
                  </a:lnTo>
                  <a:close/>
                </a:path>
              </a:pathLst>
            </a:custGeom>
            <a:gradFill flip="none" rotWithShape="1">
              <a:gsLst>
                <a:gs pos="88000">
                  <a:srgbClr val="2285AF"/>
                </a:gs>
                <a:gs pos="4000">
                  <a:srgbClr val="66B0D4"/>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 name="标题 1">
            <a:extLst>
              <a:ext uri="{FF2B5EF4-FFF2-40B4-BE49-F238E27FC236}">
                <a16:creationId xmlns:a16="http://schemas.microsoft.com/office/drawing/2014/main" xmlns="" id="{C102BB34-39A6-49FF-9741-D764EE88B685}"/>
              </a:ext>
            </a:extLst>
          </p:cNvPr>
          <p:cNvSpPr>
            <a:spLocks noGrp="1"/>
          </p:cNvSpPr>
          <p:nvPr>
            <p:ph type="title"/>
          </p:nvPr>
        </p:nvSpPr>
        <p:spPr>
          <a:xfrm>
            <a:off x="450971" y="220662"/>
            <a:ext cx="11225091" cy="600392"/>
          </a:xfrm>
          <a:prstGeom prst="rect">
            <a:avLst/>
          </a:prstGeom>
        </p:spPr>
        <p:txBody>
          <a:bodyPr anchor="ctr" anchorCtr="0"/>
          <a:lstStyle>
            <a:lvl1pPr algn="l">
              <a:lnSpc>
                <a:spcPct val="100000"/>
              </a:lnSpc>
              <a:defRPr sz="2200">
                <a:solidFill>
                  <a:schemeClr val="tx1">
                    <a:lumMod val="75000"/>
                    <a:lumOff val="25000"/>
                  </a:schemeClr>
                </a:solidFill>
              </a:defRPr>
            </a:lvl1pPr>
          </a:lstStyle>
          <a:p>
            <a:r>
              <a:rPr lang="zh-CN" altLang="en-US" dirty="0"/>
              <a:t>单击此处编辑母版标题样式</a:t>
            </a:r>
          </a:p>
        </p:txBody>
      </p:sp>
    </p:spTree>
    <p:extLst>
      <p:ext uri="{BB962C8B-B14F-4D97-AF65-F5344CB8AC3E}">
        <p14:creationId xmlns:p14="http://schemas.microsoft.com/office/powerpoint/2010/main" val="113253078"/>
      </p:ext>
    </p:extLst>
  </p:cSld>
  <p:clrMapOvr>
    <a:masterClrMapping/>
  </p:clrMapOvr>
  <p:extLst>
    <p:ext uri="{DCECCB84-F9BA-43D5-87BE-67443E8EF086}">
      <p15:sldGuideLst xmlns:p15="http://schemas.microsoft.com/office/powerpoint/2012/main" xmlns="">
        <p15:guide id="1" pos="325" userDrawn="1">
          <p15:clr>
            <a:srgbClr val="FBAE40"/>
          </p15:clr>
        </p15:guide>
        <p15:guide id="2" pos="735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1111111111111">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F729993-36A9-4164-B637-AB9FD1E68B84}"/>
              </a:ext>
            </a:extLst>
          </p:cNvPr>
          <p:cNvPicPr>
            <a:picLocks noChangeAspect="1"/>
          </p:cNvPicPr>
          <p:nvPr userDrawn="1"/>
        </p:nvPicPr>
        <p:blipFill rotWithShape="1">
          <a:blip r:embed="rId2" cstate="print">
            <a:alphaModFix amt="60000"/>
            <a:duotone>
              <a:prstClr val="black"/>
              <a:schemeClr val="tx2">
                <a:tint val="45000"/>
                <a:satMod val="400000"/>
              </a:schemeClr>
            </a:duotone>
            <a:extLst>
              <a:ext uri="{28A0092B-C50C-407E-A947-70E740481C1C}">
                <a14:useLocalDpi xmlns:a14="http://schemas.microsoft.com/office/drawing/2010/main" val="0"/>
              </a:ext>
            </a:extLst>
          </a:blip>
          <a:srcRect l="14708" r="14708"/>
          <a:stretch/>
        </p:blipFill>
        <p:spPr>
          <a:xfrm>
            <a:off x="0" y="1800396"/>
            <a:ext cx="12192000" cy="5803915"/>
          </a:xfrm>
          <a:prstGeom prst="rect">
            <a:avLst/>
          </a:prstGeom>
        </p:spPr>
      </p:pic>
    </p:spTree>
    <p:extLst>
      <p:ext uri="{BB962C8B-B14F-4D97-AF65-F5344CB8AC3E}">
        <p14:creationId xmlns:p14="http://schemas.microsoft.com/office/powerpoint/2010/main" val="3732140423"/>
      </p:ext>
    </p:extLst>
  </p:cSld>
  <p:clrMapOvr>
    <a:masterClrMapping/>
  </p:clrMapOvr>
  <p:extLst>
    <p:ext uri="{DCECCB84-F9BA-43D5-87BE-67443E8EF086}">
      <p15:sldGuideLst xmlns:p15="http://schemas.microsoft.com/office/powerpoint/2012/main" xmlns="">
        <p15:guide id="1" pos="325">
          <p15:clr>
            <a:srgbClr val="FBAE40"/>
          </p15:clr>
        </p15:guide>
        <p15:guide id="2" pos="735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8" name="矩形 7">
            <a:extLst>
              <a:ext uri="{FF2B5EF4-FFF2-40B4-BE49-F238E27FC236}">
                <a16:creationId xmlns:a16="http://schemas.microsoft.com/office/drawing/2014/main" xmlns="" id="{341B97E9-5FB9-492F-8E61-9FAC53AC243E}"/>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0180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8" name="矩形 7">
            <a:extLst>
              <a:ext uri="{FF2B5EF4-FFF2-40B4-BE49-F238E27FC236}">
                <a16:creationId xmlns:a16="http://schemas.microsoft.com/office/drawing/2014/main" xmlns="" id="{1EC5D3A9-0F57-4C33-9558-4947D3A5BFD3}"/>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06589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1135243"/>
            <a:ext cx="10094407" cy="1126435"/>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矩形 6">
            <a:extLst>
              <a:ext uri="{FF2B5EF4-FFF2-40B4-BE49-F238E27FC236}">
                <a16:creationId xmlns:a16="http://schemas.microsoft.com/office/drawing/2014/main" xmlns="" id="{E20168F1-1AC8-4A0E-8F6B-65C0540D8396}"/>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87206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矩形 6">
            <a:extLst>
              <a:ext uri="{FF2B5EF4-FFF2-40B4-BE49-F238E27FC236}">
                <a16:creationId xmlns:a16="http://schemas.microsoft.com/office/drawing/2014/main" xmlns="" id="{4FA6BE4D-886B-4E9D-B4B7-F7A998196D1D}"/>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005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15" name="Title 8"/>
          <p:cNvSpPr>
            <a:spLocks noGrp="1"/>
          </p:cNvSpPr>
          <p:nvPr>
            <p:ph type="title" hasCustomPrompt="1"/>
          </p:nvPr>
        </p:nvSpPr>
        <p:spPr>
          <a:xfrm>
            <a:off x="316801" y="192000"/>
            <a:ext cx="11040000" cy="672000"/>
          </a:xfrm>
          <a:prstGeom prst="rect">
            <a:avLst/>
          </a:prstGeom>
        </p:spPr>
        <p:txBody>
          <a:bodyPr vert="horz"/>
          <a:lstStyle>
            <a:lvl1pPr algn="l">
              <a:lnSpc>
                <a:spcPct val="100000"/>
              </a:lnSpc>
              <a:defRPr sz="3200" b="1" baseline="0">
                <a:solidFill>
                  <a:schemeClr val="tx2"/>
                </a:solidFill>
                <a:latin typeface="Arial" pitchFamily="34" charset="0"/>
                <a:cs typeface="Arial" pitchFamily="34" charset="0"/>
              </a:defRPr>
            </a:lvl1pPr>
          </a:lstStyle>
          <a:p>
            <a:r>
              <a:rPr lang="en-GB" noProof="0" dirty="0"/>
              <a:t>Click to add title</a:t>
            </a:r>
          </a:p>
        </p:txBody>
      </p:sp>
      <p:sp>
        <p:nvSpPr>
          <p:cNvPr id="6" name="Text Placeholder 3"/>
          <p:cNvSpPr>
            <a:spLocks noGrp="1"/>
          </p:cNvSpPr>
          <p:nvPr>
            <p:ph type="body" sz="quarter" idx="11" hasCustomPrompt="1"/>
          </p:nvPr>
        </p:nvSpPr>
        <p:spPr>
          <a:xfrm>
            <a:off x="316082" y="1552684"/>
            <a:ext cx="9364951" cy="4229521"/>
          </a:xfrm>
          <a:prstGeom prst="rect">
            <a:avLst/>
          </a:prstGeom>
        </p:spPr>
        <p:txBody>
          <a:bodyPr vert="horz"/>
          <a:lstStyle>
            <a:lvl1pPr marL="0" indent="0">
              <a:spcBef>
                <a:spcPts val="0"/>
              </a:spcBef>
              <a:buNone/>
              <a:defRPr sz="3200" baseline="0">
                <a:solidFill>
                  <a:schemeClr val="tx1"/>
                </a:solidFill>
                <a:latin typeface="Arial" pitchFamily="34" charset="0"/>
                <a:cs typeface="Arial" pitchFamily="34" charset="0"/>
              </a:defRPr>
            </a:lvl1pPr>
            <a:lvl2pPr marL="609585" indent="0">
              <a:buNone/>
              <a:defRPr sz="3200"/>
            </a:lvl2pPr>
            <a:lvl3pPr marL="1219170" indent="0">
              <a:buNone/>
              <a:defRPr sz="3200"/>
            </a:lvl3pPr>
            <a:lvl4pPr marL="1828754" indent="0">
              <a:buNone/>
              <a:defRPr sz="3200"/>
            </a:lvl4pPr>
            <a:lvl5pPr marL="2438339" indent="0">
              <a:buNone/>
              <a:defRPr sz="3200"/>
            </a:lvl5pPr>
          </a:lstStyle>
          <a:p>
            <a:pPr lvl="0"/>
            <a:r>
              <a:rPr lang="en-GB" noProof="0" dirty="0"/>
              <a:t>Click to add introduction text</a:t>
            </a:r>
          </a:p>
        </p:txBody>
      </p:sp>
      <p:sp>
        <p:nvSpPr>
          <p:cNvPr id="5" name="矩形 4">
            <a:extLst>
              <a:ext uri="{FF2B5EF4-FFF2-40B4-BE49-F238E27FC236}">
                <a16:creationId xmlns:a16="http://schemas.microsoft.com/office/drawing/2014/main" xmlns="" id="{89367030-DE7D-43D8-8508-DE639EB2D8B1}"/>
              </a:ext>
            </a:extLst>
          </p:cNvPr>
          <p:cNvSpPr/>
          <p:nvPr userDrawn="1"/>
        </p:nvSpPr>
        <p:spPr>
          <a:xfrm>
            <a:off x="0" y="6226294"/>
            <a:ext cx="2290354" cy="61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67102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b="88893"/>
          <a:stretch/>
        </p:blipFill>
        <p:spPr>
          <a:xfrm>
            <a:off x="0" y="346"/>
            <a:ext cx="12192000" cy="761655"/>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46"/>
            <a:ext cx="12192000" cy="6857309"/>
          </a:xfrm>
          <a:prstGeom prst="rect">
            <a:avLst/>
          </a:prstGeom>
        </p:spPr>
      </p:pic>
      <p:sp>
        <p:nvSpPr>
          <p:cNvPr id="4" name="标题 1"/>
          <p:cNvSpPr>
            <a:spLocks noGrp="1"/>
          </p:cNvSpPr>
          <p:nvPr>
            <p:ph type="title"/>
          </p:nvPr>
        </p:nvSpPr>
        <p:spPr>
          <a:xfrm>
            <a:off x="494435" y="332656"/>
            <a:ext cx="10945216" cy="544515"/>
          </a:xfrm>
          <a:prstGeom prst="rect">
            <a:avLst/>
          </a:prstGeom>
        </p:spPr>
        <p:txBody>
          <a:bodyPr>
            <a:normAutofit/>
          </a:bodyPr>
          <a:lstStyle>
            <a:lvl1pPr>
              <a:defRPr sz="3200" b="1">
                <a:latin typeface="Arial" panose="020B0604020202020204" pitchFamily="34" charset="0"/>
                <a:ea typeface="微软雅黑" panose="020B0503020204020204" pitchFamily="34" charset="-122"/>
                <a:cs typeface="Arial" panose="020B0604020202020204" pitchFamily="34" charset="0"/>
              </a:defRPr>
            </a:lvl1pPr>
          </a:lstStyle>
          <a:p>
            <a:r>
              <a:rPr lang="zh-CN" altLang="en-US" dirty="0"/>
              <a:t>单击此处编辑母版标题样式</a:t>
            </a:r>
          </a:p>
        </p:txBody>
      </p:sp>
      <p:sp>
        <p:nvSpPr>
          <p:cNvPr id="6" name="内容占位符 2"/>
          <p:cNvSpPr>
            <a:spLocks noGrp="1"/>
          </p:cNvSpPr>
          <p:nvPr>
            <p:ph idx="1"/>
          </p:nvPr>
        </p:nvSpPr>
        <p:spPr>
          <a:xfrm>
            <a:off x="658731" y="1340769"/>
            <a:ext cx="10849205" cy="3782863"/>
          </a:xfrm>
        </p:spPr>
        <p:txBody>
          <a:bodyPr/>
          <a:lstStyle>
            <a:lvl1pPr>
              <a:lnSpc>
                <a:spcPct val="120000"/>
              </a:lnSpc>
              <a:spcBef>
                <a:spcPts val="0"/>
              </a:spcBef>
              <a:defRPr sz="2000">
                <a:latin typeface="Arial" panose="020B0604020202020204" pitchFamily="34" charset="0"/>
                <a:ea typeface="微软雅黑" panose="020B0503020204020204" pitchFamily="34" charset="-122"/>
                <a:cs typeface="Arial" panose="020B0604020202020204" pitchFamily="34" charset="0"/>
              </a:defRPr>
            </a:lvl1pPr>
            <a:lvl2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2pPr>
            <a:lvl3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3pPr>
            <a:lvl4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4pPr>
            <a:lvl5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2190579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Introduction">
    <p:spTree>
      <p:nvGrpSpPr>
        <p:cNvPr id="1" name=""/>
        <p:cNvGrpSpPr/>
        <p:nvPr/>
      </p:nvGrpSpPr>
      <p:grpSpPr>
        <a:xfrm>
          <a:off x="0" y="0"/>
          <a:ext cx="0" cy="0"/>
          <a:chOff x="0" y="0"/>
          <a:chExt cx="0" cy="0"/>
        </a:xfrm>
      </p:grpSpPr>
      <p:sp>
        <p:nvSpPr>
          <p:cNvPr id="15" name="Title 8"/>
          <p:cNvSpPr>
            <a:spLocks noGrp="1"/>
          </p:cNvSpPr>
          <p:nvPr>
            <p:ph type="title" hasCustomPrompt="1"/>
          </p:nvPr>
        </p:nvSpPr>
        <p:spPr>
          <a:xfrm>
            <a:off x="316801" y="192000"/>
            <a:ext cx="11040000" cy="672000"/>
          </a:xfrm>
          <a:prstGeom prst="rect">
            <a:avLst/>
          </a:prstGeom>
        </p:spPr>
        <p:txBody>
          <a:bodyPr vert="horz"/>
          <a:lstStyle>
            <a:lvl1pPr algn="l">
              <a:lnSpc>
                <a:spcPct val="100000"/>
              </a:lnSpc>
              <a:defRPr sz="3200" b="1" baseline="0">
                <a:solidFill>
                  <a:schemeClr val="tx2"/>
                </a:solidFill>
                <a:latin typeface="Arial" pitchFamily="34" charset="0"/>
                <a:cs typeface="Arial" pitchFamily="34" charset="0"/>
              </a:defRPr>
            </a:lvl1pPr>
          </a:lstStyle>
          <a:p>
            <a:r>
              <a:rPr lang="en-GB" noProof="0" dirty="0"/>
              <a:t>Click to add title</a:t>
            </a:r>
          </a:p>
        </p:txBody>
      </p:sp>
      <p:sp>
        <p:nvSpPr>
          <p:cNvPr id="6" name="Text Placeholder 3"/>
          <p:cNvSpPr>
            <a:spLocks noGrp="1"/>
          </p:cNvSpPr>
          <p:nvPr>
            <p:ph type="body" sz="quarter" idx="11" hasCustomPrompt="1"/>
          </p:nvPr>
        </p:nvSpPr>
        <p:spPr>
          <a:xfrm>
            <a:off x="316082" y="1552684"/>
            <a:ext cx="9364951" cy="4229521"/>
          </a:xfrm>
          <a:prstGeom prst="rect">
            <a:avLst/>
          </a:prstGeom>
        </p:spPr>
        <p:txBody>
          <a:bodyPr vert="horz"/>
          <a:lstStyle>
            <a:lvl1pPr marL="0" indent="0">
              <a:spcBef>
                <a:spcPts val="0"/>
              </a:spcBef>
              <a:buNone/>
              <a:defRPr sz="3200" baseline="0">
                <a:solidFill>
                  <a:schemeClr val="tx1"/>
                </a:solidFill>
                <a:latin typeface="Arial" pitchFamily="34" charset="0"/>
                <a:cs typeface="Arial" pitchFamily="34" charset="0"/>
              </a:defRPr>
            </a:lvl1pPr>
            <a:lvl2pPr marL="609585" indent="0">
              <a:buNone/>
              <a:defRPr sz="3200"/>
            </a:lvl2pPr>
            <a:lvl3pPr marL="1219170" indent="0">
              <a:buNone/>
              <a:defRPr sz="3200"/>
            </a:lvl3pPr>
            <a:lvl4pPr marL="1828754" indent="0">
              <a:buNone/>
              <a:defRPr sz="3200"/>
            </a:lvl4pPr>
            <a:lvl5pPr marL="2438339" indent="0">
              <a:buNone/>
              <a:defRPr sz="3200"/>
            </a:lvl5pPr>
          </a:lstStyle>
          <a:p>
            <a:pPr lvl="0"/>
            <a:r>
              <a:rPr lang="en-GB" noProof="0" dirty="0"/>
              <a:t>Click to add introduction text</a:t>
            </a:r>
          </a:p>
        </p:txBody>
      </p:sp>
      <p:sp>
        <p:nvSpPr>
          <p:cNvPr id="7"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1627497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b="88893"/>
          <a:stretch/>
        </p:blipFill>
        <p:spPr>
          <a:xfrm>
            <a:off x="0" y="346"/>
            <a:ext cx="12192000" cy="761655"/>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46"/>
            <a:ext cx="12192000" cy="6857309"/>
          </a:xfrm>
          <a:prstGeom prst="rect">
            <a:avLst/>
          </a:prstGeom>
        </p:spPr>
      </p:pic>
      <p:sp>
        <p:nvSpPr>
          <p:cNvPr id="4" name="标题 1"/>
          <p:cNvSpPr>
            <a:spLocks noGrp="1"/>
          </p:cNvSpPr>
          <p:nvPr>
            <p:ph type="title"/>
          </p:nvPr>
        </p:nvSpPr>
        <p:spPr>
          <a:xfrm>
            <a:off x="494435" y="332656"/>
            <a:ext cx="10945216" cy="544515"/>
          </a:xfrm>
          <a:prstGeom prst="rect">
            <a:avLst/>
          </a:prstGeom>
        </p:spPr>
        <p:txBody>
          <a:bodyPr>
            <a:normAutofit/>
          </a:bodyPr>
          <a:lstStyle>
            <a:lvl1pPr>
              <a:defRPr sz="3200" b="1">
                <a:latin typeface="Arial" panose="020B0604020202020204" pitchFamily="34" charset="0"/>
                <a:ea typeface="微软雅黑" panose="020B0503020204020204" pitchFamily="34" charset="-122"/>
                <a:cs typeface="Arial" panose="020B0604020202020204" pitchFamily="34" charset="0"/>
              </a:defRPr>
            </a:lvl1pPr>
          </a:lstStyle>
          <a:p>
            <a:r>
              <a:rPr lang="zh-CN" altLang="en-US" dirty="0"/>
              <a:t>单击此处编辑母版标题样式</a:t>
            </a:r>
          </a:p>
        </p:txBody>
      </p:sp>
      <p:sp>
        <p:nvSpPr>
          <p:cNvPr id="6" name="内容占位符 2"/>
          <p:cNvSpPr>
            <a:spLocks noGrp="1"/>
          </p:cNvSpPr>
          <p:nvPr>
            <p:ph idx="1"/>
          </p:nvPr>
        </p:nvSpPr>
        <p:spPr>
          <a:xfrm>
            <a:off x="658731" y="1340769"/>
            <a:ext cx="10849205" cy="3782863"/>
          </a:xfrm>
        </p:spPr>
        <p:txBody>
          <a:bodyPr/>
          <a:lstStyle>
            <a:lvl1pPr>
              <a:lnSpc>
                <a:spcPct val="120000"/>
              </a:lnSpc>
              <a:spcBef>
                <a:spcPts val="0"/>
              </a:spcBef>
              <a:defRPr sz="2000">
                <a:latin typeface="Arial" panose="020B0604020202020204" pitchFamily="34" charset="0"/>
                <a:ea typeface="微软雅黑" panose="020B0503020204020204" pitchFamily="34" charset="-122"/>
                <a:cs typeface="Arial" panose="020B0604020202020204" pitchFamily="34" charset="0"/>
              </a:defRPr>
            </a:lvl1pPr>
            <a:lvl2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2pPr>
            <a:lvl3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3pPr>
            <a:lvl4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4pPr>
            <a:lvl5pPr>
              <a:lnSpc>
                <a:spcPct val="120000"/>
              </a:lnSpc>
              <a:spcBef>
                <a:spcPts val="0"/>
              </a:spcBef>
              <a:defRPr>
                <a:latin typeface="Arial" panose="020B0604020202020204" pitchFamily="34" charset="0"/>
                <a:ea typeface="微软雅黑" panose="020B0503020204020204" pitchFamily="3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111387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65656566">
    <p:spTree>
      <p:nvGrpSpPr>
        <p:cNvPr id="1" name=""/>
        <p:cNvGrpSpPr/>
        <p:nvPr/>
      </p:nvGrpSpPr>
      <p:grpSpPr>
        <a:xfrm>
          <a:off x="0" y="0"/>
          <a:ext cx="0" cy="0"/>
          <a:chOff x="0" y="0"/>
          <a:chExt cx="0" cy="0"/>
        </a:xfrm>
      </p:grpSpPr>
      <p:grpSp>
        <p:nvGrpSpPr>
          <p:cNvPr id="10" name="组合 9"/>
          <p:cNvGrpSpPr/>
          <p:nvPr userDrawn="1"/>
        </p:nvGrpSpPr>
        <p:grpSpPr>
          <a:xfrm>
            <a:off x="0" y="-1"/>
            <a:ext cx="12187237" cy="1127125"/>
            <a:chOff x="0" y="0"/>
            <a:chExt cx="12187237" cy="555587"/>
          </a:xfrm>
        </p:grpSpPr>
        <p:sp>
          <p:nvSpPr>
            <p:cNvPr id="11" name="等腰三角形 10"/>
            <p:cNvSpPr/>
            <p:nvPr/>
          </p:nvSpPr>
          <p:spPr>
            <a:xfrm flipV="1">
              <a:off x="494066" y="475927"/>
              <a:ext cx="96606" cy="7966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 y="0"/>
              <a:ext cx="12187236" cy="498955"/>
            </a:xfrm>
            <a:prstGeom prst="rect">
              <a:avLst/>
            </a:prstGeom>
            <a:gradFill>
              <a:gsLst>
                <a:gs pos="100000">
                  <a:schemeClr val="bg1">
                    <a:lumMod val="85000"/>
                  </a:schemeClr>
                </a:gs>
                <a:gs pos="3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0" y="0"/>
              <a:ext cx="542368" cy="555587"/>
            </a:xfrm>
            <a:custGeom>
              <a:avLst/>
              <a:gdLst>
                <a:gd name="connsiteX0" fmla="*/ 316017 w 542368"/>
                <a:gd name="connsiteY0" fmla="*/ 0 h 555587"/>
                <a:gd name="connsiteX1" fmla="*/ 542368 w 542368"/>
                <a:gd name="connsiteY1" fmla="*/ 555587 h 555587"/>
                <a:gd name="connsiteX2" fmla="*/ 316017 w 542368"/>
                <a:gd name="connsiteY2" fmla="*/ 555587 h 555587"/>
                <a:gd name="connsiteX3" fmla="*/ 0 w 542368"/>
                <a:gd name="connsiteY3" fmla="*/ 0 h 555587"/>
                <a:gd name="connsiteX4" fmla="*/ 316016 w 542368"/>
                <a:gd name="connsiteY4" fmla="*/ 0 h 555587"/>
                <a:gd name="connsiteX5" fmla="*/ 316016 w 542368"/>
                <a:gd name="connsiteY5" fmla="*/ 555587 h 555587"/>
                <a:gd name="connsiteX6" fmla="*/ 0 w 542368"/>
                <a:gd name="connsiteY6" fmla="*/ 555587 h 555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368" h="555587">
                  <a:moveTo>
                    <a:pt x="316017" y="0"/>
                  </a:moveTo>
                  <a:lnTo>
                    <a:pt x="542368" y="555587"/>
                  </a:lnTo>
                  <a:lnTo>
                    <a:pt x="316017" y="555587"/>
                  </a:lnTo>
                  <a:close/>
                  <a:moveTo>
                    <a:pt x="0" y="0"/>
                  </a:moveTo>
                  <a:lnTo>
                    <a:pt x="316016" y="0"/>
                  </a:lnTo>
                  <a:lnTo>
                    <a:pt x="316016" y="555587"/>
                  </a:lnTo>
                  <a:lnTo>
                    <a:pt x="0" y="555587"/>
                  </a:lnTo>
                  <a:close/>
                </a:path>
              </a:pathLst>
            </a:custGeom>
            <a:gradFill flip="none" rotWithShape="1">
              <a:gsLst>
                <a:gs pos="100000">
                  <a:srgbClr val="2285AF"/>
                </a:gs>
                <a:gs pos="0">
                  <a:srgbClr val="66B0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p:cNvSpPr/>
            <p:nvPr/>
          </p:nvSpPr>
          <p:spPr>
            <a:xfrm>
              <a:off x="0" y="94934"/>
              <a:ext cx="439271" cy="460653"/>
            </a:xfrm>
            <a:custGeom>
              <a:avLst/>
              <a:gdLst>
                <a:gd name="connsiteX0" fmla="*/ 0 w 954320"/>
                <a:gd name="connsiteY0" fmla="*/ 0 h 442262"/>
                <a:gd name="connsiteX1" fmla="*/ 1286 w 954320"/>
                <a:gd name="connsiteY1" fmla="*/ 522 h 442262"/>
                <a:gd name="connsiteX2" fmla="*/ 90841 w 954320"/>
                <a:gd name="connsiteY2" fmla="*/ 105654 h 442262"/>
                <a:gd name="connsiteX3" fmla="*/ 857107 w 954320"/>
                <a:gd name="connsiteY3" fmla="*/ 432808 h 442262"/>
                <a:gd name="connsiteX4" fmla="*/ 954320 w 954320"/>
                <a:gd name="connsiteY4" fmla="*/ 442262 h 442262"/>
                <a:gd name="connsiteX5" fmla="*/ 0 w 954320"/>
                <a:gd name="connsiteY5" fmla="*/ 442262 h 44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4320" h="442262">
                  <a:moveTo>
                    <a:pt x="0" y="0"/>
                  </a:moveTo>
                  <a:lnTo>
                    <a:pt x="1286" y="522"/>
                  </a:lnTo>
                  <a:lnTo>
                    <a:pt x="90841" y="105654"/>
                  </a:lnTo>
                  <a:cubicBezTo>
                    <a:pt x="266349" y="271187"/>
                    <a:pt x="539225" y="391360"/>
                    <a:pt x="857107" y="432808"/>
                  </a:cubicBezTo>
                  <a:lnTo>
                    <a:pt x="954320" y="442262"/>
                  </a:lnTo>
                  <a:lnTo>
                    <a:pt x="0" y="442262"/>
                  </a:lnTo>
                  <a:close/>
                </a:path>
              </a:pathLst>
            </a:custGeom>
            <a:gradFill flip="none" rotWithShape="1">
              <a:gsLst>
                <a:gs pos="88000">
                  <a:srgbClr val="2285AF"/>
                </a:gs>
                <a:gs pos="4000">
                  <a:srgbClr val="66B0D4"/>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 name="标题 1"/>
          <p:cNvSpPr>
            <a:spLocks noGrp="1"/>
          </p:cNvSpPr>
          <p:nvPr>
            <p:ph type="title"/>
          </p:nvPr>
        </p:nvSpPr>
        <p:spPr>
          <a:xfrm>
            <a:off x="450971" y="220662"/>
            <a:ext cx="11225091" cy="600392"/>
          </a:xfrm>
          <a:prstGeom prst="rect">
            <a:avLst/>
          </a:prstGeom>
        </p:spPr>
        <p:txBody>
          <a:bodyPr anchor="ctr" anchorCtr="0"/>
          <a:lstStyle>
            <a:lvl1pPr algn="l">
              <a:lnSpc>
                <a:spcPct val="100000"/>
              </a:lnSpc>
              <a:defRPr sz="2200">
                <a:solidFill>
                  <a:schemeClr val="tx1">
                    <a:lumMod val="75000"/>
                    <a:lumOff val="25000"/>
                  </a:schemeClr>
                </a:solidFill>
              </a:defRPr>
            </a:lvl1pPr>
          </a:lstStyle>
          <a:p>
            <a:r>
              <a:rPr lang="zh-CN" altLang="en-US" dirty="0"/>
              <a:t>单击此处编辑母版标题样式</a:t>
            </a:r>
          </a:p>
        </p:txBody>
      </p:sp>
      <p:sp>
        <p:nvSpPr>
          <p:cNvPr id="9" name="文本占位符 16"/>
          <p:cNvSpPr>
            <a:spLocks noGrp="1"/>
          </p:cNvSpPr>
          <p:nvPr>
            <p:ph type="body" sz="quarter" idx="10"/>
          </p:nvPr>
        </p:nvSpPr>
        <p:spPr>
          <a:xfrm>
            <a:off x="429468" y="6350266"/>
            <a:ext cx="10944224" cy="203133"/>
          </a:xfrm>
          <a:noFill/>
        </p:spPr>
        <p:txBody>
          <a:bodyPr wrap="square">
            <a:spAutoFit/>
          </a:bodyPr>
          <a:lstStyle>
            <a:lvl1pPr marL="228600" indent="-228600">
              <a:spcBef>
                <a:spcPts val="0"/>
              </a:spcBef>
              <a:buFont typeface="+mj-lt"/>
              <a:buAutoNum type="arabicPeriod"/>
              <a:defRPr lang="zh-CN" altLang="en-US" sz="800" smtClean="0">
                <a:solidFill>
                  <a:schemeClr val="tx1">
                    <a:lumMod val="75000"/>
                    <a:lumOff val="25000"/>
                  </a:schemeClr>
                </a:solidFill>
              </a:defRPr>
            </a:lvl1pPr>
          </a:lstStyle>
          <a:p>
            <a:pPr marL="228600" lvl="0" indent="-228600" defTabSz="914400"/>
            <a:endParaRPr lang="zh-CN" altLang="en-US"/>
          </a:p>
        </p:txBody>
      </p:sp>
    </p:spTree>
    <p:extLst>
      <p:ext uri="{BB962C8B-B14F-4D97-AF65-F5344CB8AC3E}">
        <p14:creationId xmlns:p14="http://schemas.microsoft.com/office/powerpoint/2010/main" val="2984603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44000">
              <a:srgbClr val="D6E8F4"/>
            </a:gs>
            <a:gs pos="61000">
              <a:srgbClr val="DEEFF7"/>
            </a:gs>
          </a:gsLst>
          <a:lin ang="10800000" scaled="1"/>
        </a:gra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xmlns="" id="{2CDB78C2-F09C-48D0-8F21-EE28E97E42EB}"/>
              </a:ext>
            </a:extLst>
          </p:cNvPr>
          <p:cNvGraphicFramePr>
            <a:graphicFrameLocks noChangeAspect="1"/>
          </p:cNvGraphicFramePr>
          <p:nvPr userDrawn="1">
            <p:custDataLst>
              <p:tags r:id="rId18"/>
            </p:custDataLst>
            <p:extLst>
              <p:ext uri="{D42A27DB-BD31-4B8C-83A1-F6EECF244321}">
                <p14:modId xmlns:p14="http://schemas.microsoft.com/office/powerpoint/2010/main" val="798734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 name="think-cell Slide" r:id="rId19" imgW="526" imgH="526" progId="TCLayout.ActiveDocument.1">
                  <p:embed/>
                </p:oleObj>
              </mc:Choice>
              <mc:Fallback>
                <p:oleObj name="think-cell Slide" r:id="rId19" imgW="526" imgH="526" progId="TCLayout.ActiveDocument.1">
                  <p:embed/>
                  <p:pic>
                    <p:nvPicPr>
                      <p:cNvPr id="0" name=""/>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8" name="矩形 7">
            <a:extLst>
              <a:ext uri="{FF2B5EF4-FFF2-40B4-BE49-F238E27FC236}">
                <a16:creationId xmlns:a16="http://schemas.microsoft.com/office/drawing/2014/main" xmlns="" id="{671EC1CF-FE90-4F05-B70B-DCA39CB8B67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fld id="{801B8C48-ABCB-4EB3-B3E4-09BF59213830}" type="datetimeFigureOut">
              <a:rPr lang="zh-CN" altLang="en-US" smtClean="0">
                <a:solidFill>
                  <a:prstClr val="black">
                    <a:tint val="75000"/>
                  </a:prstClr>
                </a:solidFill>
              </a:rPr>
              <a:pPr defTabSz="914377"/>
              <a:t>2024/2/14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1AA1CAF8-3A93-48B2-8B45-08AE3F4D3650}" type="slidenum">
              <a:rPr lang="zh-CN" altLang="en-US" smtClean="0">
                <a:solidFill>
                  <a:prstClr val="black">
                    <a:tint val="75000"/>
                  </a:prstClr>
                </a:solidFill>
              </a:rPr>
              <a:pPr defTabSz="914377"/>
              <a:t>‹#›</a:t>
            </a:fld>
            <a:endParaRPr lang="zh-CN" altLang="en-US">
              <a:solidFill>
                <a:prstClr val="black">
                  <a:tint val="75000"/>
                </a:prstClr>
              </a:solidFill>
            </a:endParaRPr>
          </a:p>
        </p:txBody>
      </p:sp>
      <p:sp>
        <p:nvSpPr>
          <p:cNvPr id="9" name="Title 1">
            <a:extLst>
              <a:ext uri="{FF2B5EF4-FFF2-40B4-BE49-F238E27FC236}">
                <a16:creationId xmlns:a16="http://schemas.microsoft.com/office/drawing/2014/main" xmlns="" id="{4FEED072-3B99-419C-8D2F-9A1EB9AB27B6}"/>
              </a:ext>
            </a:extLst>
          </p:cNvPr>
          <p:cNvSpPr txBox="1">
            <a:spLocks/>
          </p:cNvSpPr>
          <p:nvPr userDrawn="1"/>
        </p:nvSpPr>
        <p:spPr>
          <a:xfrm>
            <a:off x="838200" y="26795"/>
            <a:ext cx="9906837" cy="1126435"/>
          </a:xfrm>
          <a:prstGeom prst="rect">
            <a:avLst/>
          </a:prstGeom>
        </p:spPr>
        <p:txBody>
          <a:bodyPr anchor="ctr"/>
          <a:lstStyle>
            <a:lvl1pPr algn="ctr" defTabSz="914377" rtl="0" eaLnBrk="1" latinLnBrk="0" hangingPunct="1">
              <a:lnSpc>
                <a:spcPct val="90000"/>
              </a:lnSpc>
              <a:spcBef>
                <a:spcPct val="0"/>
              </a:spcBef>
              <a:buNone/>
              <a:defRPr sz="3200" b="1" kern="1200">
                <a:solidFill>
                  <a:schemeClr val="tx1"/>
                </a:solidFill>
                <a:latin typeface="微软雅黑" panose="020B0503020204020204" pitchFamily="34" charset="-122"/>
                <a:ea typeface="微软雅黑" panose="020B0503020204020204" pitchFamily="34" charset="-122"/>
                <a:cs typeface="+mj-cs"/>
              </a:defRPr>
            </a:lvl1pPr>
          </a:lstStyle>
          <a:p>
            <a:endParaRPr lang="en-US" dirty="0"/>
          </a:p>
        </p:txBody>
      </p:sp>
    </p:spTree>
    <p:extLst>
      <p:ext uri="{BB962C8B-B14F-4D97-AF65-F5344CB8AC3E}">
        <p14:creationId xmlns:p14="http://schemas.microsoft.com/office/powerpoint/2010/main" val="36894971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 id="2147483688" r:id="rId5"/>
    <p:sldLayoutId id="2147483689" r:id="rId6"/>
    <p:sldLayoutId id="2147483668" r:id="rId7"/>
    <p:sldLayoutId id="2147483669" r:id="rId8"/>
    <p:sldLayoutId id="2147483670" r:id="rId9"/>
    <p:sldLayoutId id="2147483671" r:id="rId10"/>
    <p:sldLayoutId id="2147483672" r:id="rId11"/>
    <p:sldLayoutId id="2147483673" r:id="rId12"/>
    <p:sldLayoutId id="2147483686" r:id="rId13"/>
    <p:sldLayoutId id="2147483687" r:id="rId14"/>
    <p:sldLayoutId id="2147483690" r:id="rId15"/>
  </p:sldLayoutIdLst>
  <p:txStyles>
    <p:titleStyle>
      <a:lvl1pPr algn="ctr" defTabSz="914377" rtl="0" eaLnBrk="1" latinLnBrk="0" hangingPunct="1">
        <a:lnSpc>
          <a:spcPct val="90000"/>
        </a:lnSpc>
        <a:spcBef>
          <a:spcPct val="0"/>
        </a:spcBef>
        <a:buNone/>
        <a:defRPr sz="32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10.png"/><Relationship Id="rId3" Type="http://schemas.openxmlformats.org/officeDocument/2006/relationships/tags" Target="../tags/tag5.xml"/><Relationship Id="rId7" Type="http://schemas.openxmlformats.org/officeDocument/2006/relationships/slideLayout" Target="../slideLayouts/slideLayout5.xml"/><Relationship Id="rId12" Type="http://schemas.openxmlformats.org/officeDocument/2006/relationships/image" Target="../media/image9.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8.jpeg"/><Relationship Id="rId5" Type="http://schemas.openxmlformats.org/officeDocument/2006/relationships/tags" Target="../tags/tag7.xml"/><Relationship Id="rId10" Type="http://schemas.openxmlformats.org/officeDocument/2006/relationships/image" Target="../media/image7.png"/><Relationship Id="rId4" Type="http://schemas.openxmlformats.org/officeDocument/2006/relationships/tags" Target="../tags/tag6.xml"/><Relationship Id="rId9" Type="http://schemas.openxmlformats.org/officeDocument/2006/relationships/image" Target="../media/image6.jpeg"/><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5.svg"/><Relationship Id="rId5" Type="http://schemas.openxmlformats.org/officeDocument/2006/relationships/image" Target="../media/image15.png"/><Relationship Id="rId10" Type="http://schemas.openxmlformats.org/officeDocument/2006/relationships/image" Target="../media/image19.sv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tags" Target="../tags/tag2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chart" Target="../charts/chart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tags" Target="../tags/tag25.xml"/><Relationship Id="rId10" Type="http://schemas.openxmlformats.org/officeDocument/2006/relationships/tags" Target="../tags/tag20.xml"/><Relationship Id="rId19" Type="http://schemas.openxmlformats.org/officeDocument/2006/relationships/slideLayout" Target="../slideLayouts/slideLayout15.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2.svg"/></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chart" Target="../charts/chart8.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chart" Target="../charts/char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2.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1.png"/><Relationship Id="rId2" Type="http://schemas.openxmlformats.org/officeDocument/2006/relationships/tags" Target="../tags/tag30.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E49F2264-D667-4CB1-99E4-A8C5FFD7CD94}"/>
              </a:ext>
            </a:extLst>
          </p:cNvPr>
          <p:cNvPicPr>
            <a:picLocks noChangeAspect="1"/>
          </p:cNvPicPr>
          <p:nvPr/>
        </p:nvPicPr>
        <p:blipFill rotWithShape="1">
          <a:blip r:embed="rId3" cstate="print">
            <a:duotone>
              <a:prstClr val="black"/>
              <a:schemeClr val="tx2">
                <a:tint val="45000"/>
                <a:satMod val="400000"/>
              </a:schemeClr>
            </a:duotone>
            <a:extLst>
              <a:ext uri="{28A0092B-C50C-407E-A947-70E740481C1C}">
                <a14:useLocalDpi xmlns:a14="http://schemas.microsoft.com/office/drawing/2010/main" val="0"/>
              </a:ext>
            </a:extLst>
          </a:blip>
          <a:srcRect l="14708" r="14708"/>
          <a:stretch/>
        </p:blipFill>
        <p:spPr>
          <a:xfrm>
            <a:off x="3002281" y="2543873"/>
            <a:ext cx="12192000" cy="5803915"/>
          </a:xfrm>
          <a:prstGeom prst="rect">
            <a:avLst/>
          </a:prstGeom>
        </p:spPr>
      </p:pic>
      <p:sp>
        <p:nvSpPr>
          <p:cNvPr id="5" name="Rectangle 4"/>
          <p:cNvSpPr/>
          <p:nvPr/>
        </p:nvSpPr>
        <p:spPr>
          <a:xfrm>
            <a:off x="8040216" y="6488669"/>
            <a:ext cx="2448272" cy="276999"/>
          </a:xfrm>
          <a:prstGeom prst="rect">
            <a:avLst/>
          </a:prstGeom>
        </p:spPr>
        <p:txBody>
          <a:bodyPr wrap="square">
            <a:spAutoFit/>
          </a:bodyPr>
          <a:lstStyle/>
          <a:p>
            <a:pPr algn="r" defTabSz="914377"/>
            <a:r>
              <a:rPr lang="zh-CN" altLang="en-US" sz="1200" dirty="0">
                <a:solidFill>
                  <a:prstClr val="white"/>
                </a:solidFill>
                <a:latin typeface="微软雅黑" panose="020B0503020204020204" pitchFamily="34" charset="-122"/>
                <a:ea typeface="微软雅黑" panose="020B0503020204020204" pitchFamily="34" charset="-122"/>
                <a:cs typeface="Arial Unicode MS" pitchFamily="34" charset="-122"/>
                <a:sym typeface="微软雅黑" panose="020B0503020204020204" pitchFamily="34" charset="-122"/>
              </a:rPr>
              <a:t>仅供医疗专业人士参考</a:t>
            </a:r>
            <a:endParaRPr lang="zh-CN" altLang="en-US" sz="1200" dirty="0">
              <a:solidFill>
                <a:prstClr val="black"/>
              </a:solidFill>
              <a:latin typeface="微软雅黑" panose="020B0503020204020204" pitchFamily="34" charset="-122"/>
              <a:ea typeface="微软雅黑" panose="020B0503020204020204" pitchFamily="34" charset="-122"/>
              <a:cs typeface="Arial Unicode MS" pitchFamily="34" charset="-122"/>
              <a:sym typeface="微软雅黑" panose="020B0503020204020204" pitchFamily="34" charset="-122"/>
            </a:endParaRPr>
          </a:p>
        </p:txBody>
      </p:sp>
      <p:sp>
        <p:nvSpPr>
          <p:cNvPr id="8" name="ïṥľïḋé">
            <a:extLst>
              <a:ext uri="{FF2B5EF4-FFF2-40B4-BE49-F238E27FC236}">
                <a16:creationId xmlns:a16="http://schemas.microsoft.com/office/drawing/2014/main" xmlns="" id="{5AEC9815-7A06-415E-BCD1-68AE3B8AB6EB}"/>
              </a:ext>
            </a:extLst>
          </p:cNvPr>
          <p:cNvSpPr>
            <a:spLocks/>
          </p:cNvSpPr>
          <p:nvPr/>
        </p:nvSpPr>
        <p:spPr bwMode="auto">
          <a:xfrm>
            <a:off x="0" y="4428320"/>
            <a:ext cx="9196243" cy="3189310"/>
          </a:xfrm>
          <a:custGeom>
            <a:avLst/>
            <a:gdLst>
              <a:gd name="T0" fmla="*/ 0 w 2263"/>
              <a:gd name="T1" fmla="*/ 460 h 784"/>
              <a:gd name="T2" fmla="*/ 2263 w 2263"/>
              <a:gd name="T3" fmla="*/ 0 h 784"/>
              <a:gd name="T4" fmla="*/ 0 w 2263"/>
              <a:gd name="T5" fmla="*/ 304 h 784"/>
              <a:gd name="T6" fmla="*/ 0 w 2263"/>
              <a:gd name="T7" fmla="*/ 460 h 784"/>
            </a:gdLst>
            <a:ahLst/>
            <a:cxnLst>
              <a:cxn ang="0">
                <a:pos x="T0" y="T1"/>
              </a:cxn>
              <a:cxn ang="0">
                <a:pos x="T2" y="T3"/>
              </a:cxn>
              <a:cxn ang="0">
                <a:pos x="T4" y="T5"/>
              </a:cxn>
              <a:cxn ang="0">
                <a:pos x="T6" y="T7"/>
              </a:cxn>
            </a:cxnLst>
            <a:rect l="0" t="0" r="r" b="b"/>
            <a:pathLst>
              <a:path w="2263" h="784">
                <a:moveTo>
                  <a:pt x="0" y="460"/>
                </a:moveTo>
                <a:cubicBezTo>
                  <a:pt x="1457" y="784"/>
                  <a:pt x="2263" y="0"/>
                  <a:pt x="2263" y="0"/>
                </a:cubicBezTo>
                <a:cubicBezTo>
                  <a:pt x="1387" y="564"/>
                  <a:pt x="0" y="304"/>
                  <a:pt x="0" y="304"/>
                </a:cubicBezTo>
                <a:lnTo>
                  <a:pt x="0" y="460"/>
                </a:lnTo>
                <a:close/>
              </a:path>
            </a:pathLst>
          </a:custGeom>
          <a:solidFill>
            <a:srgbClr val="2285AF"/>
          </a:solidFill>
          <a:ln>
            <a:noFill/>
          </a:ln>
          <a:effectLst>
            <a:innerShdw blurRad="88900" dist="63500">
              <a:schemeClr val="tx1">
                <a:lumMod val="65000"/>
                <a:lumOff val="35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işľidê">
            <a:extLst>
              <a:ext uri="{FF2B5EF4-FFF2-40B4-BE49-F238E27FC236}">
                <a16:creationId xmlns:a16="http://schemas.microsoft.com/office/drawing/2014/main" xmlns="" id="{0069CF37-BAAD-458C-AE60-98151FB19529}"/>
              </a:ext>
            </a:extLst>
          </p:cNvPr>
          <p:cNvSpPr>
            <a:spLocks/>
          </p:cNvSpPr>
          <p:nvPr/>
        </p:nvSpPr>
        <p:spPr bwMode="auto">
          <a:xfrm>
            <a:off x="6692900" y="1593358"/>
            <a:ext cx="5499100" cy="4588702"/>
          </a:xfrm>
          <a:custGeom>
            <a:avLst/>
            <a:gdLst>
              <a:gd name="T0" fmla="*/ 1244 w 1244"/>
              <a:gd name="T1" fmla="*/ 0 h 1128"/>
              <a:gd name="T2" fmla="*/ 0 w 1244"/>
              <a:gd name="T3" fmla="*/ 1128 h 1128"/>
              <a:gd name="T4" fmla="*/ 1244 w 1244"/>
              <a:gd name="T5" fmla="*/ 200 h 1128"/>
              <a:gd name="T6" fmla="*/ 1244 w 1244"/>
              <a:gd name="T7" fmla="*/ 0 h 1128"/>
            </a:gdLst>
            <a:ahLst/>
            <a:cxnLst>
              <a:cxn ang="0">
                <a:pos x="T0" y="T1"/>
              </a:cxn>
              <a:cxn ang="0">
                <a:pos x="T2" y="T3"/>
              </a:cxn>
              <a:cxn ang="0">
                <a:pos x="T4" y="T5"/>
              </a:cxn>
              <a:cxn ang="0">
                <a:pos x="T6" y="T7"/>
              </a:cxn>
            </a:cxnLst>
            <a:rect l="0" t="0" r="r" b="b"/>
            <a:pathLst>
              <a:path w="1244" h="1128">
                <a:moveTo>
                  <a:pt x="1244" y="0"/>
                </a:moveTo>
                <a:cubicBezTo>
                  <a:pt x="1244" y="0"/>
                  <a:pt x="649" y="868"/>
                  <a:pt x="0" y="1128"/>
                </a:cubicBezTo>
                <a:cubicBezTo>
                  <a:pt x="0" y="1128"/>
                  <a:pt x="809" y="880"/>
                  <a:pt x="1244" y="200"/>
                </a:cubicBezTo>
                <a:lnTo>
                  <a:pt x="1244" y="0"/>
                </a:lnTo>
                <a:close/>
              </a:path>
            </a:pathLst>
          </a:custGeom>
          <a:solidFill>
            <a:srgbClr val="C7261E"/>
          </a:solidFill>
          <a:ln>
            <a:noFill/>
          </a:ln>
          <a:effectLst>
            <a:innerShdw blurRad="88900" dist="63500">
              <a:srgbClr val="990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ïṥľïḋé">
            <a:extLst>
              <a:ext uri="{FF2B5EF4-FFF2-40B4-BE49-F238E27FC236}">
                <a16:creationId xmlns:a16="http://schemas.microsoft.com/office/drawing/2014/main" xmlns="" id="{F7D57570-7749-4C35-93F7-FF3C50252A72}"/>
              </a:ext>
            </a:extLst>
          </p:cNvPr>
          <p:cNvSpPr>
            <a:spLocks/>
          </p:cNvSpPr>
          <p:nvPr/>
        </p:nvSpPr>
        <p:spPr bwMode="auto">
          <a:xfrm>
            <a:off x="1" y="4490719"/>
            <a:ext cx="9098280" cy="2680494"/>
          </a:xfrm>
          <a:custGeom>
            <a:avLst/>
            <a:gdLst>
              <a:gd name="T0" fmla="*/ 0 w 2263"/>
              <a:gd name="T1" fmla="*/ 460 h 784"/>
              <a:gd name="T2" fmla="*/ 2263 w 2263"/>
              <a:gd name="T3" fmla="*/ 0 h 784"/>
              <a:gd name="T4" fmla="*/ 0 w 2263"/>
              <a:gd name="T5" fmla="*/ 304 h 784"/>
              <a:gd name="T6" fmla="*/ 0 w 2263"/>
              <a:gd name="T7" fmla="*/ 460 h 784"/>
            </a:gdLst>
            <a:ahLst/>
            <a:cxnLst>
              <a:cxn ang="0">
                <a:pos x="T0" y="T1"/>
              </a:cxn>
              <a:cxn ang="0">
                <a:pos x="T2" y="T3"/>
              </a:cxn>
              <a:cxn ang="0">
                <a:pos x="T4" y="T5"/>
              </a:cxn>
              <a:cxn ang="0">
                <a:pos x="T6" y="T7"/>
              </a:cxn>
            </a:cxnLst>
            <a:rect l="0" t="0" r="r" b="b"/>
            <a:pathLst>
              <a:path w="2263" h="784">
                <a:moveTo>
                  <a:pt x="0" y="460"/>
                </a:moveTo>
                <a:cubicBezTo>
                  <a:pt x="1457" y="784"/>
                  <a:pt x="2263" y="0"/>
                  <a:pt x="2263" y="0"/>
                </a:cubicBezTo>
                <a:cubicBezTo>
                  <a:pt x="1387" y="564"/>
                  <a:pt x="0" y="304"/>
                  <a:pt x="0" y="304"/>
                </a:cubicBezTo>
                <a:lnTo>
                  <a:pt x="0" y="460"/>
                </a:lnTo>
                <a:close/>
              </a:path>
            </a:pathLst>
          </a:custGeom>
          <a:solidFill>
            <a:srgbClr val="2285AF">
              <a:alpha val="20000"/>
            </a:srgbClr>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a:extLst>
              <a:ext uri="{FF2B5EF4-FFF2-40B4-BE49-F238E27FC236}">
                <a16:creationId xmlns:a16="http://schemas.microsoft.com/office/drawing/2014/main" xmlns="" id="{0D631D42-014A-4166-98BA-5D3EB3937CC2}"/>
              </a:ext>
            </a:extLst>
          </p:cNvPr>
          <p:cNvSpPr txBox="1"/>
          <p:nvPr/>
        </p:nvSpPr>
        <p:spPr>
          <a:xfrm>
            <a:off x="449261" y="852878"/>
            <a:ext cx="10616100" cy="1717393"/>
          </a:xfrm>
          <a:prstGeom prst="rect">
            <a:avLst/>
          </a:prstGeom>
          <a:noFill/>
        </p:spPr>
        <p:txBody>
          <a:bodyPr wrap="square">
            <a:spAutoFit/>
          </a:bodyPr>
          <a:lstStyle/>
          <a:p>
            <a:pPr>
              <a:lnSpc>
                <a:spcPct val="120000"/>
              </a:lnSpc>
            </a:pPr>
            <a:r>
              <a:rPr lang="en-US" altLang="zh-CN" sz="4800" b="1" dirty="0" smtClean="0">
                <a:solidFill>
                  <a:srgbClr val="2285AF"/>
                </a:solidFill>
                <a:latin typeface="微软雅黑" panose="020B0503020204020204" pitchFamily="34" charset="-122"/>
                <a:ea typeface="微软雅黑" panose="020B0503020204020204" pitchFamily="34" charset="-122"/>
                <a:sym typeface="微软雅黑" panose="020B0503020204020204" pitchFamily="34" charset="-122"/>
              </a:rPr>
              <a:t>Beta Blockers </a:t>
            </a:r>
            <a:r>
              <a:rPr lang="en-US" altLang="zh-CN" sz="4000" b="1" dirty="0">
                <a:solidFill>
                  <a:srgbClr val="2285AF"/>
                </a:solidFill>
                <a:latin typeface="微软雅黑" panose="020B0503020204020204" pitchFamily="34" charset="-122"/>
                <a:ea typeface="微软雅黑" panose="020B0503020204020204" pitchFamily="34" charset="-122"/>
                <a:sym typeface="微软雅黑" panose="020B0503020204020204" pitchFamily="34" charset="-122"/>
              </a:rPr>
              <a:t/>
            </a:r>
            <a:br>
              <a:rPr lang="en-US" altLang="zh-CN" sz="4000" b="1" dirty="0">
                <a:solidFill>
                  <a:srgbClr val="2285AF"/>
                </a:solidFill>
                <a:latin typeface="微软雅黑" panose="020B0503020204020204" pitchFamily="34" charset="-122"/>
                <a:ea typeface="微软雅黑" panose="020B0503020204020204" pitchFamily="34" charset="-122"/>
                <a:sym typeface="微软雅黑" panose="020B0503020204020204" pitchFamily="34" charset="-122"/>
              </a:rPr>
            </a:br>
            <a:r>
              <a:rPr lang="en-US" altLang="zh-CN" sz="4000" b="1" dirty="0">
                <a:solidFill>
                  <a:srgbClr val="2285AF"/>
                </a:solidFill>
                <a:latin typeface="微软雅黑" panose="020B0503020204020204" pitchFamily="34" charset="-122"/>
                <a:ea typeface="微软雅黑" panose="020B0503020204020204" pitchFamily="34" charset="-122"/>
                <a:sym typeface="微软雅黑" panose="020B0503020204020204" pitchFamily="34" charset="-122"/>
              </a:rPr>
              <a:t>from Formulation to Clinical</a:t>
            </a:r>
            <a:endParaRPr lang="zh-CN" altLang="en-US" sz="4000" b="1"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566851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0FF13F52-E91D-4B9F-9B0A-A5346E3FDE1F}"/>
              </a:ext>
            </a:extLst>
          </p:cNvPr>
          <p:cNvGrpSpPr/>
          <p:nvPr/>
        </p:nvGrpSpPr>
        <p:grpSpPr>
          <a:xfrm>
            <a:off x="515938" y="1247774"/>
            <a:ext cx="11104134" cy="5090181"/>
            <a:chOff x="515938" y="1247774"/>
            <a:chExt cx="11160124" cy="4383111"/>
          </a:xfrm>
        </p:grpSpPr>
        <p:sp>
          <p:nvSpPr>
            <p:cNvPr id="26" name="矩形: 圆角 25">
              <a:extLst>
                <a:ext uri="{FF2B5EF4-FFF2-40B4-BE49-F238E27FC236}">
                  <a16:creationId xmlns:a16="http://schemas.microsoft.com/office/drawing/2014/main" xmlns="" id="{E34C467A-BDE3-4D46-9C5F-8894EA89C8CF}"/>
                </a:ext>
              </a:extLst>
            </p:cNvPr>
            <p:cNvSpPr/>
            <p:nvPr/>
          </p:nvSpPr>
          <p:spPr>
            <a:xfrm>
              <a:off x="515938" y="1247774"/>
              <a:ext cx="11160124" cy="4383111"/>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圆角 26">
              <a:extLst>
                <a:ext uri="{FF2B5EF4-FFF2-40B4-BE49-F238E27FC236}">
                  <a16:creationId xmlns:a16="http://schemas.microsoft.com/office/drawing/2014/main" xmlns="" id="{BFEF00F5-F6E7-4C0C-814A-492C2F7889F6}"/>
                </a:ext>
              </a:extLst>
            </p:cNvPr>
            <p:cNvSpPr/>
            <p:nvPr/>
          </p:nvSpPr>
          <p:spPr>
            <a:xfrm>
              <a:off x="625206" y="1343364"/>
              <a:ext cx="10941589" cy="419193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a:extLst>
              <a:ext uri="{FF2B5EF4-FFF2-40B4-BE49-F238E27FC236}">
                <a16:creationId xmlns:a16="http://schemas.microsoft.com/office/drawing/2014/main" xmlns="" id="{9B0D2CEA-7A65-4C34-8FEC-F34094661457}"/>
              </a:ext>
            </a:extLst>
          </p:cNvPr>
          <p:cNvSpPr>
            <a:spLocks noGrp="1"/>
          </p:cNvSpPr>
          <p:nvPr>
            <p:ph type="title"/>
          </p:nvPr>
        </p:nvSpPr>
        <p:spPr>
          <a:xfrm>
            <a:off x="469999" y="219003"/>
            <a:ext cx="11487029" cy="638128"/>
          </a:xfrm>
        </p:spPr>
        <p:txBody>
          <a:bodyPr/>
          <a:lstStyle/>
          <a:p>
            <a:pPr algn="ctr"/>
            <a:r>
              <a:rPr lang="en-US" altLang="zh-CN" dirty="0">
                <a:latin typeface="Calisto MT" panose="02040603050505030304" pitchFamily="18" charset="0"/>
                <a:sym typeface="微软雅黑" panose="020B0503020204020204" pitchFamily="34" charset="-122"/>
              </a:rPr>
              <a:t>Sir James was awarded the Nobel Prize for Medicine for his achievements in β-blockers in 1988</a:t>
            </a:r>
            <a:r>
              <a:rPr lang="en-US" altLang="zh-CN" dirty="0" smtClean="0">
                <a:latin typeface="Calisto MT" panose="02040603050505030304" pitchFamily="18" charset="0"/>
                <a:sym typeface="微软雅黑" panose="020B0503020204020204" pitchFamily="34" charset="-122"/>
              </a:rPr>
              <a:t>.</a:t>
            </a:r>
            <a:endParaRPr lang="zh-CN" altLang="en-US" baseline="30000" dirty="0">
              <a:latin typeface="Calisto MT" panose="02040603050505030304" pitchFamily="18" charset="0"/>
              <a:sym typeface="微软雅黑" panose="020B0503020204020204" pitchFamily="34" charset="-122"/>
            </a:endParaRPr>
          </a:p>
        </p:txBody>
      </p:sp>
      <p:sp>
        <p:nvSpPr>
          <p:cNvPr id="3" name="矩形 2">
            <a:extLst>
              <a:ext uri="{FF2B5EF4-FFF2-40B4-BE49-F238E27FC236}">
                <a16:creationId xmlns:a16="http://schemas.microsoft.com/office/drawing/2014/main" xmlns="" id="{2194DF8F-AC72-45A4-80AA-B1E69072DAD6}"/>
              </a:ext>
            </a:extLst>
          </p:cNvPr>
          <p:cNvSpPr/>
          <p:nvPr/>
        </p:nvSpPr>
        <p:spPr>
          <a:xfrm>
            <a:off x="706291" y="1403927"/>
            <a:ext cx="4730733" cy="4598463"/>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微软雅黑" panose="020B0503020204020204" pitchFamily="34" charset="-122"/>
                <a:ea typeface="微软雅黑" panose="020B0503020204020204" pitchFamily="34" charset="-122"/>
                <a:sym typeface="微软雅黑" panose="020B0503020204020204" pitchFamily="34" charset="-122"/>
              </a:rPr>
              <a:t>Scottish pharmacologist, the founder of modern pharmacology</a:t>
            </a:r>
          </a:p>
          <a:p>
            <a:pPr algn="ctr"/>
            <a:r>
              <a:rPr lang="en-US" sz="1400" dirty="0">
                <a:latin typeface="微软雅黑" panose="020B0503020204020204" pitchFamily="34" charset="-122"/>
                <a:ea typeface="微软雅黑" panose="020B0503020204020204" pitchFamily="34" charset="-122"/>
                <a:sym typeface="微软雅黑" panose="020B0503020204020204" pitchFamily="34" charset="-122"/>
              </a:rPr>
              <a:t>James Black finally synthesized a beta-blocker to treat angina pectoris by blocking sympathetic nerve to reduce myocardial oxygen demand.</a:t>
            </a:r>
          </a:p>
        </p:txBody>
      </p:sp>
      <p:pic>
        <p:nvPicPr>
          <p:cNvPr id="5" name="图片 4">
            <a:extLst>
              <a:ext uri="{FF2B5EF4-FFF2-40B4-BE49-F238E27FC236}">
                <a16:creationId xmlns:a16="http://schemas.microsoft.com/office/drawing/2014/main" xmlns="" id="{CC3B92AE-79F0-41EE-A931-E9E208EB6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859" y="1118004"/>
            <a:ext cx="3090602" cy="3990868"/>
          </a:xfrm>
          <a:prstGeom prst="rect">
            <a:avLst/>
          </a:prstGeom>
        </p:spPr>
      </p:pic>
      <p:sp>
        <p:nvSpPr>
          <p:cNvPr id="6" name="矩形 5">
            <a:extLst>
              <a:ext uri="{FF2B5EF4-FFF2-40B4-BE49-F238E27FC236}">
                <a16:creationId xmlns:a16="http://schemas.microsoft.com/office/drawing/2014/main" xmlns="" id="{7D6A9F2B-2CD0-4B43-AECF-FDF11D778E5B}"/>
              </a:ext>
            </a:extLst>
          </p:cNvPr>
          <p:cNvSpPr/>
          <p:nvPr/>
        </p:nvSpPr>
        <p:spPr>
          <a:xfrm>
            <a:off x="5627377" y="1478074"/>
            <a:ext cx="5228127" cy="844142"/>
          </a:xfrm>
          <a:prstGeom prst="rect">
            <a:avLst/>
          </a:prstGeom>
        </p:spPr>
        <p:txBody>
          <a:bodyPr wrap="square">
            <a:spAutoFit/>
          </a:bodyPr>
          <a:lstStyle/>
          <a:p>
            <a:pPr>
              <a:lnSpc>
                <a:spcPct val="120000"/>
              </a:lnSpc>
            </a:pPr>
            <a:r>
              <a:rPr lang="en-US" sz="1400"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1950</a:t>
            </a:r>
          </a:p>
          <a:p>
            <a:pPr>
              <a:lnSpc>
                <a:spcPct val="120000"/>
              </a:lnSpc>
            </a:pP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Started research on angina pectoris due to his father’s death of heart disease</a:t>
            </a:r>
          </a:p>
        </p:txBody>
      </p:sp>
      <p:sp>
        <p:nvSpPr>
          <p:cNvPr id="7" name="矩形 6">
            <a:extLst>
              <a:ext uri="{FF2B5EF4-FFF2-40B4-BE49-F238E27FC236}">
                <a16:creationId xmlns:a16="http://schemas.microsoft.com/office/drawing/2014/main" xmlns="" id="{C2C75D24-5651-4B9B-BF27-30D0FD71D7AA}"/>
              </a:ext>
            </a:extLst>
          </p:cNvPr>
          <p:cNvSpPr/>
          <p:nvPr/>
        </p:nvSpPr>
        <p:spPr>
          <a:xfrm>
            <a:off x="5627377" y="2379116"/>
            <a:ext cx="5228127" cy="844142"/>
          </a:xfrm>
          <a:prstGeom prst="rect">
            <a:avLst/>
          </a:prstGeom>
        </p:spPr>
        <p:txBody>
          <a:bodyPr wrap="square">
            <a:spAutoFit/>
          </a:bodyPr>
          <a:lstStyle/>
          <a:p>
            <a:pPr>
              <a:lnSpc>
                <a:spcPct val="120000"/>
              </a:lnSpc>
            </a:pPr>
            <a:r>
              <a:rPr lang="en-US" sz="1400"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1956</a:t>
            </a:r>
          </a:p>
          <a:p>
            <a:pPr>
              <a:lnSpc>
                <a:spcPct val="120000"/>
              </a:lnSpc>
            </a:pP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Based on </a:t>
            </a:r>
            <a:r>
              <a:rPr lang="en-US"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Ahlquist</a:t>
            </a: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 hypothesis of </a:t>
            </a:r>
            <a:r>
              <a:rPr lang="en-US"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adrenergic receptors</a:t>
            </a: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the protocol was determined.</a:t>
            </a:r>
          </a:p>
        </p:txBody>
      </p:sp>
      <p:sp>
        <p:nvSpPr>
          <p:cNvPr id="8" name="矩形 7">
            <a:extLst>
              <a:ext uri="{FF2B5EF4-FFF2-40B4-BE49-F238E27FC236}">
                <a16:creationId xmlns:a16="http://schemas.microsoft.com/office/drawing/2014/main" xmlns="" id="{EDCBA474-9091-4537-9C8A-FA9DB90CEB8B}"/>
              </a:ext>
            </a:extLst>
          </p:cNvPr>
          <p:cNvSpPr/>
          <p:nvPr/>
        </p:nvSpPr>
        <p:spPr>
          <a:xfrm>
            <a:off x="5627377" y="3280159"/>
            <a:ext cx="5228127" cy="844142"/>
          </a:xfrm>
          <a:prstGeom prst="rect">
            <a:avLst/>
          </a:prstGeom>
        </p:spPr>
        <p:txBody>
          <a:bodyPr wrap="square">
            <a:spAutoFit/>
          </a:bodyPr>
          <a:lstStyle/>
          <a:p>
            <a:pPr>
              <a:lnSpc>
                <a:spcPct val="120000"/>
              </a:lnSpc>
            </a:pPr>
            <a:r>
              <a:rPr lang="en-US" sz="1400"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1958</a:t>
            </a:r>
          </a:p>
          <a:p>
            <a:pPr>
              <a:lnSpc>
                <a:spcPct val="120000"/>
              </a:lnSpc>
            </a:pPr>
            <a:r>
              <a:rPr lang="en-US"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Study of </a:t>
            </a:r>
            <a:r>
              <a:rPr lang="en-US" altLang="zh-CN"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β-</a:t>
            </a:r>
            <a:r>
              <a:rPr lang="en-US"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blockers was started</a:t>
            </a:r>
            <a:r>
              <a:rPr lang="en-US" sz="1400"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in ICI (a British Company, the predecessor of AstraZeneca).</a:t>
            </a:r>
          </a:p>
        </p:txBody>
      </p:sp>
      <p:sp>
        <p:nvSpPr>
          <p:cNvPr id="9" name="矩形 8">
            <a:extLst>
              <a:ext uri="{FF2B5EF4-FFF2-40B4-BE49-F238E27FC236}">
                <a16:creationId xmlns:a16="http://schemas.microsoft.com/office/drawing/2014/main" xmlns="" id="{3D8EC6A5-0188-42D1-A216-E6ED6F98A4E1}"/>
              </a:ext>
            </a:extLst>
          </p:cNvPr>
          <p:cNvSpPr/>
          <p:nvPr/>
        </p:nvSpPr>
        <p:spPr>
          <a:xfrm>
            <a:off x="5627377" y="4181202"/>
            <a:ext cx="5228127" cy="1102674"/>
          </a:xfrm>
          <a:prstGeom prst="rect">
            <a:avLst/>
          </a:prstGeom>
        </p:spPr>
        <p:txBody>
          <a:bodyPr wrap="square">
            <a:spAutoFit/>
          </a:bodyPr>
          <a:lstStyle/>
          <a:p>
            <a:pPr>
              <a:lnSpc>
                <a:spcPct val="120000"/>
              </a:lnSpc>
            </a:pPr>
            <a:r>
              <a:rPr lang="en-US" sz="1400"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1962</a:t>
            </a:r>
          </a:p>
          <a:p>
            <a:pPr>
              <a:lnSpc>
                <a:spcPct val="120000"/>
              </a:lnSpc>
            </a:pPr>
            <a:r>
              <a:rPr lang="en-US"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Propranolol, the first clinically effective </a:t>
            </a:r>
            <a:r>
              <a:rPr lang="en-US" altLang="zh-CN"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β-</a:t>
            </a:r>
            <a:r>
              <a:rPr lang="en-US"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blocker</a:t>
            </a: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was synthesized for angina pectoris by blocking sympathetic nerve to reduce myocardial oxygen demand</a:t>
            </a:r>
          </a:p>
        </p:txBody>
      </p:sp>
      <p:sp>
        <p:nvSpPr>
          <p:cNvPr id="10" name="矩形 9">
            <a:extLst>
              <a:ext uri="{FF2B5EF4-FFF2-40B4-BE49-F238E27FC236}">
                <a16:creationId xmlns:a16="http://schemas.microsoft.com/office/drawing/2014/main" xmlns="" id="{6AA479DB-91F7-45F7-A3A1-7492ED04E5A1}"/>
              </a:ext>
            </a:extLst>
          </p:cNvPr>
          <p:cNvSpPr/>
          <p:nvPr/>
        </p:nvSpPr>
        <p:spPr>
          <a:xfrm>
            <a:off x="5627378" y="5230859"/>
            <a:ext cx="5228126" cy="844142"/>
          </a:xfrm>
          <a:prstGeom prst="rect">
            <a:avLst/>
          </a:prstGeom>
        </p:spPr>
        <p:txBody>
          <a:bodyPr wrap="square">
            <a:spAutoFit/>
          </a:bodyPr>
          <a:lstStyle/>
          <a:p>
            <a:pPr>
              <a:lnSpc>
                <a:spcPct val="120000"/>
              </a:lnSpc>
            </a:pPr>
            <a:r>
              <a:rPr lang="en-US" sz="1400"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1988</a:t>
            </a:r>
          </a:p>
          <a:p>
            <a:pPr>
              <a:lnSpc>
                <a:spcPct val="120000"/>
              </a:lnSpc>
            </a:pPr>
            <a:r>
              <a:rPr lang="en-US" sz="14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Won the Nobel Prize in medicine in 1988</a:t>
            </a:r>
            <a:r>
              <a:rPr lang="en-US" sz="1400"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r>
              <a:rPr 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for his achievements in </a:t>
            </a: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β-</a:t>
            </a:r>
            <a:r>
              <a:rPr 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blockers</a:t>
            </a:r>
          </a:p>
        </p:txBody>
      </p:sp>
      <p:grpSp>
        <p:nvGrpSpPr>
          <p:cNvPr id="11" name="组合 10">
            <a:extLst>
              <a:ext uri="{FF2B5EF4-FFF2-40B4-BE49-F238E27FC236}">
                <a16:creationId xmlns:a16="http://schemas.microsoft.com/office/drawing/2014/main" xmlns="" id="{966F9006-1998-4A85-A318-5527DBFC6513}"/>
              </a:ext>
            </a:extLst>
          </p:cNvPr>
          <p:cNvGrpSpPr/>
          <p:nvPr/>
        </p:nvGrpSpPr>
        <p:grpSpPr>
          <a:xfrm>
            <a:off x="735859" y="5088031"/>
            <a:ext cx="4272274" cy="808453"/>
            <a:chOff x="718633" y="5088031"/>
            <a:chExt cx="4272274" cy="808453"/>
          </a:xfrm>
        </p:grpSpPr>
        <p:sp>
          <p:nvSpPr>
            <p:cNvPr id="12" name="矩形 11">
              <a:extLst>
                <a:ext uri="{FF2B5EF4-FFF2-40B4-BE49-F238E27FC236}">
                  <a16:creationId xmlns:a16="http://schemas.microsoft.com/office/drawing/2014/main" xmlns="" id="{D117674C-994D-44D6-873C-485D81F12D6F}"/>
                </a:ext>
              </a:extLst>
            </p:cNvPr>
            <p:cNvSpPr/>
            <p:nvPr/>
          </p:nvSpPr>
          <p:spPr>
            <a:xfrm>
              <a:off x="740259" y="5088031"/>
              <a:ext cx="4250648" cy="516745"/>
            </a:xfrm>
            <a:prstGeom prst="rect">
              <a:avLst/>
            </a:prstGeom>
          </p:spPr>
          <p:txBody>
            <a:bodyPr wrap="square">
              <a:spAutoFit/>
            </a:bodyPr>
            <a:lstStyle/>
            <a:p>
              <a:pPr>
                <a:lnSpc>
                  <a:spcPct val="120000"/>
                </a:lnSpc>
              </a:pPr>
              <a:r>
                <a:rPr lang="en-US" sz="12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Scottish pharmacologist, the founder of modern pharmacology</a:t>
              </a:r>
            </a:p>
          </p:txBody>
        </p:sp>
        <p:sp>
          <p:nvSpPr>
            <p:cNvPr id="13" name="矩形 12">
              <a:extLst>
                <a:ext uri="{FF2B5EF4-FFF2-40B4-BE49-F238E27FC236}">
                  <a16:creationId xmlns:a16="http://schemas.microsoft.com/office/drawing/2014/main" xmlns="" id="{B6F97664-6DEA-49CB-82E3-D8EB57A17166}"/>
                </a:ext>
              </a:extLst>
            </p:cNvPr>
            <p:cNvSpPr/>
            <p:nvPr/>
          </p:nvSpPr>
          <p:spPr>
            <a:xfrm>
              <a:off x="718633" y="5619485"/>
              <a:ext cx="4053161" cy="276999"/>
            </a:xfrm>
            <a:prstGeom prst="rect">
              <a:avLst/>
            </a:prstGeom>
          </p:spPr>
          <p:txBody>
            <a:bodyPr wrap="none">
              <a:spAutoFit/>
            </a:bodyPr>
            <a:lstStyle/>
            <a:p>
              <a:r>
                <a:rPr lang="en-US" sz="12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Won the Nobel Prize for Physiology/Medicine in 1988</a:t>
              </a:r>
            </a:p>
          </p:txBody>
        </p:sp>
      </p:grpSp>
      <p:grpSp>
        <p:nvGrpSpPr>
          <p:cNvPr id="28" name="组合 27">
            <a:extLst>
              <a:ext uri="{FF2B5EF4-FFF2-40B4-BE49-F238E27FC236}">
                <a16:creationId xmlns:a16="http://schemas.microsoft.com/office/drawing/2014/main" xmlns="" id="{60F480AF-2737-4B4D-B5A3-8CA481A59C02}"/>
              </a:ext>
            </a:extLst>
          </p:cNvPr>
          <p:cNvGrpSpPr/>
          <p:nvPr/>
        </p:nvGrpSpPr>
        <p:grpSpPr>
          <a:xfrm>
            <a:off x="3286125" y="1655588"/>
            <a:ext cx="2341252" cy="76200"/>
            <a:chOff x="3286125" y="1655588"/>
            <a:chExt cx="2341252" cy="76200"/>
          </a:xfrm>
        </p:grpSpPr>
        <p:cxnSp>
          <p:nvCxnSpPr>
            <p:cNvPr id="14" name="直接连接符 13">
              <a:extLst>
                <a:ext uri="{FF2B5EF4-FFF2-40B4-BE49-F238E27FC236}">
                  <a16:creationId xmlns:a16="http://schemas.microsoft.com/office/drawing/2014/main" xmlns="" id="{9FC9EB5C-AD5B-4F02-987D-3D4D6B9D446D}"/>
                </a:ext>
              </a:extLst>
            </p:cNvPr>
            <p:cNvCxnSpPr>
              <a:cxnSpLocks/>
            </p:cNvCxnSpPr>
            <p:nvPr/>
          </p:nvCxnSpPr>
          <p:spPr>
            <a:xfrm>
              <a:off x="3286125" y="1693688"/>
              <a:ext cx="231267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sp>
          <p:nvSpPr>
            <p:cNvPr id="15" name="椭圆 14">
              <a:extLst>
                <a:ext uri="{FF2B5EF4-FFF2-40B4-BE49-F238E27FC236}">
                  <a16:creationId xmlns:a16="http://schemas.microsoft.com/office/drawing/2014/main" xmlns="" id="{6524DE7F-6019-44F6-897C-89172ABD74D2}"/>
                </a:ext>
              </a:extLst>
            </p:cNvPr>
            <p:cNvSpPr/>
            <p:nvPr/>
          </p:nvSpPr>
          <p:spPr>
            <a:xfrm>
              <a:off x="5551177" y="1655588"/>
              <a:ext cx="76200" cy="76200"/>
            </a:xfrm>
            <a:prstGeom prst="ellipse">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组合 28">
            <a:extLst>
              <a:ext uri="{FF2B5EF4-FFF2-40B4-BE49-F238E27FC236}">
                <a16:creationId xmlns:a16="http://schemas.microsoft.com/office/drawing/2014/main" xmlns="" id="{ED66FC05-D248-42D2-8E5B-2BB2EFAEC8F4}"/>
              </a:ext>
            </a:extLst>
          </p:cNvPr>
          <p:cNvGrpSpPr/>
          <p:nvPr/>
        </p:nvGrpSpPr>
        <p:grpSpPr>
          <a:xfrm>
            <a:off x="3629025" y="2590667"/>
            <a:ext cx="1998352" cy="76200"/>
            <a:chOff x="3629025" y="2529026"/>
            <a:chExt cx="1998352" cy="76200"/>
          </a:xfrm>
        </p:grpSpPr>
        <p:cxnSp>
          <p:nvCxnSpPr>
            <p:cNvPr id="16" name="直接连接符 15">
              <a:extLst>
                <a:ext uri="{FF2B5EF4-FFF2-40B4-BE49-F238E27FC236}">
                  <a16:creationId xmlns:a16="http://schemas.microsoft.com/office/drawing/2014/main" xmlns="" id="{8AA16AC0-012D-4E77-966F-4BE6B396946C}"/>
                </a:ext>
              </a:extLst>
            </p:cNvPr>
            <p:cNvCxnSpPr>
              <a:cxnSpLocks/>
            </p:cNvCxnSpPr>
            <p:nvPr/>
          </p:nvCxnSpPr>
          <p:spPr>
            <a:xfrm>
              <a:off x="3629025" y="2567126"/>
              <a:ext cx="196977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sp>
          <p:nvSpPr>
            <p:cNvPr id="17" name="椭圆 16">
              <a:extLst>
                <a:ext uri="{FF2B5EF4-FFF2-40B4-BE49-F238E27FC236}">
                  <a16:creationId xmlns:a16="http://schemas.microsoft.com/office/drawing/2014/main" xmlns="" id="{216A08DD-2F9B-4FA5-8D33-D6CD0AB1B7F0}"/>
                </a:ext>
              </a:extLst>
            </p:cNvPr>
            <p:cNvSpPr/>
            <p:nvPr/>
          </p:nvSpPr>
          <p:spPr>
            <a:xfrm>
              <a:off x="5551177" y="2529026"/>
              <a:ext cx="76200" cy="76200"/>
            </a:xfrm>
            <a:prstGeom prst="ellipse">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a:extLst>
              <a:ext uri="{FF2B5EF4-FFF2-40B4-BE49-F238E27FC236}">
                <a16:creationId xmlns:a16="http://schemas.microsoft.com/office/drawing/2014/main" xmlns="" id="{9A33F38F-A6C4-41D6-844F-7E796414AE7E}"/>
              </a:ext>
            </a:extLst>
          </p:cNvPr>
          <p:cNvGrpSpPr/>
          <p:nvPr/>
        </p:nvGrpSpPr>
        <p:grpSpPr>
          <a:xfrm>
            <a:off x="3286125" y="3525746"/>
            <a:ext cx="2341252" cy="76200"/>
            <a:chOff x="3286125" y="3415675"/>
            <a:chExt cx="2341252" cy="76200"/>
          </a:xfrm>
        </p:grpSpPr>
        <p:cxnSp>
          <p:nvCxnSpPr>
            <p:cNvPr id="18" name="直接连接符 17">
              <a:extLst>
                <a:ext uri="{FF2B5EF4-FFF2-40B4-BE49-F238E27FC236}">
                  <a16:creationId xmlns:a16="http://schemas.microsoft.com/office/drawing/2014/main" xmlns="" id="{3B634394-C106-4C29-A88A-23BB1AF90685}"/>
                </a:ext>
              </a:extLst>
            </p:cNvPr>
            <p:cNvCxnSpPr>
              <a:cxnSpLocks/>
            </p:cNvCxnSpPr>
            <p:nvPr/>
          </p:nvCxnSpPr>
          <p:spPr>
            <a:xfrm>
              <a:off x="3286125" y="3453775"/>
              <a:ext cx="231267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sp>
          <p:nvSpPr>
            <p:cNvPr id="19" name="椭圆 18">
              <a:extLst>
                <a:ext uri="{FF2B5EF4-FFF2-40B4-BE49-F238E27FC236}">
                  <a16:creationId xmlns:a16="http://schemas.microsoft.com/office/drawing/2014/main" xmlns="" id="{0E82B22F-A922-447E-BCF8-B6BA726B6596}"/>
                </a:ext>
              </a:extLst>
            </p:cNvPr>
            <p:cNvSpPr/>
            <p:nvPr/>
          </p:nvSpPr>
          <p:spPr>
            <a:xfrm>
              <a:off x="5551177" y="3415675"/>
              <a:ext cx="76200" cy="76200"/>
            </a:xfrm>
            <a:prstGeom prst="ellipse">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组合 31">
            <a:extLst>
              <a:ext uri="{FF2B5EF4-FFF2-40B4-BE49-F238E27FC236}">
                <a16:creationId xmlns:a16="http://schemas.microsoft.com/office/drawing/2014/main" xmlns="" id="{3879EBEA-BB05-418A-91F2-07B8EACB6B94}"/>
              </a:ext>
            </a:extLst>
          </p:cNvPr>
          <p:cNvGrpSpPr/>
          <p:nvPr/>
        </p:nvGrpSpPr>
        <p:grpSpPr>
          <a:xfrm>
            <a:off x="3629025" y="4460825"/>
            <a:ext cx="1998352" cy="76200"/>
            <a:chOff x="3629025" y="4315704"/>
            <a:chExt cx="1998352" cy="76200"/>
          </a:xfrm>
        </p:grpSpPr>
        <p:cxnSp>
          <p:nvCxnSpPr>
            <p:cNvPr id="20" name="直接连接符 19">
              <a:extLst>
                <a:ext uri="{FF2B5EF4-FFF2-40B4-BE49-F238E27FC236}">
                  <a16:creationId xmlns:a16="http://schemas.microsoft.com/office/drawing/2014/main" xmlns="" id="{9DF8A539-D8D8-4F6A-8DB0-AEB741EDECB9}"/>
                </a:ext>
              </a:extLst>
            </p:cNvPr>
            <p:cNvCxnSpPr>
              <a:cxnSpLocks/>
            </p:cNvCxnSpPr>
            <p:nvPr/>
          </p:nvCxnSpPr>
          <p:spPr>
            <a:xfrm>
              <a:off x="3629025" y="4353804"/>
              <a:ext cx="196977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sp>
          <p:nvSpPr>
            <p:cNvPr id="21" name="椭圆 20">
              <a:extLst>
                <a:ext uri="{FF2B5EF4-FFF2-40B4-BE49-F238E27FC236}">
                  <a16:creationId xmlns:a16="http://schemas.microsoft.com/office/drawing/2014/main" xmlns="" id="{4AA27BD8-0DA9-4049-A2D2-FC37D5796EBD}"/>
                </a:ext>
              </a:extLst>
            </p:cNvPr>
            <p:cNvSpPr/>
            <p:nvPr/>
          </p:nvSpPr>
          <p:spPr>
            <a:xfrm>
              <a:off x="5551177" y="4315704"/>
              <a:ext cx="76200" cy="76200"/>
            </a:xfrm>
            <a:prstGeom prst="ellipse">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组合 32">
            <a:extLst>
              <a:ext uri="{FF2B5EF4-FFF2-40B4-BE49-F238E27FC236}">
                <a16:creationId xmlns:a16="http://schemas.microsoft.com/office/drawing/2014/main" xmlns="" id="{6351C437-C837-4179-ADA1-7784F7F8CEC5}"/>
              </a:ext>
            </a:extLst>
          </p:cNvPr>
          <p:cNvGrpSpPr/>
          <p:nvPr/>
        </p:nvGrpSpPr>
        <p:grpSpPr>
          <a:xfrm>
            <a:off x="4810125" y="5395904"/>
            <a:ext cx="817252" cy="76200"/>
            <a:chOff x="4810125" y="5395904"/>
            <a:chExt cx="817252" cy="76200"/>
          </a:xfrm>
        </p:grpSpPr>
        <p:cxnSp>
          <p:nvCxnSpPr>
            <p:cNvPr id="22" name="直接连接符 21">
              <a:extLst>
                <a:ext uri="{FF2B5EF4-FFF2-40B4-BE49-F238E27FC236}">
                  <a16:creationId xmlns:a16="http://schemas.microsoft.com/office/drawing/2014/main" xmlns="" id="{3771F7AA-1E89-4171-9918-5D49DFF5D8A1}"/>
                </a:ext>
              </a:extLst>
            </p:cNvPr>
            <p:cNvCxnSpPr>
              <a:cxnSpLocks/>
            </p:cNvCxnSpPr>
            <p:nvPr/>
          </p:nvCxnSpPr>
          <p:spPr>
            <a:xfrm>
              <a:off x="4810125" y="5422452"/>
              <a:ext cx="78867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sp>
          <p:nvSpPr>
            <p:cNvPr id="23" name="椭圆 22">
              <a:extLst>
                <a:ext uri="{FF2B5EF4-FFF2-40B4-BE49-F238E27FC236}">
                  <a16:creationId xmlns:a16="http://schemas.microsoft.com/office/drawing/2014/main" xmlns="" id="{93EEC031-3C0B-48B5-880F-8E99D6010AFB}"/>
                </a:ext>
              </a:extLst>
            </p:cNvPr>
            <p:cNvSpPr/>
            <p:nvPr/>
          </p:nvSpPr>
          <p:spPr>
            <a:xfrm>
              <a:off x="5551177" y="5395904"/>
              <a:ext cx="76200" cy="76200"/>
            </a:xfrm>
            <a:prstGeom prst="ellipse">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矩形 23">
            <a:extLst>
              <a:ext uri="{FF2B5EF4-FFF2-40B4-BE49-F238E27FC236}">
                <a16:creationId xmlns:a16="http://schemas.microsoft.com/office/drawing/2014/main" xmlns="" id="{B23EB206-F53B-4456-8C1D-0C06C0883FAD}"/>
              </a:ext>
            </a:extLst>
          </p:cNvPr>
          <p:cNvSpPr/>
          <p:nvPr/>
        </p:nvSpPr>
        <p:spPr>
          <a:xfrm>
            <a:off x="2996146" y="3575399"/>
            <a:ext cx="2384522" cy="584775"/>
          </a:xfrm>
          <a:prstGeom prst="rect">
            <a:avLst/>
          </a:prstGeom>
        </p:spPr>
        <p:txBody>
          <a:bodyPr wrap="square">
            <a:spAutoFit/>
          </a:bodyPr>
          <a:lstStyle/>
          <a:p>
            <a:pPr algn="ctr"/>
            <a:r>
              <a:rPr 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James W. Black</a:t>
            </a:r>
          </a:p>
          <a:p>
            <a:pPr algn="ctr"/>
            <a:r>
              <a:rPr 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(1924-2010)</a:t>
            </a:r>
            <a:endParaRPr lang="en-US" sz="1600" b="1"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34" name="文本框 33">
            <a:extLst>
              <a:ext uri="{FF2B5EF4-FFF2-40B4-BE49-F238E27FC236}">
                <a16:creationId xmlns:a16="http://schemas.microsoft.com/office/drawing/2014/main" xmlns="" id="{CAA104D3-0CB3-4D1A-8BC3-09963F42E053}"/>
              </a:ext>
            </a:extLst>
          </p:cNvPr>
          <p:cNvSpPr txBox="1"/>
          <p:nvPr/>
        </p:nvSpPr>
        <p:spPr>
          <a:xfrm>
            <a:off x="429468" y="6373387"/>
            <a:ext cx="4578665" cy="338554"/>
          </a:xfrm>
          <a:prstGeom prst="rect">
            <a:avLst/>
          </a:prstGeom>
          <a:noFill/>
        </p:spPr>
        <p:txBody>
          <a:bodyPr wrap="square" anchor="ctr">
            <a:spAutoFit/>
          </a:bodyPr>
          <a:lstStyle/>
          <a:p>
            <a:endParaRPr lang="en-US" altLang="zh-CN" sz="8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p>
            <a:pPr marL="228600" indent="-228600">
              <a:buFont typeface="+mj-lt"/>
              <a:buAutoNum type="arabicPeriod"/>
            </a:pPr>
            <a:r>
              <a:rPr lang="en-US" altLang="zh-CN" sz="800" dirty="0">
                <a:latin typeface="Arial" panose="020B0604020202020204" pitchFamily="34" charset="0"/>
                <a:cs typeface="Arial" panose="020B0604020202020204" pitchFamily="34" charset="0"/>
              </a:rPr>
              <a:t>https://www.nobelprize.org/prizes/medicine/1988/summary/</a:t>
            </a:r>
            <a:r>
              <a:rPr lang="en-US" altLang="zh-CN" sz="8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p>
        </p:txBody>
      </p:sp>
    </p:spTree>
    <p:extLst>
      <p:ext uri="{BB962C8B-B14F-4D97-AF65-F5344CB8AC3E}">
        <p14:creationId xmlns:p14="http://schemas.microsoft.com/office/powerpoint/2010/main" val="443478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834874" y="218431"/>
            <a:ext cx="9652249" cy="600392"/>
          </a:xfrm>
        </p:spPr>
        <p:txBody>
          <a:bodyPr anchor="ctr">
            <a:noAutofit/>
          </a:bodyPr>
          <a:lstStyle/>
          <a:p>
            <a:pPr algn="ctr"/>
            <a:r>
              <a:rPr lang="en-US" altLang="zh-CN" dirty="0">
                <a:latin typeface="Calisto MT" panose="02040603050505030304" pitchFamily="18" charset="0"/>
                <a:sym typeface="微软雅黑" panose="020B0503020204020204" pitchFamily="34" charset="-122"/>
              </a:rPr>
              <a:t>The development of β-blockers and metoprolol.</a:t>
            </a:r>
            <a:endParaRPr lang="zh-CN" altLang="en-US" dirty="0">
              <a:latin typeface="Calisto MT" panose="02040603050505030304" pitchFamily="18" charset="0"/>
              <a:sym typeface="微软雅黑" panose="020B0503020204020204" pitchFamily="34" charset="-122"/>
            </a:endParaRPr>
          </a:p>
        </p:txBody>
      </p:sp>
      <p:sp>
        <p:nvSpPr>
          <p:cNvPr id="24" name="任意多边形: 形状 23">
            <a:extLst>
              <a:ext uri="{FF2B5EF4-FFF2-40B4-BE49-F238E27FC236}">
                <a16:creationId xmlns:a16="http://schemas.microsoft.com/office/drawing/2014/main" xmlns="" id="{D560C6E2-5669-4972-8D90-394ED43876EB}"/>
              </a:ext>
            </a:extLst>
          </p:cNvPr>
          <p:cNvSpPr/>
          <p:nvPr/>
        </p:nvSpPr>
        <p:spPr>
          <a:xfrm>
            <a:off x="-1480461" y="3727403"/>
            <a:ext cx="13049247" cy="557954"/>
          </a:xfrm>
          <a:custGeom>
            <a:avLst/>
            <a:gdLst>
              <a:gd name="connsiteX0" fmla="*/ 12677482 w 13096221"/>
              <a:gd name="connsiteY0" fmla="*/ 0 h 575361"/>
              <a:gd name="connsiteX1" fmla="*/ 13096221 w 13096221"/>
              <a:gd name="connsiteY1" fmla="*/ 287681 h 575361"/>
              <a:gd name="connsiteX2" fmla="*/ 12677482 w 13096221"/>
              <a:gd name="connsiteY2" fmla="*/ 575361 h 575361"/>
              <a:gd name="connsiteX3" fmla="*/ 12677482 w 13096221"/>
              <a:gd name="connsiteY3" fmla="*/ 431521 h 575361"/>
              <a:gd name="connsiteX4" fmla="*/ 2226073 w 13096221"/>
              <a:gd name="connsiteY4" fmla="*/ 431521 h 575361"/>
              <a:gd name="connsiteX5" fmla="*/ 2226073 w 13096221"/>
              <a:gd name="connsiteY5" fmla="*/ 428080 h 575361"/>
              <a:gd name="connsiteX6" fmla="*/ 0 w 13096221"/>
              <a:gd name="connsiteY6" fmla="*/ 428080 h 575361"/>
              <a:gd name="connsiteX7" fmla="*/ 0 w 13096221"/>
              <a:gd name="connsiteY7" fmla="*/ 147280 h 575361"/>
              <a:gd name="connsiteX8" fmla="*/ 2226073 w 13096221"/>
              <a:gd name="connsiteY8" fmla="*/ 147280 h 575361"/>
              <a:gd name="connsiteX9" fmla="*/ 2226073 w 13096221"/>
              <a:gd name="connsiteY9" fmla="*/ 143840 h 575361"/>
              <a:gd name="connsiteX10" fmla="*/ 12677482 w 13096221"/>
              <a:gd name="connsiteY10" fmla="*/ 143840 h 57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96221" h="575361">
                <a:moveTo>
                  <a:pt x="12677482" y="0"/>
                </a:moveTo>
                <a:lnTo>
                  <a:pt x="13096221" y="287681"/>
                </a:lnTo>
                <a:lnTo>
                  <a:pt x="12677482" y="575361"/>
                </a:lnTo>
                <a:lnTo>
                  <a:pt x="12677482" y="431521"/>
                </a:lnTo>
                <a:lnTo>
                  <a:pt x="2226073" y="431521"/>
                </a:lnTo>
                <a:lnTo>
                  <a:pt x="2226073" y="428080"/>
                </a:lnTo>
                <a:lnTo>
                  <a:pt x="0" y="428080"/>
                </a:lnTo>
                <a:lnTo>
                  <a:pt x="0" y="147280"/>
                </a:lnTo>
                <a:lnTo>
                  <a:pt x="2226073" y="147280"/>
                </a:lnTo>
                <a:lnTo>
                  <a:pt x="2226073" y="143840"/>
                </a:lnTo>
                <a:lnTo>
                  <a:pt x="12677482" y="143840"/>
                </a:lnTo>
                <a:close/>
              </a:path>
            </a:pathLst>
          </a:custGeom>
          <a:gradFill flip="none" rotWithShape="1">
            <a:gsLst>
              <a:gs pos="0">
                <a:srgbClr val="2285AF">
                  <a:alpha val="17000"/>
                </a:srgbClr>
              </a:gs>
              <a:gs pos="100000">
                <a:srgbClr val="2285AF">
                  <a:alpha val="77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a:extLst>
              <a:ext uri="{FF2B5EF4-FFF2-40B4-BE49-F238E27FC236}">
                <a16:creationId xmlns:a16="http://schemas.microsoft.com/office/drawing/2014/main" xmlns="" id="{17971D24-6F59-4426-AA16-B5AFFBB912FC}"/>
              </a:ext>
            </a:extLst>
          </p:cNvPr>
          <p:cNvCxnSpPr/>
          <p:nvPr/>
        </p:nvCxnSpPr>
        <p:spPr>
          <a:xfrm>
            <a:off x="-1480457" y="4006380"/>
            <a:ext cx="12840455" cy="0"/>
          </a:xfrm>
          <a:prstGeom prst="line">
            <a:avLst/>
          </a:prstGeom>
          <a:ln w="19050">
            <a:gradFill>
              <a:gsLst>
                <a:gs pos="0">
                  <a:srgbClr val="2285AF">
                    <a:alpha val="0"/>
                  </a:srgbClr>
                </a:gs>
                <a:gs pos="100000">
                  <a:srgbClr val="2285AF"/>
                </a:gs>
              </a:gsLst>
              <a:lin ang="0" scaled="0"/>
            </a:gradFill>
            <a:prstDash val="dash"/>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xmlns="" id="{593AE428-AE42-40F0-A98D-B1E41708CAE2}"/>
              </a:ext>
            </a:extLst>
          </p:cNvPr>
          <p:cNvSpPr txBox="1"/>
          <p:nvPr/>
        </p:nvSpPr>
        <p:spPr>
          <a:xfrm>
            <a:off x="901172" y="2068852"/>
            <a:ext cx="1940826" cy="369332"/>
          </a:xfrm>
          <a:prstGeom prst="rect">
            <a:avLst/>
          </a:prstGeom>
          <a:noFill/>
        </p:spPr>
        <p:txBody>
          <a:bodyPr wrap="square">
            <a:spAutoFit/>
          </a:bodyPr>
          <a:lstStyle>
            <a:defPPr>
              <a:defRPr lang="zh-CN"/>
            </a:defPPr>
            <a:lvl1pPr>
              <a:defRPr sz="2400" b="1">
                <a:gradFill flip="none" rotWithShape="1">
                  <a:gsLst>
                    <a:gs pos="0">
                      <a:srgbClr val="4C94D8"/>
                    </a:gs>
                    <a:gs pos="100000">
                      <a:srgbClr val="00B0F0"/>
                    </a:gs>
                  </a:gsLst>
                  <a:lin ang="5400000" scaled="1"/>
                  <a:tileRect/>
                </a:gradFill>
                <a:latin typeface="锐字洪荒之力简 大黑" panose="02010604000000000000" pitchFamily="2" charset="-122"/>
                <a:ea typeface="锐字洪荒之力简 大黑" panose="02010604000000000000" pitchFamily="2" charset="-122"/>
              </a:defRPr>
            </a:lvl1pPr>
          </a:lstStyle>
          <a:p>
            <a:r>
              <a:rPr lang="en-US" altLang="zh-CN" sz="1800"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1964</a:t>
            </a:r>
          </a:p>
        </p:txBody>
      </p:sp>
      <p:sp>
        <p:nvSpPr>
          <p:cNvPr id="32" name="文本框 31">
            <a:extLst>
              <a:ext uri="{FF2B5EF4-FFF2-40B4-BE49-F238E27FC236}">
                <a16:creationId xmlns:a16="http://schemas.microsoft.com/office/drawing/2014/main" xmlns="" id="{5D37C388-3F22-4132-9333-6966100B0F8B}"/>
              </a:ext>
            </a:extLst>
          </p:cNvPr>
          <p:cNvSpPr txBox="1"/>
          <p:nvPr/>
        </p:nvSpPr>
        <p:spPr>
          <a:xfrm>
            <a:off x="901173" y="2371429"/>
            <a:ext cx="2660430" cy="646331"/>
          </a:xfrm>
          <a:prstGeom prst="rect">
            <a:avLst/>
          </a:prstGeom>
          <a:noFill/>
        </p:spPr>
        <p:txBody>
          <a:bodyPr wrap="square">
            <a:spAutoFit/>
          </a:bodyPr>
          <a:lstStyle/>
          <a:p>
            <a:pPr eaLnBrk="1" hangingPunct="1">
              <a:spcBef>
                <a:spcPct val="0"/>
              </a:spcBef>
            </a:pPr>
            <a:r>
              <a:rPr lang="en-US" altLang="zh-CN" sz="1200" b="0" i="0" dirty="0">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Sir James W. Black </a:t>
            </a:r>
            <a:r>
              <a:rPr lang="en-US" altLang="zh-CN" sz="1200" b="0" i="0" u="none" strike="noStrike" baseline="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invented the </a:t>
            </a:r>
            <a:r>
              <a:rPr lang="en-US" altLang="zh-CN" sz="1200" b="1" i="0" u="none" strike="noStrike" baseline="0" dirty="0">
                <a:solidFill>
                  <a:srgbClr val="F1AB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first </a:t>
            </a:r>
            <a:r>
              <a:rPr lang="en-US" altLang="zh-CN" sz="1200" b="1" dirty="0">
                <a:solidFill>
                  <a:srgbClr val="F1AB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β</a:t>
            </a:r>
            <a:r>
              <a:rPr lang="en-US" altLang="zh-CN" sz="1200" b="1" i="0" u="none" strike="noStrike" baseline="0" dirty="0">
                <a:solidFill>
                  <a:srgbClr val="F1AB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-blocker </a:t>
            </a:r>
            <a:r>
              <a:rPr lang="en-US" altLang="zh-CN" sz="1200" b="0" i="0" u="none" strike="noStrike" baseline="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approved for use in clinics, propranolol</a:t>
            </a:r>
            <a:endParaRPr lang="en-US" altLang="zh-CN" sz="1200" b="0" i="0" dirty="0">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nvGrpSpPr>
          <p:cNvPr id="33" name="组合 32">
            <a:extLst>
              <a:ext uri="{FF2B5EF4-FFF2-40B4-BE49-F238E27FC236}">
                <a16:creationId xmlns:a16="http://schemas.microsoft.com/office/drawing/2014/main" xmlns="" id="{8838025D-1BEB-48BB-9004-298DEB56605A}"/>
              </a:ext>
            </a:extLst>
          </p:cNvPr>
          <p:cNvGrpSpPr/>
          <p:nvPr/>
        </p:nvGrpSpPr>
        <p:grpSpPr>
          <a:xfrm>
            <a:off x="448939" y="2172628"/>
            <a:ext cx="538053" cy="2116811"/>
            <a:chOff x="1339909" y="2022573"/>
            <a:chExt cx="538053" cy="2116811"/>
          </a:xfrm>
        </p:grpSpPr>
        <p:grpSp>
          <p:nvGrpSpPr>
            <p:cNvPr id="35" name="组合 34">
              <a:extLst>
                <a:ext uri="{FF2B5EF4-FFF2-40B4-BE49-F238E27FC236}">
                  <a16:creationId xmlns:a16="http://schemas.microsoft.com/office/drawing/2014/main" xmlns="" id="{11576F96-B6CF-49DD-A8AF-8B6B77BAC9CA}"/>
                </a:ext>
              </a:extLst>
            </p:cNvPr>
            <p:cNvGrpSpPr/>
            <p:nvPr/>
          </p:nvGrpSpPr>
          <p:grpSpPr>
            <a:xfrm>
              <a:off x="1339909" y="3601331"/>
              <a:ext cx="538053" cy="538053"/>
              <a:chOff x="2548886" y="4752275"/>
              <a:chExt cx="546100" cy="546100"/>
            </a:xfrm>
          </p:grpSpPr>
          <p:sp>
            <p:nvSpPr>
              <p:cNvPr id="47" name="椭圆 46">
                <a:extLst>
                  <a:ext uri="{FF2B5EF4-FFF2-40B4-BE49-F238E27FC236}">
                    <a16:creationId xmlns:a16="http://schemas.microsoft.com/office/drawing/2014/main" xmlns="" id="{AF89C625-D96F-43D9-951A-7C93356BC24D}"/>
                  </a:ext>
                </a:extLst>
              </p:cNvPr>
              <p:cNvSpPr/>
              <p:nvPr/>
            </p:nvSpPr>
            <p:spPr>
              <a:xfrm>
                <a:off x="2548886" y="4752275"/>
                <a:ext cx="546100" cy="546100"/>
              </a:xfrm>
              <a:prstGeom prst="ellipse">
                <a:avLst/>
              </a:prstGeom>
              <a:solidFill>
                <a:srgbClr val="2285AF">
                  <a:alpha val="16000"/>
                </a:srgbClr>
              </a:soli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椭圆 47">
                <a:extLst>
                  <a:ext uri="{FF2B5EF4-FFF2-40B4-BE49-F238E27FC236}">
                    <a16:creationId xmlns:a16="http://schemas.microsoft.com/office/drawing/2014/main" xmlns="" id="{205CBAC4-18F2-4CA4-AB62-9A710755B04E}"/>
                  </a:ext>
                </a:extLst>
              </p:cNvPr>
              <p:cNvSpPr/>
              <p:nvPr/>
            </p:nvSpPr>
            <p:spPr>
              <a:xfrm>
                <a:off x="2674138" y="4877527"/>
                <a:ext cx="295597" cy="295597"/>
              </a:xfrm>
              <a:prstGeom prst="ellipse">
                <a:avLst/>
              </a:prstGeom>
              <a:gradFill>
                <a:gsLst>
                  <a:gs pos="27000">
                    <a:schemeClr val="bg1"/>
                  </a:gs>
                  <a:gs pos="86000">
                    <a:srgbClr val="2285AF"/>
                  </a:gs>
                </a:gsLst>
                <a:lin ang="3000000" scaled="0"/>
              </a:gra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42" name="直接连接符 41">
              <a:extLst>
                <a:ext uri="{FF2B5EF4-FFF2-40B4-BE49-F238E27FC236}">
                  <a16:creationId xmlns:a16="http://schemas.microsoft.com/office/drawing/2014/main" xmlns="" id="{43E21CAC-403B-4886-ACC6-687B01405339}"/>
                </a:ext>
              </a:extLst>
            </p:cNvPr>
            <p:cNvCxnSpPr>
              <a:cxnSpLocks/>
              <a:endCxn id="47" idx="0"/>
            </p:cNvCxnSpPr>
            <p:nvPr/>
          </p:nvCxnSpPr>
          <p:spPr>
            <a:xfrm flipH="1">
              <a:off x="1608936" y="2022573"/>
              <a:ext cx="2" cy="1578758"/>
            </a:xfrm>
            <a:prstGeom prst="line">
              <a:avLst/>
            </a:prstGeom>
            <a:ln>
              <a:gradFill>
                <a:gsLst>
                  <a:gs pos="0">
                    <a:srgbClr val="2285AF"/>
                  </a:gs>
                  <a:gs pos="100000">
                    <a:srgbClr val="2285AF">
                      <a:alpha val="6000"/>
                    </a:srgbClr>
                  </a:gs>
                </a:gsLst>
                <a:lin ang="5400000" scaled="1"/>
              </a:gradFill>
              <a:prstDash val="dash"/>
              <a:headEnd type="oval"/>
            </a:ln>
          </p:spPr>
          <p:style>
            <a:lnRef idx="1">
              <a:schemeClr val="accent1"/>
            </a:lnRef>
            <a:fillRef idx="0">
              <a:schemeClr val="accent1"/>
            </a:fillRef>
            <a:effectRef idx="0">
              <a:schemeClr val="accent1"/>
            </a:effectRef>
            <a:fontRef idx="minor">
              <a:schemeClr val="tx1"/>
            </a:fontRef>
          </p:style>
        </p:cxnSp>
      </p:grpSp>
      <p:sp>
        <p:nvSpPr>
          <p:cNvPr id="50" name="文本框 49">
            <a:extLst>
              <a:ext uri="{FF2B5EF4-FFF2-40B4-BE49-F238E27FC236}">
                <a16:creationId xmlns:a16="http://schemas.microsoft.com/office/drawing/2014/main" xmlns="" id="{A472E449-A3BA-4AFC-AA7D-5D80FEE30E6C}"/>
              </a:ext>
            </a:extLst>
          </p:cNvPr>
          <p:cNvSpPr txBox="1"/>
          <p:nvPr/>
        </p:nvSpPr>
        <p:spPr>
          <a:xfrm>
            <a:off x="2535067" y="4915918"/>
            <a:ext cx="1587863" cy="369332"/>
          </a:xfrm>
          <a:prstGeom prst="rect">
            <a:avLst/>
          </a:prstGeom>
          <a:noFill/>
        </p:spPr>
        <p:txBody>
          <a:bodyPr wrap="square">
            <a:spAutoFit/>
          </a:bodyPr>
          <a:lstStyle>
            <a:defPPr>
              <a:defRPr lang="zh-CN"/>
            </a:defPPr>
            <a:lvl1pPr>
              <a:defRPr b="1">
                <a:gradFill flip="none" rotWithShape="1">
                  <a:gsLst>
                    <a:gs pos="0">
                      <a:srgbClr val="4C94D8"/>
                    </a:gs>
                    <a:gs pos="100000">
                      <a:srgbClr val="00B0F0"/>
                    </a:gs>
                  </a:gsLst>
                  <a:lin ang="5400000" scaled="1"/>
                  <a:tileRect/>
                </a:gradFill>
                <a:effectLst>
                  <a:outerShdw blurRad="165100" algn="ctr" rotWithShape="0">
                    <a:srgbClr val="00B0F0">
                      <a:alpha val="40000"/>
                    </a:srgbClr>
                  </a:outerShdw>
                </a:effectLst>
                <a:latin typeface="锐字洪荒之力简 大黑" panose="02010604000000000000" pitchFamily="2" charset="-122"/>
                <a:ea typeface="锐字洪荒之力简 大黑" panose="02010604000000000000" pitchFamily="2" charset="-122"/>
              </a:defRPr>
            </a:lvl1pPr>
          </a:lstStyle>
          <a:p>
            <a:r>
              <a:rPr lang="en-US" altLang="zh-CN" dirty="0">
                <a:solidFill>
                  <a:srgbClr val="2285AF"/>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1969</a:t>
            </a:r>
          </a:p>
        </p:txBody>
      </p:sp>
      <p:sp>
        <p:nvSpPr>
          <p:cNvPr id="51" name="文本框 50">
            <a:extLst>
              <a:ext uri="{FF2B5EF4-FFF2-40B4-BE49-F238E27FC236}">
                <a16:creationId xmlns:a16="http://schemas.microsoft.com/office/drawing/2014/main" xmlns="" id="{713F5E6E-2D15-49E2-AA25-7EA810F7A521}"/>
              </a:ext>
            </a:extLst>
          </p:cNvPr>
          <p:cNvSpPr txBox="1"/>
          <p:nvPr/>
        </p:nvSpPr>
        <p:spPr>
          <a:xfrm>
            <a:off x="2535067" y="5296086"/>
            <a:ext cx="2277393" cy="461665"/>
          </a:xfrm>
          <a:prstGeom prst="rect">
            <a:avLst/>
          </a:prstGeom>
          <a:noFill/>
        </p:spPr>
        <p:txBody>
          <a:bodyPr wrap="square">
            <a:spAutoFit/>
          </a:bodyPr>
          <a:lstStyle>
            <a:defPPr>
              <a:defRPr lang="zh-CN"/>
            </a:defPPr>
            <a:lvl1pPr>
              <a:defRPr sz="1400">
                <a:gradFill>
                  <a:gsLst>
                    <a:gs pos="32000">
                      <a:schemeClr val="bg1"/>
                    </a:gs>
                    <a:gs pos="100000">
                      <a:srgbClr val="6DD9FF"/>
                    </a:gs>
                  </a:gsLst>
                  <a:lin ang="5400000" scaled="0"/>
                </a:gradFill>
                <a:effectLst>
                  <a:outerShdw blurRad="38100" dist="38100" dir="2700000" algn="tl">
                    <a:srgbClr val="000000">
                      <a:alpha val="43137"/>
                    </a:srgbClr>
                  </a:outerShdw>
                </a:effectLst>
                <a:latin typeface="汉仪旗黑-75W" panose="00020600040101010101" pitchFamily="18" charset="-122"/>
                <a:ea typeface="汉仪旗黑-75W" panose="00020600040101010101" pitchFamily="18"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F1AB1E"/>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a:t>
            </a: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r>
              <a:rPr kumimoji="0" lang="en-US" altLang="zh-CN" sz="12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developed successfully</a:t>
            </a:r>
          </a:p>
        </p:txBody>
      </p:sp>
      <p:grpSp>
        <p:nvGrpSpPr>
          <p:cNvPr id="52" name="组合 51">
            <a:extLst>
              <a:ext uri="{FF2B5EF4-FFF2-40B4-BE49-F238E27FC236}">
                <a16:creationId xmlns:a16="http://schemas.microsoft.com/office/drawing/2014/main" xmlns="" id="{08A2CFF0-E536-4160-8491-0A1B54ABF7C8}"/>
              </a:ext>
            </a:extLst>
          </p:cNvPr>
          <p:cNvGrpSpPr/>
          <p:nvPr/>
        </p:nvGrpSpPr>
        <p:grpSpPr>
          <a:xfrm>
            <a:off x="2077955" y="3751386"/>
            <a:ext cx="538053" cy="2028695"/>
            <a:chOff x="2728434" y="3601331"/>
            <a:chExt cx="538053" cy="2028695"/>
          </a:xfrm>
        </p:grpSpPr>
        <p:grpSp>
          <p:nvGrpSpPr>
            <p:cNvPr id="54" name="组合 53">
              <a:extLst>
                <a:ext uri="{FF2B5EF4-FFF2-40B4-BE49-F238E27FC236}">
                  <a16:creationId xmlns:a16="http://schemas.microsoft.com/office/drawing/2014/main" xmlns="" id="{4D3B667C-8F14-4506-81E1-17A1EC6B19A2}"/>
                </a:ext>
              </a:extLst>
            </p:cNvPr>
            <p:cNvGrpSpPr/>
            <p:nvPr/>
          </p:nvGrpSpPr>
          <p:grpSpPr>
            <a:xfrm>
              <a:off x="2728434" y="3601331"/>
              <a:ext cx="538053" cy="538053"/>
              <a:chOff x="2548886" y="4752275"/>
              <a:chExt cx="546100" cy="546100"/>
            </a:xfrm>
          </p:grpSpPr>
          <p:sp>
            <p:nvSpPr>
              <p:cNvPr id="57" name="椭圆 56">
                <a:extLst>
                  <a:ext uri="{FF2B5EF4-FFF2-40B4-BE49-F238E27FC236}">
                    <a16:creationId xmlns:a16="http://schemas.microsoft.com/office/drawing/2014/main" xmlns="" id="{5B7DC993-3D76-4F50-BAD8-F2DEE96076C4}"/>
                  </a:ext>
                </a:extLst>
              </p:cNvPr>
              <p:cNvSpPr/>
              <p:nvPr/>
            </p:nvSpPr>
            <p:spPr>
              <a:xfrm>
                <a:off x="2548886" y="4752275"/>
                <a:ext cx="546100" cy="546100"/>
              </a:xfrm>
              <a:prstGeom prst="ellipse">
                <a:avLst/>
              </a:prstGeom>
              <a:solidFill>
                <a:srgbClr val="2285AF">
                  <a:alpha val="16000"/>
                </a:srgbClr>
              </a:soli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椭圆 57">
                <a:extLst>
                  <a:ext uri="{FF2B5EF4-FFF2-40B4-BE49-F238E27FC236}">
                    <a16:creationId xmlns:a16="http://schemas.microsoft.com/office/drawing/2014/main" xmlns="" id="{5C459E72-6996-4B97-A228-851E45360F0A}"/>
                  </a:ext>
                </a:extLst>
              </p:cNvPr>
              <p:cNvSpPr/>
              <p:nvPr/>
            </p:nvSpPr>
            <p:spPr>
              <a:xfrm>
                <a:off x="2674138" y="4877527"/>
                <a:ext cx="295597" cy="295597"/>
              </a:xfrm>
              <a:prstGeom prst="ellipse">
                <a:avLst/>
              </a:prstGeom>
              <a:gradFill>
                <a:gsLst>
                  <a:gs pos="27000">
                    <a:schemeClr val="bg1"/>
                  </a:gs>
                  <a:gs pos="86000">
                    <a:srgbClr val="2285AF"/>
                  </a:gs>
                </a:gsLst>
                <a:lin ang="3000000" scaled="0"/>
              </a:gra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56" name="直接连接符 55">
              <a:extLst>
                <a:ext uri="{FF2B5EF4-FFF2-40B4-BE49-F238E27FC236}">
                  <a16:creationId xmlns:a16="http://schemas.microsoft.com/office/drawing/2014/main" xmlns="" id="{B328CC33-9A60-4BA0-8DF2-7FA1F50D5788}"/>
                </a:ext>
              </a:extLst>
            </p:cNvPr>
            <p:cNvCxnSpPr/>
            <p:nvPr/>
          </p:nvCxnSpPr>
          <p:spPr>
            <a:xfrm flipV="1">
              <a:off x="2997461" y="4150078"/>
              <a:ext cx="0" cy="1479948"/>
            </a:xfrm>
            <a:prstGeom prst="line">
              <a:avLst/>
            </a:prstGeom>
            <a:ln>
              <a:gradFill>
                <a:gsLst>
                  <a:gs pos="0">
                    <a:srgbClr val="6DD9FF"/>
                  </a:gs>
                  <a:gs pos="100000">
                    <a:srgbClr val="6DD9FF">
                      <a:alpha val="6000"/>
                    </a:srgbClr>
                  </a:gs>
                </a:gsLst>
                <a:lin ang="5400000" scaled="1"/>
              </a:gra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59" name="组合 58">
            <a:extLst>
              <a:ext uri="{FF2B5EF4-FFF2-40B4-BE49-F238E27FC236}">
                <a16:creationId xmlns:a16="http://schemas.microsoft.com/office/drawing/2014/main" xmlns="" id="{F397C3BC-AE62-4EB6-A745-FDF99E4160BE}"/>
              </a:ext>
            </a:extLst>
          </p:cNvPr>
          <p:cNvGrpSpPr/>
          <p:nvPr/>
        </p:nvGrpSpPr>
        <p:grpSpPr>
          <a:xfrm>
            <a:off x="3734964" y="2172628"/>
            <a:ext cx="538053" cy="2116811"/>
            <a:chOff x="1339909" y="2022573"/>
            <a:chExt cx="538053" cy="2116811"/>
          </a:xfrm>
        </p:grpSpPr>
        <p:grpSp>
          <p:nvGrpSpPr>
            <p:cNvPr id="60" name="组合 59">
              <a:extLst>
                <a:ext uri="{FF2B5EF4-FFF2-40B4-BE49-F238E27FC236}">
                  <a16:creationId xmlns:a16="http://schemas.microsoft.com/office/drawing/2014/main" xmlns="" id="{D7BFE612-F4CE-4C69-9F1B-13E38F89DA9C}"/>
                </a:ext>
              </a:extLst>
            </p:cNvPr>
            <p:cNvGrpSpPr/>
            <p:nvPr/>
          </p:nvGrpSpPr>
          <p:grpSpPr>
            <a:xfrm>
              <a:off x="1339909" y="3601331"/>
              <a:ext cx="538053" cy="538053"/>
              <a:chOff x="2548886" y="4752275"/>
              <a:chExt cx="546100" cy="546100"/>
            </a:xfrm>
          </p:grpSpPr>
          <p:sp>
            <p:nvSpPr>
              <p:cNvPr id="62" name="椭圆 61">
                <a:extLst>
                  <a:ext uri="{FF2B5EF4-FFF2-40B4-BE49-F238E27FC236}">
                    <a16:creationId xmlns:a16="http://schemas.microsoft.com/office/drawing/2014/main" xmlns="" id="{0EA28876-F26E-456A-A991-516AC2C94523}"/>
                  </a:ext>
                </a:extLst>
              </p:cNvPr>
              <p:cNvSpPr/>
              <p:nvPr/>
            </p:nvSpPr>
            <p:spPr>
              <a:xfrm>
                <a:off x="2548886" y="4752275"/>
                <a:ext cx="546100" cy="546100"/>
              </a:xfrm>
              <a:prstGeom prst="ellipse">
                <a:avLst/>
              </a:prstGeom>
              <a:solidFill>
                <a:srgbClr val="2285AF">
                  <a:alpha val="16000"/>
                </a:srgbClr>
              </a:soli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椭圆 62">
                <a:extLst>
                  <a:ext uri="{FF2B5EF4-FFF2-40B4-BE49-F238E27FC236}">
                    <a16:creationId xmlns:a16="http://schemas.microsoft.com/office/drawing/2014/main" xmlns="" id="{69CFA7D0-A799-4555-B71A-9FCF65BE1CF9}"/>
                  </a:ext>
                </a:extLst>
              </p:cNvPr>
              <p:cNvSpPr/>
              <p:nvPr/>
            </p:nvSpPr>
            <p:spPr>
              <a:xfrm>
                <a:off x="2674138" y="4877527"/>
                <a:ext cx="295597" cy="295597"/>
              </a:xfrm>
              <a:prstGeom prst="ellipse">
                <a:avLst/>
              </a:prstGeom>
              <a:gradFill>
                <a:gsLst>
                  <a:gs pos="27000">
                    <a:schemeClr val="bg1"/>
                  </a:gs>
                  <a:gs pos="86000">
                    <a:srgbClr val="2285AF"/>
                  </a:gs>
                </a:gsLst>
                <a:lin ang="3000000" scaled="0"/>
              </a:gra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1" name="直接连接符 60">
              <a:extLst>
                <a:ext uri="{FF2B5EF4-FFF2-40B4-BE49-F238E27FC236}">
                  <a16:creationId xmlns:a16="http://schemas.microsoft.com/office/drawing/2014/main" xmlns="" id="{1509EFB1-3E8D-4055-964B-67A18134A2F7}"/>
                </a:ext>
              </a:extLst>
            </p:cNvPr>
            <p:cNvCxnSpPr>
              <a:cxnSpLocks/>
              <a:endCxn id="62" idx="0"/>
            </p:cNvCxnSpPr>
            <p:nvPr/>
          </p:nvCxnSpPr>
          <p:spPr>
            <a:xfrm flipH="1">
              <a:off x="1608936" y="2022573"/>
              <a:ext cx="2" cy="1578758"/>
            </a:xfrm>
            <a:prstGeom prst="line">
              <a:avLst/>
            </a:prstGeom>
            <a:ln>
              <a:gradFill>
                <a:gsLst>
                  <a:gs pos="0">
                    <a:srgbClr val="2285AF"/>
                  </a:gs>
                  <a:gs pos="100000">
                    <a:srgbClr val="2285AF">
                      <a:alpha val="6000"/>
                    </a:srgbClr>
                  </a:gs>
                </a:gsLst>
                <a:lin ang="5400000" scaled="1"/>
              </a:gra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64" name="组合 63">
            <a:extLst>
              <a:ext uri="{FF2B5EF4-FFF2-40B4-BE49-F238E27FC236}">
                <a16:creationId xmlns:a16="http://schemas.microsoft.com/office/drawing/2014/main" xmlns="" id="{3B7FF65A-B114-446E-B943-35F871BBCB14}"/>
              </a:ext>
            </a:extLst>
          </p:cNvPr>
          <p:cNvGrpSpPr/>
          <p:nvPr/>
        </p:nvGrpSpPr>
        <p:grpSpPr>
          <a:xfrm>
            <a:off x="7058313" y="2162553"/>
            <a:ext cx="538053" cy="2116811"/>
            <a:chOff x="1339909" y="2022573"/>
            <a:chExt cx="538053" cy="2116811"/>
          </a:xfrm>
        </p:grpSpPr>
        <p:grpSp>
          <p:nvGrpSpPr>
            <p:cNvPr id="65" name="组合 64">
              <a:extLst>
                <a:ext uri="{FF2B5EF4-FFF2-40B4-BE49-F238E27FC236}">
                  <a16:creationId xmlns:a16="http://schemas.microsoft.com/office/drawing/2014/main" xmlns="" id="{E60CF19D-4AD6-4A6C-8A60-1621741809C2}"/>
                </a:ext>
              </a:extLst>
            </p:cNvPr>
            <p:cNvGrpSpPr/>
            <p:nvPr/>
          </p:nvGrpSpPr>
          <p:grpSpPr>
            <a:xfrm>
              <a:off x="1339909" y="3601331"/>
              <a:ext cx="538053" cy="538053"/>
              <a:chOff x="2548886" y="4752275"/>
              <a:chExt cx="546100" cy="546100"/>
            </a:xfrm>
          </p:grpSpPr>
          <p:sp>
            <p:nvSpPr>
              <p:cNvPr id="67" name="椭圆 66">
                <a:extLst>
                  <a:ext uri="{FF2B5EF4-FFF2-40B4-BE49-F238E27FC236}">
                    <a16:creationId xmlns:a16="http://schemas.microsoft.com/office/drawing/2014/main" xmlns="" id="{11A8DBDC-3C7F-4DDB-87F9-470D2B5F6BD5}"/>
                  </a:ext>
                </a:extLst>
              </p:cNvPr>
              <p:cNvSpPr/>
              <p:nvPr/>
            </p:nvSpPr>
            <p:spPr>
              <a:xfrm>
                <a:off x="2548886" y="4752275"/>
                <a:ext cx="546100" cy="546100"/>
              </a:xfrm>
              <a:prstGeom prst="ellipse">
                <a:avLst/>
              </a:prstGeom>
              <a:solidFill>
                <a:srgbClr val="2285AF">
                  <a:alpha val="16000"/>
                </a:srgbClr>
              </a:soli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椭圆 67">
                <a:extLst>
                  <a:ext uri="{FF2B5EF4-FFF2-40B4-BE49-F238E27FC236}">
                    <a16:creationId xmlns:a16="http://schemas.microsoft.com/office/drawing/2014/main" xmlns="" id="{9CF6EDDE-56EA-419C-9628-358819B0C363}"/>
                  </a:ext>
                </a:extLst>
              </p:cNvPr>
              <p:cNvSpPr/>
              <p:nvPr/>
            </p:nvSpPr>
            <p:spPr>
              <a:xfrm>
                <a:off x="2674138" y="4877527"/>
                <a:ext cx="295597" cy="295597"/>
              </a:xfrm>
              <a:prstGeom prst="ellipse">
                <a:avLst/>
              </a:prstGeom>
              <a:gradFill>
                <a:gsLst>
                  <a:gs pos="27000">
                    <a:schemeClr val="bg1"/>
                  </a:gs>
                  <a:gs pos="86000">
                    <a:srgbClr val="2285AF"/>
                  </a:gs>
                </a:gsLst>
                <a:lin ang="3000000" scaled="0"/>
              </a:gra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6" name="直接连接符 65">
              <a:extLst>
                <a:ext uri="{FF2B5EF4-FFF2-40B4-BE49-F238E27FC236}">
                  <a16:creationId xmlns:a16="http://schemas.microsoft.com/office/drawing/2014/main" xmlns="" id="{33718C22-06A1-4300-B3CD-9985A2B08893}"/>
                </a:ext>
              </a:extLst>
            </p:cNvPr>
            <p:cNvCxnSpPr>
              <a:cxnSpLocks/>
              <a:endCxn id="67" idx="0"/>
            </p:cNvCxnSpPr>
            <p:nvPr/>
          </p:nvCxnSpPr>
          <p:spPr>
            <a:xfrm flipH="1">
              <a:off x="1608936" y="2022573"/>
              <a:ext cx="2" cy="1578758"/>
            </a:xfrm>
            <a:prstGeom prst="line">
              <a:avLst/>
            </a:prstGeom>
            <a:ln>
              <a:gradFill>
                <a:gsLst>
                  <a:gs pos="0">
                    <a:srgbClr val="2285AF"/>
                  </a:gs>
                  <a:gs pos="100000">
                    <a:srgbClr val="2285AF">
                      <a:alpha val="6000"/>
                    </a:srgbClr>
                  </a:gs>
                </a:gsLst>
                <a:lin ang="5400000" scaled="1"/>
              </a:gradFill>
              <a:prstDash val="dash"/>
              <a:headEnd type="oval"/>
            </a:ln>
          </p:spPr>
          <p:style>
            <a:lnRef idx="1">
              <a:schemeClr val="accent1"/>
            </a:lnRef>
            <a:fillRef idx="0">
              <a:schemeClr val="accent1"/>
            </a:fillRef>
            <a:effectRef idx="0">
              <a:schemeClr val="accent1"/>
            </a:effectRef>
            <a:fontRef idx="minor">
              <a:schemeClr val="tx1"/>
            </a:fontRef>
          </p:style>
        </p:cxnSp>
      </p:grpSp>
      <p:sp>
        <p:nvSpPr>
          <p:cNvPr id="70" name="文本框 69">
            <a:extLst>
              <a:ext uri="{FF2B5EF4-FFF2-40B4-BE49-F238E27FC236}">
                <a16:creationId xmlns:a16="http://schemas.microsoft.com/office/drawing/2014/main" xmlns="" id="{27573952-9EF9-4AAF-BF29-E24F37C0CAEC}"/>
              </a:ext>
            </a:extLst>
          </p:cNvPr>
          <p:cNvSpPr txBox="1"/>
          <p:nvPr/>
        </p:nvSpPr>
        <p:spPr>
          <a:xfrm>
            <a:off x="4155580" y="2068852"/>
            <a:ext cx="1940826" cy="369332"/>
          </a:xfrm>
          <a:prstGeom prst="rect">
            <a:avLst/>
          </a:prstGeom>
          <a:noFill/>
        </p:spPr>
        <p:txBody>
          <a:bodyPr wrap="square">
            <a:spAutoFit/>
          </a:bodyPr>
          <a:lstStyle>
            <a:defPPr>
              <a:defRPr lang="zh-CN"/>
            </a:defPPr>
            <a:lvl1pPr>
              <a:defRPr sz="2400" b="1">
                <a:gradFill flip="none" rotWithShape="1">
                  <a:gsLst>
                    <a:gs pos="0">
                      <a:srgbClr val="4C94D8"/>
                    </a:gs>
                    <a:gs pos="100000">
                      <a:srgbClr val="00B0F0"/>
                    </a:gs>
                  </a:gsLst>
                  <a:lin ang="5400000" scaled="1"/>
                  <a:tileRect/>
                </a:gradFill>
                <a:latin typeface="锐字洪荒之力简 大黑" panose="02010604000000000000" pitchFamily="2" charset="-122"/>
                <a:ea typeface="锐字洪荒之力简 大黑" panose="02010604000000000000" pitchFamily="2" charset="-122"/>
              </a:defRPr>
            </a:lvl1pPr>
          </a:lstStyle>
          <a:p>
            <a:r>
              <a:rPr lang="en-US" altLang="zh-CN" sz="1800"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1975</a:t>
            </a:r>
          </a:p>
        </p:txBody>
      </p:sp>
      <p:sp>
        <p:nvSpPr>
          <p:cNvPr id="71" name="文本框 70">
            <a:extLst>
              <a:ext uri="{FF2B5EF4-FFF2-40B4-BE49-F238E27FC236}">
                <a16:creationId xmlns:a16="http://schemas.microsoft.com/office/drawing/2014/main" xmlns="" id="{23D2D084-A0CD-4039-8079-63E3F4BF997A}"/>
              </a:ext>
            </a:extLst>
          </p:cNvPr>
          <p:cNvSpPr txBox="1"/>
          <p:nvPr/>
        </p:nvSpPr>
        <p:spPr>
          <a:xfrm>
            <a:off x="4155581" y="2371429"/>
            <a:ext cx="1940825" cy="646331"/>
          </a:xfrm>
          <a:prstGeom prst="rect">
            <a:avLst/>
          </a:prstGeom>
          <a:noFill/>
        </p:spPr>
        <p:txBody>
          <a:bodyPr wrap="square">
            <a:spAutoFit/>
          </a:bodyPr>
          <a:lstStyle/>
          <a:p>
            <a:r>
              <a:rPr lang="en-US" altLang="zh-CN" sz="1200" b="1" dirty="0">
                <a:solidFill>
                  <a:srgbClr val="F1AB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conventional tablets</a:t>
            </a:r>
            <a:r>
              <a:rPr lang="en-US" altLang="zh-CN" sz="12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approved for marketing</a:t>
            </a:r>
          </a:p>
        </p:txBody>
      </p:sp>
      <p:grpSp>
        <p:nvGrpSpPr>
          <p:cNvPr id="72" name="组合 71">
            <a:extLst>
              <a:ext uri="{FF2B5EF4-FFF2-40B4-BE49-F238E27FC236}">
                <a16:creationId xmlns:a16="http://schemas.microsoft.com/office/drawing/2014/main" xmlns="" id="{D79991F0-78C5-4CFA-90F6-C08B25D37F6E}"/>
              </a:ext>
            </a:extLst>
          </p:cNvPr>
          <p:cNvGrpSpPr/>
          <p:nvPr/>
        </p:nvGrpSpPr>
        <p:grpSpPr>
          <a:xfrm>
            <a:off x="5391973" y="3741311"/>
            <a:ext cx="538053" cy="2028695"/>
            <a:chOff x="2728434" y="3601331"/>
            <a:chExt cx="538053" cy="2028695"/>
          </a:xfrm>
        </p:grpSpPr>
        <p:grpSp>
          <p:nvGrpSpPr>
            <p:cNvPr id="73" name="组合 72">
              <a:extLst>
                <a:ext uri="{FF2B5EF4-FFF2-40B4-BE49-F238E27FC236}">
                  <a16:creationId xmlns:a16="http://schemas.microsoft.com/office/drawing/2014/main" xmlns="" id="{E29347CD-D489-4643-B751-6DCD31CC9B22}"/>
                </a:ext>
              </a:extLst>
            </p:cNvPr>
            <p:cNvGrpSpPr/>
            <p:nvPr/>
          </p:nvGrpSpPr>
          <p:grpSpPr>
            <a:xfrm>
              <a:off x="2728434" y="3601331"/>
              <a:ext cx="538053" cy="538053"/>
              <a:chOff x="2548886" y="4752275"/>
              <a:chExt cx="546100" cy="546100"/>
            </a:xfrm>
          </p:grpSpPr>
          <p:sp>
            <p:nvSpPr>
              <p:cNvPr id="75" name="椭圆 74">
                <a:extLst>
                  <a:ext uri="{FF2B5EF4-FFF2-40B4-BE49-F238E27FC236}">
                    <a16:creationId xmlns:a16="http://schemas.microsoft.com/office/drawing/2014/main" xmlns="" id="{42356343-D3F4-4A4C-ABEA-74408C72428E}"/>
                  </a:ext>
                </a:extLst>
              </p:cNvPr>
              <p:cNvSpPr/>
              <p:nvPr/>
            </p:nvSpPr>
            <p:spPr>
              <a:xfrm>
                <a:off x="2548886" y="4752275"/>
                <a:ext cx="546100" cy="546100"/>
              </a:xfrm>
              <a:prstGeom prst="ellipse">
                <a:avLst/>
              </a:prstGeom>
              <a:solidFill>
                <a:srgbClr val="2285AF">
                  <a:alpha val="16000"/>
                </a:srgbClr>
              </a:soli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椭圆 75">
                <a:extLst>
                  <a:ext uri="{FF2B5EF4-FFF2-40B4-BE49-F238E27FC236}">
                    <a16:creationId xmlns:a16="http://schemas.microsoft.com/office/drawing/2014/main" xmlns="" id="{25F34398-C87E-44B2-A4C9-0759FDACFE75}"/>
                  </a:ext>
                </a:extLst>
              </p:cNvPr>
              <p:cNvSpPr/>
              <p:nvPr/>
            </p:nvSpPr>
            <p:spPr>
              <a:xfrm>
                <a:off x="2674138" y="4877527"/>
                <a:ext cx="295597" cy="295597"/>
              </a:xfrm>
              <a:prstGeom prst="ellipse">
                <a:avLst/>
              </a:prstGeom>
              <a:gradFill>
                <a:gsLst>
                  <a:gs pos="27000">
                    <a:schemeClr val="bg1"/>
                  </a:gs>
                  <a:gs pos="86000">
                    <a:srgbClr val="2285AF"/>
                  </a:gs>
                </a:gsLst>
                <a:lin ang="3000000" scaled="0"/>
              </a:gra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74" name="直接连接符 73">
              <a:extLst>
                <a:ext uri="{FF2B5EF4-FFF2-40B4-BE49-F238E27FC236}">
                  <a16:creationId xmlns:a16="http://schemas.microsoft.com/office/drawing/2014/main" xmlns="" id="{169F1AE5-DA20-4002-97C9-B02B787E26B2}"/>
                </a:ext>
              </a:extLst>
            </p:cNvPr>
            <p:cNvCxnSpPr/>
            <p:nvPr/>
          </p:nvCxnSpPr>
          <p:spPr>
            <a:xfrm flipV="1">
              <a:off x="2997461" y="4150078"/>
              <a:ext cx="0" cy="1479948"/>
            </a:xfrm>
            <a:prstGeom prst="line">
              <a:avLst/>
            </a:prstGeom>
            <a:ln>
              <a:gradFill>
                <a:gsLst>
                  <a:gs pos="0">
                    <a:srgbClr val="2285AF"/>
                  </a:gs>
                  <a:gs pos="100000">
                    <a:srgbClr val="2285AF">
                      <a:alpha val="6000"/>
                    </a:srgbClr>
                  </a:gs>
                </a:gsLst>
                <a:lin ang="5400000" scaled="1"/>
              </a:gradFill>
              <a:prstDash val="dash"/>
              <a:headEnd type="oval"/>
            </a:ln>
          </p:spPr>
          <p:style>
            <a:lnRef idx="1">
              <a:schemeClr val="accent1"/>
            </a:lnRef>
            <a:fillRef idx="0">
              <a:schemeClr val="accent1"/>
            </a:fillRef>
            <a:effectRef idx="0">
              <a:schemeClr val="accent1"/>
            </a:effectRef>
            <a:fontRef idx="minor">
              <a:schemeClr val="tx1"/>
            </a:fontRef>
          </p:style>
        </p:cxnSp>
      </p:grpSp>
      <p:sp>
        <p:nvSpPr>
          <p:cNvPr id="78" name="文本框 77">
            <a:extLst>
              <a:ext uri="{FF2B5EF4-FFF2-40B4-BE49-F238E27FC236}">
                <a16:creationId xmlns:a16="http://schemas.microsoft.com/office/drawing/2014/main" xmlns="" id="{FE4947A6-5478-486B-BDEA-93E40D6A07F3}"/>
              </a:ext>
            </a:extLst>
          </p:cNvPr>
          <p:cNvSpPr txBox="1"/>
          <p:nvPr/>
        </p:nvSpPr>
        <p:spPr>
          <a:xfrm>
            <a:off x="5803183" y="4915918"/>
            <a:ext cx="1587863" cy="369332"/>
          </a:xfrm>
          <a:prstGeom prst="rect">
            <a:avLst/>
          </a:prstGeom>
          <a:noFill/>
        </p:spPr>
        <p:txBody>
          <a:bodyPr wrap="square">
            <a:spAutoFit/>
          </a:bodyPr>
          <a:lstStyle>
            <a:defPPr>
              <a:defRPr lang="zh-CN"/>
            </a:defPPr>
            <a:lvl1pPr>
              <a:defRPr b="1">
                <a:gradFill flip="none" rotWithShape="1">
                  <a:gsLst>
                    <a:gs pos="0">
                      <a:srgbClr val="4C94D8"/>
                    </a:gs>
                    <a:gs pos="100000">
                      <a:srgbClr val="00B0F0"/>
                    </a:gs>
                  </a:gsLst>
                  <a:lin ang="5400000" scaled="1"/>
                  <a:tileRect/>
                </a:gradFill>
                <a:effectLst>
                  <a:outerShdw blurRad="165100" algn="ctr" rotWithShape="0">
                    <a:srgbClr val="00B0F0">
                      <a:alpha val="40000"/>
                    </a:srgbClr>
                  </a:outerShdw>
                </a:effectLst>
                <a:latin typeface="锐字洪荒之力简 大黑" panose="02010604000000000000" pitchFamily="2" charset="-122"/>
                <a:ea typeface="锐字洪荒之力简 大黑" panose="02010604000000000000" pitchFamily="2" charset="-122"/>
              </a:defRPr>
            </a:lvl1pPr>
          </a:lstStyle>
          <a:p>
            <a:r>
              <a:rPr lang="en-US" altLang="zh-CN" dirty="0">
                <a:solidFill>
                  <a:srgbClr val="2285AF"/>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1986</a:t>
            </a:r>
          </a:p>
        </p:txBody>
      </p:sp>
      <p:sp>
        <p:nvSpPr>
          <p:cNvPr id="79" name="文本框 78">
            <a:extLst>
              <a:ext uri="{FF2B5EF4-FFF2-40B4-BE49-F238E27FC236}">
                <a16:creationId xmlns:a16="http://schemas.microsoft.com/office/drawing/2014/main" xmlns="" id="{DE299584-A23F-46CB-829A-DB44348A6699}"/>
              </a:ext>
            </a:extLst>
          </p:cNvPr>
          <p:cNvSpPr txBox="1"/>
          <p:nvPr/>
        </p:nvSpPr>
        <p:spPr>
          <a:xfrm>
            <a:off x="5803183" y="5296086"/>
            <a:ext cx="2323294" cy="461665"/>
          </a:xfrm>
          <a:prstGeom prst="rect">
            <a:avLst/>
          </a:prstGeom>
          <a:noFill/>
        </p:spPr>
        <p:txBody>
          <a:bodyPr wrap="square">
            <a:spAutoFit/>
          </a:bodyPr>
          <a:lstStyle>
            <a:defPPr>
              <a:defRPr lang="zh-CN"/>
            </a:defPPr>
            <a:lvl1pPr>
              <a:defRPr sz="1400">
                <a:gradFill>
                  <a:gsLst>
                    <a:gs pos="32000">
                      <a:schemeClr val="bg1"/>
                    </a:gs>
                    <a:gs pos="100000">
                      <a:srgbClr val="6DD9FF"/>
                    </a:gs>
                  </a:gsLst>
                  <a:lin ang="5400000" scaled="0"/>
                </a:gradFill>
                <a:effectLst>
                  <a:outerShdw blurRad="38100" dist="38100" dir="2700000" algn="tl">
                    <a:srgbClr val="000000">
                      <a:alpha val="43137"/>
                    </a:srgbClr>
                  </a:outerShdw>
                </a:effectLst>
                <a:latin typeface="汉仪旗黑-75W" panose="00020600040101010101" pitchFamily="18" charset="-122"/>
                <a:ea typeface="汉仪旗黑-75W" panose="00020600040101010101" pitchFamily="18" charset="-122"/>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zh-CN" sz="1200" b="1" dirty="0">
                <a:solidFill>
                  <a:srgbClr val="F1AB1E"/>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Betaloc</a:t>
            </a:r>
            <a:r>
              <a:rPr kumimoji="0" lang="en-US" altLang="zh-CN" sz="1200" b="1" i="0" u="none" strike="noStrike" kern="1200" cap="none" spc="0" normalizeH="0" baseline="0" noProof="0" dirty="0">
                <a:ln>
                  <a:noFill/>
                </a:ln>
                <a:solidFill>
                  <a:srgbClr val="F1AB1E"/>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ZOK </a:t>
            </a:r>
            <a:r>
              <a:rPr kumimoji="0" lang="en-US" altLang="zh-CN" sz="12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approved for marketing</a:t>
            </a:r>
          </a:p>
        </p:txBody>
      </p:sp>
      <p:sp>
        <p:nvSpPr>
          <p:cNvPr id="81" name="文本框 80">
            <a:extLst>
              <a:ext uri="{FF2B5EF4-FFF2-40B4-BE49-F238E27FC236}">
                <a16:creationId xmlns:a16="http://schemas.microsoft.com/office/drawing/2014/main" xmlns="" id="{7C3035DA-D237-45C0-8D49-558DE14FC610}"/>
              </a:ext>
            </a:extLst>
          </p:cNvPr>
          <p:cNvSpPr txBox="1"/>
          <p:nvPr/>
        </p:nvSpPr>
        <p:spPr>
          <a:xfrm>
            <a:off x="7472960" y="2068852"/>
            <a:ext cx="1940826" cy="369332"/>
          </a:xfrm>
          <a:prstGeom prst="rect">
            <a:avLst/>
          </a:prstGeom>
          <a:noFill/>
        </p:spPr>
        <p:txBody>
          <a:bodyPr wrap="square">
            <a:spAutoFit/>
          </a:bodyPr>
          <a:lstStyle>
            <a:defPPr>
              <a:defRPr lang="zh-CN"/>
            </a:defPPr>
            <a:lvl1pPr>
              <a:defRPr sz="2400" b="1">
                <a:gradFill flip="none" rotWithShape="1">
                  <a:gsLst>
                    <a:gs pos="0">
                      <a:srgbClr val="4C94D8"/>
                    </a:gs>
                    <a:gs pos="100000">
                      <a:srgbClr val="00B0F0"/>
                    </a:gs>
                  </a:gsLst>
                  <a:lin ang="5400000" scaled="1"/>
                  <a:tileRect/>
                </a:gradFill>
                <a:latin typeface="锐字洪荒之力简 大黑" panose="02010604000000000000" pitchFamily="2" charset="-122"/>
                <a:ea typeface="锐字洪荒之力简 大黑" panose="02010604000000000000" pitchFamily="2" charset="-122"/>
              </a:defRPr>
            </a:lvl1pPr>
          </a:lstStyle>
          <a:p>
            <a:r>
              <a:rPr lang="en-US" altLang="zh-CN" sz="18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1988</a:t>
            </a:r>
          </a:p>
        </p:txBody>
      </p:sp>
      <p:sp>
        <p:nvSpPr>
          <p:cNvPr id="82" name="文本框 81">
            <a:extLst>
              <a:ext uri="{FF2B5EF4-FFF2-40B4-BE49-F238E27FC236}">
                <a16:creationId xmlns:a16="http://schemas.microsoft.com/office/drawing/2014/main" xmlns="" id="{46EE4507-914E-43E1-9126-214DAFA52448}"/>
              </a:ext>
            </a:extLst>
          </p:cNvPr>
          <p:cNvSpPr txBox="1"/>
          <p:nvPr/>
        </p:nvSpPr>
        <p:spPr>
          <a:xfrm>
            <a:off x="7472961" y="2371429"/>
            <a:ext cx="1940825" cy="461665"/>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Sir James W. Black gained </a:t>
            </a:r>
            <a:r>
              <a:rPr kumimoji="0" lang="en-US" altLang="zh-CN" sz="1200" b="1" i="0" u="none" strike="noStrike" kern="1200" cap="none" spc="0" normalizeH="0" baseline="0" noProof="0" dirty="0">
                <a:ln>
                  <a:noFill/>
                </a:ln>
                <a:solidFill>
                  <a:srgbClr val="F1AB1E"/>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Nobel prize</a:t>
            </a:r>
          </a:p>
        </p:txBody>
      </p:sp>
      <p:sp>
        <p:nvSpPr>
          <p:cNvPr id="83" name="PA-圆角矩形 95">
            <a:extLst>
              <a:ext uri="{FF2B5EF4-FFF2-40B4-BE49-F238E27FC236}">
                <a16:creationId xmlns:a16="http://schemas.microsoft.com/office/drawing/2014/main" xmlns="" id="{1148F395-2629-4515-9BBE-63BBE6307D81}"/>
              </a:ext>
            </a:extLst>
          </p:cNvPr>
          <p:cNvSpPr/>
          <p:nvPr>
            <p:custDataLst>
              <p:tags r:id="rId1"/>
            </p:custDataLst>
          </p:nvPr>
        </p:nvSpPr>
        <p:spPr>
          <a:xfrm flipH="1">
            <a:off x="1738406" y="3590165"/>
            <a:ext cx="1594626" cy="45719"/>
          </a:xfrm>
          <a:prstGeom prst="roundRect">
            <a:avLst>
              <a:gd name="adj" fmla="val 50000"/>
            </a:avLst>
          </a:prstGeom>
          <a:gradFill>
            <a:gsLst>
              <a:gs pos="90000">
                <a:srgbClr val="2285AF">
                  <a:alpha val="0"/>
                </a:srgbClr>
              </a:gs>
              <a:gs pos="0">
                <a:srgbClr val="2285AF">
                  <a:alpha val="6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PA-圆角矩形 96">
            <a:extLst>
              <a:ext uri="{FF2B5EF4-FFF2-40B4-BE49-F238E27FC236}">
                <a16:creationId xmlns:a16="http://schemas.microsoft.com/office/drawing/2014/main" xmlns="" id="{F201F786-B060-4123-8784-41BB31B7F3B0}"/>
              </a:ext>
            </a:extLst>
          </p:cNvPr>
          <p:cNvSpPr/>
          <p:nvPr>
            <p:custDataLst>
              <p:tags r:id="rId2"/>
            </p:custDataLst>
          </p:nvPr>
        </p:nvSpPr>
        <p:spPr>
          <a:xfrm flipH="1">
            <a:off x="3288515" y="3466440"/>
            <a:ext cx="1594626" cy="45719"/>
          </a:xfrm>
          <a:prstGeom prst="roundRect">
            <a:avLst>
              <a:gd name="adj" fmla="val 50000"/>
            </a:avLst>
          </a:prstGeom>
          <a:gradFill>
            <a:gsLst>
              <a:gs pos="90000">
                <a:srgbClr val="2285AF">
                  <a:alpha val="0"/>
                </a:srgbClr>
              </a:gs>
              <a:gs pos="0">
                <a:srgbClr val="2285AF">
                  <a:alpha val="6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PA-圆角矩形 97">
            <a:extLst>
              <a:ext uri="{FF2B5EF4-FFF2-40B4-BE49-F238E27FC236}">
                <a16:creationId xmlns:a16="http://schemas.microsoft.com/office/drawing/2014/main" xmlns="" id="{5FBF9B72-B648-44F1-9A1E-197EFDD3FB97}"/>
              </a:ext>
            </a:extLst>
          </p:cNvPr>
          <p:cNvSpPr/>
          <p:nvPr>
            <p:custDataLst>
              <p:tags r:id="rId3"/>
            </p:custDataLst>
          </p:nvPr>
        </p:nvSpPr>
        <p:spPr>
          <a:xfrm flipH="1">
            <a:off x="4207644" y="4475699"/>
            <a:ext cx="918349" cy="45719"/>
          </a:xfrm>
          <a:prstGeom prst="roundRect">
            <a:avLst>
              <a:gd name="adj" fmla="val 50000"/>
            </a:avLst>
          </a:prstGeom>
          <a:gradFill>
            <a:gsLst>
              <a:gs pos="90000">
                <a:srgbClr val="2285AF">
                  <a:alpha val="0"/>
                </a:srgbClr>
              </a:gs>
              <a:gs pos="0">
                <a:srgbClr val="2285AF">
                  <a:alpha val="6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PA-圆角矩形 98">
            <a:extLst>
              <a:ext uri="{FF2B5EF4-FFF2-40B4-BE49-F238E27FC236}">
                <a16:creationId xmlns:a16="http://schemas.microsoft.com/office/drawing/2014/main" xmlns="" id="{B1376AE6-D5F5-4F62-9670-7716FA4AC95B}"/>
              </a:ext>
            </a:extLst>
          </p:cNvPr>
          <p:cNvSpPr/>
          <p:nvPr>
            <p:custDataLst>
              <p:tags r:id="rId4"/>
            </p:custDataLst>
          </p:nvPr>
        </p:nvSpPr>
        <p:spPr>
          <a:xfrm flipH="1">
            <a:off x="6959247" y="3614176"/>
            <a:ext cx="1940808" cy="45719"/>
          </a:xfrm>
          <a:prstGeom prst="roundRect">
            <a:avLst>
              <a:gd name="adj" fmla="val 50000"/>
            </a:avLst>
          </a:prstGeom>
          <a:gradFill>
            <a:gsLst>
              <a:gs pos="90000">
                <a:srgbClr val="2285AF">
                  <a:alpha val="0"/>
                </a:srgbClr>
              </a:gs>
              <a:gs pos="0">
                <a:srgbClr val="2285AF">
                  <a:alpha val="6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PA-圆角矩形 99">
            <a:extLst>
              <a:ext uri="{FF2B5EF4-FFF2-40B4-BE49-F238E27FC236}">
                <a16:creationId xmlns:a16="http://schemas.microsoft.com/office/drawing/2014/main" xmlns="" id="{37FD60E8-7413-41EB-86FB-78F50AB0A050}"/>
              </a:ext>
            </a:extLst>
          </p:cNvPr>
          <p:cNvSpPr/>
          <p:nvPr>
            <p:custDataLst>
              <p:tags r:id="rId5"/>
            </p:custDataLst>
          </p:nvPr>
        </p:nvSpPr>
        <p:spPr>
          <a:xfrm flipH="1">
            <a:off x="7993064" y="4525868"/>
            <a:ext cx="1594626" cy="45719"/>
          </a:xfrm>
          <a:prstGeom prst="roundRect">
            <a:avLst>
              <a:gd name="adj" fmla="val 50000"/>
            </a:avLst>
          </a:prstGeom>
          <a:gradFill>
            <a:gsLst>
              <a:gs pos="90000">
                <a:srgbClr val="2285AF">
                  <a:alpha val="0"/>
                </a:srgbClr>
              </a:gs>
              <a:gs pos="0">
                <a:srgbClr val="2285AF">
                  <a:alpha val="6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PA-圆角矩形 100">
            <a:extLst>
              <a:ext uri="{FF2B5EF4-FFF2-40B4-BE49-F238E27FC236}">
                <a16:creationId xmlns:a16="http://schemas.microsoft.com/office/drawing/2014/main" xmlns="" id="{0EC45464-F70E-44C3-BD4A-EF6550AC061A}"/>
              </a:ext>
            </a:extLst>
          </p:cNvPr>
          <p:cNvSpPr/>
          <p:nvPr>
            <p:custDataLst>
              <p:tags r:id="rId6"/>
            </p:custDataLst>
          </p:nvPr>
        </p:nvSpPr>
        <p:spPr>
          <a:xfrm flipH="1">
            <a:off x="5893070" y="3420721"/>
            <a:ext cx="918349" cy="45719"/>
          </a:xfrm>
          <a:prstGeom prst="roundRect">
            <a:avLst>
              <a:gd name="adj" fmla="val 50000"/>
            </a:avLst>
          </a:prstGeom>
          <a:gradFill>
            <a:gsLst>
              <a:gs pos="90000">
                <a:srgbClr val="2285AF">
                  <a:alpha val="0"/>
                </a:srgbClr>
              </a:gs>
              <a:gs pos="0">
                <a:srgbClr val="2285AF">
                  <a:alpha val="6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7" name="组合 96">
            <a:extLst>
              <a:ext uri="{FF2B5EF4-FFF2-40B4-BE49-F238E27FC236}">
                <a16:creationId xmlns:a16="http://schemas.microsoft.com/office/drawing/2014/main" xmlns="" id="{A65FF4CB-1F36-423A-96C6-783DCCE9F879}"/>
              </a:ext>
            </a:extLst>
          </p:cNvPr>
          <p:cNvGrpSpPr/>
          <p:nvPr/>
        </p:nvGrpSpPr>
        <p:grpSpPr>
          <a:xfrm>
            <a:off x="8715323" y="3754151"/>
            <a:ext cx="538053" cy="2028695"/>
            <a:chOff x="2728434" y="3601331"/>
            <a:chExt cx="538053" cy="2028695"/>
          </a:xfrm>
        </p:grpSpPr>
        <p:grpSp>
          <p:nvGrpSpPr>
            <p:cNvPr id="98" name="组合 97">
              <a:extLst>
                <a:ext uri="{FF2B5EF4-FFF2-40B4-BE49-F238E27FC236}">
                  <a16:creationId xmlns:a16="http://schemas.microsoft.com/office/drawing/2014/main" xmlns="" id="{23DE611A-55E1-49AB-919B-D5E6141190C3}"/>
                </a:ext>
              </a:extLst>
            </p:cNvPr>
            <p:cNvGrpSpPr/>
            <p:nvPr/>
          </p:nvGrpSpPr>
          <p:grpSpPr>
            <a:xfrm>
              <a:off x="2728434" y="3601331"/>
              <a:ext cx="538053" cy="538053"/>
              <a:chOff x="2548886" y="4752275"/>
              <a:chExt cx="546100" cy="546100"/>
            </a:xfrm>
          </p:grpSpPr>
          <p:sp>
            <p:nvSpPr>
              <p:cNvPr id="100" name="椭圆 99">
                <a:extLst>
                  <a:ext uri="{FF2B5EF4-FFF2-40B4-BE49-F238E27FC236}">
                    <a16:creationId xmlns:a16="http://schemas.microsoft.com/office/drawing/2014/main" xmlns="" id="{082848AF-4A2E-44E0-829F-469F662FEF07}"/>
                  </a:ext>
                </a:extLst>
              </p:cNvPr>
              <p:cNvSpPr/>
              <p:nvPr/>
            </p:nvSpPr>
            <p:spPr>
              <a:xfrm>
                <a:off x="2548886" y="4752275"/>
                <a:ext cx="546100" cy="546100"/>
              </a:xfrm>
              <a:prstGeom prst="ellipse">
                <a:avLst/>
              </a:prstGeom>
              <a:solidFill>
                <a:srgbClr val="2285AF">
                  <a:alpha val="16000"/>
                </a:srgbClr>
              </a:soli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椭圆 100">
                <a:extLst>
                  <a:ext uri="{FF2B5EF4-FFF2-40B4-BE49-F238E27FC236}">
                    <a16:creationId xmlns:a16="http://schemas.microsoft.com/office/drawing/2014/main" xmlns="" id="{6A0F9B76-B885-46B1-BD75-575F4F3CF223}"/>
                  </a:ext>
                </a:extLst>
              </p:cNvPr>
              <p:cNvSpPr/>
              <p:nvPr/>
            </p:nvSpPr>
            <p:spPr>
              <a:xfrm>
                <a:off x="2674138" y="4877527"/>
                <a:ext cx="295597" cy="295597"/>
              </a:xfrm>
              <a:prstGeom prst="ellipse">
                <a:avLst/>
              </a:prstGeom>
              <a:gradFill>
                <a:gsLst>
                  <a:gs pos="27000">
                    <a:schemeClr val="bg1"/>
                  </a:gs>
                  <a:gs pos="86000">
                    <a:srgbClr val="2285AF"/>
                  </a:gs>
                </a:gsLst>
                <a:lin ang="3000000" scaled="0"/>
              </a:gradFill>
              <a:ln w="6350">
                <a:gradFill>
                  <a:gsLst>
                    <a:gs pos="0">
                      <a:schemeClr val="bg1"/>
                    </a:gs>
                    <a:gs pos="65000">
                      <a:schemeClr val="bg1">
                        <a:alpha val="8000"/>
                      </a:schemeClr>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99" name="直接连接符 98">
              <a:extLst>
                <a:ext uri="{FF2B5EF4-FFF2-40B4-BE49-F238E27FC236}">
                  <a16:creationId xmlns:a16="http://schemas.microsoft.com/office/drawing/2014/main" xmlns="" id="{86D19F78-E33A-4346-9F11-45BF14A4AD9A}"/>
                </a:ext>
              </a:extLst>
            </p:cNvPr>
            <p:cNvCxnSpPr/>
            <p:nvPr/>
          </p:nvCxnSpPr>
          <p:spPr>
            <a:xfrm flipV="1">
              <a:off x="2997461" y="4150078"/>
              <a:ext cx="0" cy="1479948"/>
            </a:xfrm>
            <a:prstGeom prst="line">
              <a:avLst/>
            </a:prstGeom>
            <a:ln>
              <a:gradFill>
                <a:gsLst>
                  <a:gs pos="0">
                    <a:srgbClr val="2285AF"/>
                  </a:gs>
                  <a:gs pos="100000">
                    <a:srgbClr val="2285AF">
                      <a:alpha val="6000"/>
                    </a:srgbClr>
                  </a:gs>
                </a:gsLst>
                <a:lin ang="5400000" scaled="1"/>
              </a:gradFill>
              <a:prstDash val="dash"/>
              <a:headEnd type="oval"/>
            </a:ln>
          </p:spPr>
          <p:style>
            <a:lnRef idx="1">
              <a:schemeClr val="accent1"/>
            </a:lnRef>
            <a:fillRef idx="0">
              <a:schemeClr val="accent1"/>
            </a:fillRef>
            <a:effectRef idx="0">
              <a:schemeClr val="accent1"/>
            </a:effectRef>
            <a:fontRef idx="minor">
              <a:schemeClr val="tx1"/>
            </a:fontRef>
          </p:style>
        </p:cxnSp>
      </p:grpSp>
      <p:pic>
        <p:nvPicPr>
          <p:cNvPr id="102" name="Picture 2">
            <a:extLst>
              <a:ext uri="{FF2B5EF4-FFF2-40B4-BE49-F238E27FC236}">
                <a16:creationId xmlns:a16="http://schemas.microsoft.com/office/drawing/2014/main" xmlns="" id="{AF684781-C8F5-476E-9CD7-ECF527ADC30B}"/>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8606" b="24610"/>
          <a:stretch/>
        </p:blipFill>
        <p:spPr bwMode="auto">
          <a:xfrm>
            <a:off x="863586" y="1472528"/>
            <a:ext cx="612154" cy="602850"/>
          </a:xfrm>
          <a:prstGeom prst="ellipse">
            <a:avLst/>
          </a:prstGeom>
          <a:noFill/>
          <a:extLst>
            <a:ext uri="{909E8E84-426E-40DD-AFC4-6F175D3DCCD1}">
              <a14:hiddenFill xmlns:a14="http://schemas.microsoft.com/office/drawing/2010/main">
                <a:solidFill>
                  <a:srgbClr val="FFFFFF"/>
                </a:solidFill>
              </a14:hiddenFill>
            </a:ext>
          </a:extLst>
        </p:spPr>
      </p:pic>
      <p:sp>
        <p:nvSpPr>
          <p:cNvPr id="103" name="文本框 102">
            <a:extLst>
              <a:ext uri="{FF2B5EF4-FFF2-40B4-BE49-F238E27FC236}">
                <a16:creationId xmlns:a16="http://schemas.microsoft.com/office/drawing/2014/main" xmlns="" id="{A42A6208-EE7B-4312-83A4-A19D69C96458}"/>
              </a:ext>
            </a:extLst>
          </p:cNvPr>
          <p:cNvSpPr txBox="1"/>
          <p:nvPr/>
        </p:nvSpPr>
        <p:spPr>
          <a:xfrm>
            <a:off x="9107350" y="4915918"/>
            <a:ext cx="1587863" cy="369332"/>
          </a:xfrm>
          <a:prstGeom prst="rect">
            <a:avLst/>
          </a:prstGeom>
          <a:noFill/>
        </p:spPr>
        <p:txBody>
          <a:bodyPr wrap="square">
            <a:spAutoFit/>
          </a:bodyPr>
          <a:lstStyle>
            <a:defPPr>
              <a:defRPr lang="zh-CN"/>
            </a:defPPr>
            <a:lvl1pPr>
              <a:defRPr b="1">
                <a:gradFill flip="none" rotWithShape="1">
                  <a:gsLst>
                    <a:gs pos="0">
                      <a:srgbClr val="4C94D8"/>
                    </a:gs>
                    <a:gs pos="100000">
                      <a:srgbClr val="00B0F0"/>
                    </a:gs>
                  </a:gsLst>
                  <a:lin ang="5400000" scaled="1"/>
                  <a:tileRect/>
                </a:gradFill>
                <a:effectLst>
                  <a:outerShdw blurRad="165100" algn="ctr" rotWithShape="0">
                    <a:srgbClr val="00B0F0">
                      <a:alpha val="40000"/>
                    </a:srgbClr>
                  </a:outerShdw>
                </a:effectLst>
                <a:latin typeface="锐字洪荒之力简 大黑" panose="02010604000000000000" pitchFamily="2" charset="-122"/>
                <a:ea typeface="锐字洪荒之力简 大黑" panose="02010604000000000000" pitchFamily="2" charset="-122"/>
              </a:defRPr>
            </a:lvl1pPr>
          </a:lstStyle>
          <a:p>
            <a:r>
              <a:rPr lang="en-US" altLang="zh-CN" dirty="0">
                <a:solidFill>
                  <a:srgbClr val="2285AF"/>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now</a:t>
            </a:r>
          </a:p>
        </p:txBody>
      </p:sp>
      <p:pic>
        <p:nvPicPr>
          <p:cNvPr id="106" name="图片 105">
            <a:extLst>
              <a:ext uri="{FF2B5EF4-FFF2-40B4-BE49-F238E27FC236}">
                <a16:creationId xmlns:a16="http://schemas.microsoft.com/office/drawing/2014/main" xmlns="" id="{64C4D647-C6D2-4D98-A3AA-2E3DE9CB8798}"/>
              </a:ext>
            </a:extLst>
          </p:cNvPr>
          <p:cNvPicPr>
            <a:picLocks noChangeAspect="1"/>
          </p:cNvPicPr>
          <p:nvPr/>
        </p:nvPicPr>
        <p:blipFill>
          <a:blip r:embed="rId10"/>
          <a:srcRect l="2969" r="2969"/>
          <a:stretch>
            <a:fillRect/>
          </a:stretch>
        </p:blipFill>
        <p:spPr>
          <a:xfrm>
            <a:off x="2580662" y="4330049"/>
            <a:ext cx="612405" cy="601892"/>
          </a:xfrm>
          <a:prstGeom prst="ellipse">
            <a:avLst/>
          </a:prstGeom>
        </p:spPr>
      </p:pic>
      <p:pic>
        <p:nvPicPr>
          <p:cNvPr id="108" name="Picture 4" descr="供应拨药盘，数药器工具盘，配药盘塑料分药盘-阿里巴巴">
            <a:extLst>
              <a:ext uri="{FF2B5EF4-FFF2-40B4-BE49-F238E27FC236}">
                <a16:creationId xmlns:a16="http://schemas.microsoft.com/office/drawing/2014/main" xmlns="" id="{CDF61303-CF75-4F7E-8E19-34426DDE6E6A}"/>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204" r="2204"/>
          <a:stretch/>
        </p:blipFill>
        <p:spPr bwMode="auto">
          <a:xfrm>
            <a:off x="5803183" y="4330049"/>
            <a:ext cx="612405" cy="601892"/>
          </a:xfrm>
          <a:prstGeom prst="ellipse">
            <a:avLst/>
          </a:prstGeom>
          <a:noFill/>
          <a:extLst>
            <a:ext uri="{909E8E84-426E-40DD-AFC4-6F175D3DCCD1}">
              <a14:hiddenFill xmlns:a14="http://schemas.microsoft.com/office/drawing/2010/main">
                <a:solidFill>
                  <a:srgbClr val="FFFFFF"/>
                </a:solidFill>
              </a14:hiddenFill>
            </a:ext>
          </a:extLst>
        </p:spPr>
      </p:pic>
      <p:pic>
        <p:nvPicPr>
          <p:cNvPr id="109" name="图片 108">
            <a:extLst>
              <a:ext uri="{FF2B5EF4-FFF2-40B4-BE49-F238E27FC236}">
                <a16:creationId xmlns:a16="http://schemas.microsoft.com/office/drawing/2014/main" xmlns="" id="{40B54D70-645D-46AB-B3AF-AB6D9AEBB0D1}"/>
              </a:ext>
            </a:extLst>
          </p:cNvPr>
          <p:cNvPicPr>
            <a:picLocks noChangeAspect="1"/>
          </p:cNvPicPr>
          <p:nvPr/>
        </p:nvPicPr>
        <p:blipFill rotWithShape="1">
          <a:blip r:embed="rId12"/>
          <a:srcRect l="1358" r="1358"/>
          <a:stretch/>
        </p:blipFill>
        <p:spPr>
          <a:xfrm>
            <a:off x="7510251" y="1473840"/>
            <a:ext cx="612405" cy="601892"/>
          </a:xfrm>
          <a:prstGeom prst="ellipse">
            <a:avLst/>
          </a:prstGeom>
        </p:spPr>
      </p:pic>
      <p:sp>
        <p:nvSpPr>
          <p:cNvPr id="110" name="文本框 109">
            <a:extLst>
              <a:ext uri="{FF2B5EF4-FFF2-40B4-BE49-F238E27FC236}">
                <a16:creationId xmlns:a16="http://schemas.microsoft.com/office/drawing/2014/main" xmlns="" id="{B1D32C4C-6949-4851-A492-55A922F42178}"/>
              </a:ext>
            </a:extLst>
          </p:cNvPr>
          <p:cNvSpPr txBox="1"/>
          <p:nvPr/>
        </p:nvSpPr>
        <p:spPr>
          <a:xfrm>
            <a:off x="9096353" y="5344533"/>
            <a:ext cx="2803884" cy="461665"/>
          </a:xfrm>
          <a:prstGeom prst="rect">
            <a:avLst/>
          </a:prstGeom>
          <a:noFill/>
        </p:spPr>
        <p:txBody>
          <a:bodyPr wrap="square">
            <a:spAutoFit/>
          </a:bodyPr>
          <a:lstStyle>
            <a:defPPr>
              <a:defRPr lang="zh-CN"/>
            </a:defPPr>
            <a:lvl1pPr>
              <a:spcBef>
                <a:spcPct val="0"/>
              </a:spcBef>
              <a:defRPr sz="1200" b="0" i="0">
                <a:solidFill>
                  <a:srgbClr val="2E2A25"/>
                </a:solidFill>
                <a:effectLst/>
                <a:latin typeface="Times New Roman" panose="02020603050405020304" pitchFamily="18" charset="0"/>
                <a:ea typeface="微软雅黑" panose="020B0503020204020204" pitchFamily="34" charset="-122"/>
                <a:cs typeface="Times New Roman" panose="02020603050405020304" pitchFamily="18" charset="0"/>
              </a:defRPr>
            </a:lvl1pPr>
          </a:lstStyle>
          <a:p>
            <a:r>
              <a:rPr kumimoji="0" lang="en-US" altLang="zh-CN" sz="1200" b="0" i="0" u="none" strike="noStrike" kern="1200" cap="none" spc="0" normalizeH="0" baseline="30000" noProof="0" dirty="0">
                <a:ln>
                  <a:noFill/>
                </a:ln>
                <a:solidFill>
                  <a:schemeClr val="tx1">
                    <a:lumMod val="85000"/>
                    <a:lumOff val="15000"/>
                  </a:schemeClr>
                </a:solidFill>
                <a:effectLst/>
                <a:uLnTx/>
                <a:uFillTx/>
                <a:latin typeface="Arial" panose="020B0604020202020204" pitchFamily="34" charset="0"/>
                <a:cs typeface="Arial" panose="020B0604020202020204" pitchFamily="34" charset="0"/>
                <a:sym typeface="微软雅黑" panose="020B0503020204020204" pitchFamily="34" charset="-122"/>
              </a:rPr>
              <a:t> </a:t>
            </a:r>
            <a:r>
              <a:rPr lang="en-US" altLang="zh-CN" dirty="0">
                <a:solidFill>
                  <a:schemeClr val="tx1">
                    <a:lumMod val="85000"/>
                    <a:lumOff val="15000"/>
                  </a:schemeClr>
                </a:solidFill>
                <a:latin typeface="Arial" panose="020B0604020202020204" pitchFamily="34" charset="0"/>
                <a:cs typeface="Arial" panose="020B0604020202020204" pitchFamily="34" charset="0"/>
                <a:sym typeface="微软雅黑" panose="020B0503020204020204" pitchFamily="34" charset="-122"/>
              </a:rPr>
              <a:t>Betaloc ZOK is the only β-blocker </a:t>
            </a:r>
            <a:r>
              <a:rPr lang="en-US" altLang="zh-CN" b="1" dirty="0">
                <a:solidFill>
                  <a:srgbClr val="F1AB1E"/>
                </a:solidFill>
                <a:latin typeface="Arial" panose="020B0604020202020204" pitchFamily="34" charset="0"/>
                <a:cs typeface="Arial" panose="020B0604020202020204" pitchFamily="34" charset="0"/>
                <a:sym typeface="微软雅黑" panose="020B0503020204020204" pitchFamily="34" charset="-122"/>
              </a:rPr>
              <a:t>approved in 7 indications</a:t>
            </a:r>
            <a:r>
              <a:rPr lang="en-US" altLang="zh-CN" b="1" baseline="30000" dirty="0">
                <a:solidFill>
                  <a:srgbClr val="F1AB1E"/>
                </a:solidFill>
                <a:latin typeface="Arial" panose="020B0604020202020204" pitchFamily="34" charset="0"/>
                <a:cs typeface="Arial" panose="020B0604020202020204" pitchFamily="34" charset="0"/>
                <a:sym typeface="微软雅黑" panose="020B0503020204020204" pitchFamily="34" charset="-122"/>
              </a:rPr>
              <a:t>1</a:t>
            </a:r>
            <a:endParaRPr lang="zh-CN" altLang="en-US" b="1" baseline="30000" dirty="0">
              <a:solidFill>
                <a:srgbClr val="F1AB1E"/>
              </a:solidFill>
              <a:latin typeface="Arial" panose="020B0604020202020204" pitchFamily="34" charset="0"/>
              <a:cs typeface="Arial" panose="020B0604020202020204" pitchFamily="34" charset="0"/>
              <a:sym typeface="微软雅黑" panose="020B0503020204020204" pitchFamily="34" charset="-122"/>
            </a:endParaRPr>
          </a:p>
        </p:txBody>
      </p:sp>
      <p:pic>
        <p:nvPicPr>
          <p:cNvPr id="111" name="图片 110">
            <a:extLst>
              <a:ext uri="{FF2B5EF4-FFF2-40B4-BE49-F238E27FC236}">
                <a16:creationId xmlns:a16="http://schemas.microsoft.com/office/drawing/2014/main" xmlns="" id="{968E8067-6D32-4818-8605-0415A1868BAF}"/>
              </a:ext>
            </a:extLst>
          </p:cNvPr>
          <p:cNvPicPr>
            <a:picLocks noChangeAspect="1"/>
          </p:cNvPicPr>
          <p:nvPr/>
        </p:nvPicPr>
        <p:blipFill>
          <a:blip r:embed="rId13"/>
          <a:srcRect l="3130" r="3130"/>
          <a:stretch>
            <a:fillRect/>
          </a:stretch>
        </p:blipFill>
        <p:spPr>
          <a:xfrm>
            <a:off x="9096353" y="4330049"/>
            <a:ext cx="612405" cy="601892"/>
          </a:xfrm>
          <a:prstGeom prst="ellipse">
            <a:avLst/>
          </a:prstGeom>
        </p:spPr>
      </p:pic>
      <p:sp>
        <p:nvSpPr>
          <p:cNvPr id="69" name="Rectangle 68">
            <a:extLst>
              <a:ext uri="{FF2B5EF4-FFF2-40B4-BE49-F238E27FC236}">
                <a16:creationId xmlns:a16="http://schemas.microsoft.com/office/drawing/2014/main" xmlns="" id="{30D8E541-E85D-44BB-B604-5575188207A2}"/>
              </a:ext>
            </a:extLst>
          </p:cNvPr>
          <p:cNvSpPr/>
          <p:nvPr/>
        </p:nvSpPr>
        <p:spPr>
          <a:xfrm>
            <a:off x="5803183" y="5850084"/>
            <a:ext cx="1535998"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rPr>
              <a:t>Zero Order Kinetic</a:t>
            </a:r>
          </a:p>
        </p:txBody>
      </p:sp>
      <p:pic>
        <p:nvPicPr>
          <p:cNvPr id="77" name="Picture 76">
            <a:extLst>
              <a:ext uri="{FF2B5EF4-FFF2-40B4-BE49-F238E27FC236}">
                <a16:creationId xmlns:a16="http://schemas.microsoft.com/office/drawing/2014/main" xmlns="" id="{D5ACF7E9-19A2-458A-9380-29DCA1B504C6}"/>
              </a:ext>
            </a:extLst>
          </p:cNvPr>
          <p:cNvPicPr>
            <a:picLocks noChangeAspect="1"/>
          </p:cNvPicPr>
          <p:nvPr/>
        </p:nvPicPr>
        <p:blipFill>
          <a:blip r:embed="rId14"/>
          <a:stretch>
            <a:fillRect/>
          </a:stretch>
        </p:blipFill>
        <p:spPr>
          <a:xfrm>
            <a:off x="10168466" y="156407"/>
            <a:ext cx="1646989" cy="444459"/>
          </a:xfrm>
          <a:prstGeom prst="rect">
            <a:avLst/>
          </a:prstGeom>
        </p:spPr>
      </p:pic>
      <p:sp>
        <p:nvSpPr>
          <p:cNvPr id="80" name="TextBox 79">
            <a:extLst>
              <a:ext uri="{FF2B5EF4-FFF2-40B4-BE49-F238E27FC236}">
                <a16:creationId xmlns:a16="http://schemas.microsoft.com/office/drawing/2014/main" xmlns="" id="{A7C55F6A-E232-4087-B586-19FD8F423B12}"/>
              </a:ext>
            </a:extLst>
          </p:cNvPr>
          <p:cNvSpPr txBox="1"/>
          <p:nvPr/>
        </p:nvSpPr>
        <p:spPr>
          <a:xfrm>
            <a:off x="315295" y="6572427"/>
            <a:ext cx="6839338" cy="215444"/>
          </a:xfrm>
          <a:prstGeom prst="rect">
            <a:avLst/>
          </a:prstGeom>
          <a:noFill/>
        </p:spPr>
        <p:txBody>
          <a:bodyPr wrap="square">
            <a:spAutoFit/>
          </a:bodyPr>
          <a:lstStyle/>
          <a:p>
            <a:pPr marL="228600" indent="-228600">
              <a:buFont typeface="+mj-lt"/>
              <a:buAutoNum type="arabicPeriod"/>
            </a:pPr>
            <a:r>
              <a:rPr lang="de-DE"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Succinate certificate of pharmaceutical product</a:t>
            </a:r>
          </a:p>
        </p:txBody>
      </p:sp>
    </p:spTree>
    <p:extLst>
      <p:ext uri="{BB962C8B-B14F-4D97-AF65-F5344CB8AC3E}">
        <p14:creationId xmlns:p14="http://schemas.microsoft.com/office/powerpoint/2010/main" val="30011560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6398" y="405474"/>
            <a:ext cx="11277600" cy="6093976"/>
          </a:xfrm>
          <a:prstGeom prst="rect">
            <a:avLst/>
          </a:prstGeom>
        </p:spPr>
        <p:txBody>
          <a:bodyPr wrap="square">
            <a:spAutoFit/>
          </a:bodyPr>
          <a:lstStyle/>
          <a:p>
            <a:r>
              <a:rPr lang="en-US" sz="3000" b="1" dirty="0">
                <a:effectLst>
                  <a:outerShdw blurRad="38100" dist="38100" dir="2700000" algn="tl">
                    <a:srgbClr val="000000">
                      <a:alpha val="43137"/>
                    </a:srgbClr>
                  </a:outerShdw>
                </a:effectLst>
              </a:rPr>
              <a:t>Indications</a:t>
            </a:r>
          </a:p>
          <a:p>
            <a:r>
              <a:rPr lang="en-US" sz="3000" dirty="0"/>
              <a:t>AF – often first line in acute AF. </a:t>
            </a:r>
            <a:r>
              <a:rPr lang="en-US" sz="3000" dirty="0" err="1"/>
              <a:t>Bisoprolol</a:t>
            </a:r>
            <a:r>
              <a:rPr lang="en-US" sz="3000" dirty="0"/>
              <a:t>, atenolol or </a:t>
            </a:r>
            <a:r>
              <a:rPr lang="en-US" sz="3000" dirty="0" err="1"/>
              <a:t>metoprolol</a:t>
            </a:r>
            <a:r>
              <a:rPr lang="en-US" sz="3000" dirty="0"/>
              <a:t> may be used orally, or if IV is required, </a:t>
            </a:r>
            <a:r>
              <a:rPr lang="en-US" sz="3000" dirty="0" err="1"/>
              <a:t>metoprolol</a:t>
            </a:r>
            <a:r>
              <a:rPr lang="en-US" sz="3000" dirty="0"/>
              <a:t> (NB much smaller doses than orally!) or the short acting </a:t>
            </a:r>
            <a:r>
              <a:rPr lang="en-US" sz="3000" dirty="0" err="1"/>
              <a:t>esmolol</a:t>
            </a:r>
            <a:r>
              <a:rPr lang="en-US" sz="3000" dirty="0"/>
              <a:t> are useful</a:t>
            </a:r>
          </a:p>
          <a:p>
            <a:endParaRPr lang="en-US" sz="3000" dirty="0" smtClean="0"/>
          </a:p>
          <a:p>
            <a:r>
              <a:rPr lang="en-US" sz="3000" dirty="0" smtClean="0"/>
              <a:t>Heart </a:t>
            </a:r>
            <a:r>
              <a:rPr lang="en-US" sz="3000" dirty="0"/>
              <a:t>Failure – using beta blockers in heart failure due to systolic dysfunction reduces mortality and hospital admission. </a:t>
            </a:r>
            <a:r>
              <a:rPr lang="en-US" sz="3000" dirty="0" err="1"/>
              <a:t>Carvedilol</a:t>
            </a:r>
            <a:r>
              <a:rPr lang="en-US" sz="3000" dirty="0"/>
              <a:t>, </a:t>
            </a:r>
            <a:r>
              <a:rPr lang="en-US" sz="3000" dirty="0" err="1"/>
              <a:t>metoprolol</a:t>
            </a:r>
            <a:r>
              <a:rPr lang="en-US" sz="3000" dirty="0"/>
              <a:t> and </a:t>
            </a:r>
            <a:r>
              <a:rPr lang="en-US" sz="3000" dirty="0" err="1"/>
              <a:t>bisoprolol</a:t>
            </a:r>
            <a:r>
              <a:rPr lang="en-US" sz="3000" dirty="0"/>
              <a:t> are recommended. However, initiation of therapy should be cautious, and is usually started in patients after an acute episode, when signs of fluid retention have resolved, but before discharge from hospital.</a:t>
            </a:r>
          </a:p>
          <a:p>
            <a:r>
              <a:rPr lang="en-US" sz="3000" dirty="0"/>
              <a:t>When used in conjunction with an ACE-inhibitor, beneficial effects are increased. ACE-inhibitor therapy should be started first.</a:t>
            </a:r>
          </a:p>
        </p:txBody>
      </p:sp>
    </p:spTree>
    <p:extLst>
      <p:ext uri="{BB962C8B-B14F-4D97-AF65-F5344CB8AC3E}">
        <p14:creationId xmlns:p14="http://schemas.microsoft.com/office/powerpoint/2010/main" val="145921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029" y="964310"/>
            <a:ext cx="11001828" cy="4708981"/>
          </a:xfrm>
          <a:prstGeom prst="rect">
            <a:avLst/>
          </a:prstGeom>
        </p:spPr>
        <p:txBody>
          <a:bodyPr wrap="square">
            <a:spAutoFit/>
          </a:bodyPr>
          <a:lstStyle/>
          <a:p>
            <a:pPr algn="just"/>
            <a:r>
              <a:rPr lang="en-US" sz="3000" dirty="0"/>
              <a:t>Angina – highly effective at reducing symptoms but there is no evidence to suggest they reduce mortality or improve outcomes. All patients with stable angina should be on long-term beta blocker therapy, and </a:t>
            </a:r>
            <a:r>
              <a:rPr lang="en-US" sz="3000" dirty="0" err="1"/>
              <a:t>cardioselective</a:t>
            </a:r>
            <a:r>
              <a:rPr lang="en-US" sz="3000" dirty="0"/>
              <a:t> agents – such as atenolol or </a:t>
            </a:r>
            <a:r>
              <a:rPr lang="en-US" sz="3000" dirty="0" err="1"/>
              <a:t>metoprolol</a:t>
            </a:r>
            <a:r>
              <a:rPr lang="en-US" sz="3000" dirty="0"/>
              <a:t> are recommended</a:t>
            </a:r>
          </a:p>
          <a:p>
            <a:pPr algn="just"/>
            <a:endParaRPr lang="en-US" sz="3000" dirty="0" smtClean="0"/>
          </a:p>
          <a:p>
            <a:pPr algn="just"/>
            <a:r>
              <a:rPr lang="en-US" sz="3000" dirty="0" smtClean="0"/>
              <a:t>MI </a:t>
            </a:r>
            <a:r>
              <a:rPr lang="en-US" sz="3000" dirty="0"/>
              <a:t>– secondary prevention – all patients with an MI (including ST elevation and non-ST elevation) should be started on a beta blocker to reduce the risk of short term complications and improve long-term survival.</a:t>
            </a:r>
          </a:p>
        </p:txBody>
      </p:sp>
    </p:spTree>
    <p:extLst>
      <p:ext uri="{BB962C8B-B14F-4D97-AF65-F5344CB8AC3E}">
        <p14:creationId xmlns:p14="http://schemas.microsoft.com/office/powerpoint/2010/main" val="2071832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6055" y="1964636"/>
            <a:ext cx="10697029" cy="2862322"/>
          </a:xfrm>
          <a:prstGeom prst="rect">
            <a:avLst/>
          </a:prstGeom>
        </p:spPr>
        <p:txBody>
          <a:bodyPr wrap="square">
            <a:spAutoFit/>
          </a:bodyPr>
          <a:lstStyle/>
          <a:p>
            <a:r>
              <a:rPr lang="en-US" sz="3000" dirty="0"/>
              <a:t>Hypertension – most guideline now only suggest to use if other methods have been unsuccessful, and to use in conjunction with other agents</a:t>
            </a:r>
          </a:p>
          <a:p>
            <a:endParaRPr lang="en-US" sz="3000" dirty="0" smtClean="0"/>
          </a:p>
          <a:p>
            <a:r>
              <a:rPr lang="en-US" sz="3000" dirty="0" smtClean="0"/>
              <a:t>Migraine </a:t>
            </a:r>
            <a:r>
              <a:rPr lang="en-US" sz="3000" dirty="0"/>
              <a:t>– propranolol is often used as a regular medication and reduces the frequency of attacks.</a:t>
            </a:r>
          </a:p>
        </p:txBody>
      </p:sp>
    </p:spTree>
    <p:extLst>
      <p:ext uri="{BB962C8B-B14F-4D97-AF65-F5344CB8AC3E}">
        <p14:creationId xmlns:p14="http://schemas.microsoft.com/office/powerpoint/2010/main" val="2071832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2171" y="719374"/>
            <a:ext cx="11059885" cy="3785652"/>
          </a:xfrm>
          <a:prstGeom prst="rect">
            <a:avLst/>
          </a:prstGeom>
        </p:spPr>
        <p:txBody>
          <a:bodyPr wrap="square">
            <a:spAutoFit/>
          </a:bodyPr>
          <a:lstStyle/>
          <a:p>
            <a:r>
              <a:rPr lang="en-US" sz="3000" b="1" dirty="0">
                <a:effectLst>
                  <a:outerShdw blurRad="38100" dist="38100" dir="2700000" algn="tl">
                    <a:srgbClr val="000000">
                      <a:alpha val="43137"/>
                    </a:srgbClr>
                  </a:outerShdw>
                </a:effectLst>
              </a:rPr>
              <a:t>Adverse Effects</a:t>
            </a:r>
          </a:p>
          <a:p>
            <a:r>
              <a:rPr lang="en-US" sz="3000" dirty="0"/>
              <a:t> </a:t>
            </a:r>
          </a:p>
          <a:p>
            <a:pPr marL="285750" indent="-285750">
              <a:buFont typeface="Wingdings" pitchFamily="2" charset="2"/>
              <a:buChar char="§"/>
            </a:pPr>
            <a:r>
              <a:rPr lang="en-US" sz="3000" dirty="0" err="1"/>
              <a:t>Bradycardia</a:t>
            </a:r>
            <a:endParaRPr lang="en-US" sz="3000" dirty="0"/>
          </a:p>
          <a:p>
            <a:pPr marL="285750" indent="-285750">
              <a:buFont typeface="Wingdings" pitchFamily="2" charset="2"/>
              <a:buChar char="§"/>
            </a:pPr>
            <a:r>
              <a:rPr lang="en-US" sz="3000" dirty="0" smtClean="0"/>
              <a:t>Bronchospasm</a:t>
            </a:r>
            <a:endParaRPr lang="en-US" sz="3000" dirty="0"/>
          </a:p>
          <a:p>
            <a:pPr marL="285750" indent="-285750">
              <a:buFont typeface="Wingdings" pitchFamily="2" charset="2"/>
              <a:buChar char="§"/>
            </a:pPr>
            <a:r>
              <a:rPr lang="en-US" sz="3000" dirty="0"/>
              <a:t>Cold extremities</a:t>
            </a:r>
          </a:p>
          <a:p>
            <a:pPr marL="285750" indent="-285750">
              <a:buFont typeface="Wingdings" pitchFamily="2" charset="2"/>
              <a:buChar char="§"/>
            </a:pPr>
            <a:r>
              <a:rPr lang="en-US" sz="3000" dirty="0" smtClean="0"/>
              <a:t>Alternation </a:t>
            </a:r>
            <a:r>
              <a:rPr lang="en-US" sz="3000" dirty="0"/>
              <a:t>of glucose and lipid metabolism due to effects on the liver</a:t>
            </a:r>
          </a:p>
          <a:p>
            <a:pPr marL="285750" indent="-285750">
              <a:buFont typeface="Wingdings" pitchFamily="2" charset="2"/>
              <a:buChar char="§"/>
            </a:pPr>
            <a:r>
              <a:rPr lang="en-US" sz="3000" dirty="0" err="1"/>
              <a:t>Heartblock</a:t>
            </a:r>
            <a:endParaRPr lang="en-US" sz="3000" dirty="0"/>
          </a:p>
        </p:txBody>
      </p:sp>
    </p:spTree>
    <p:extLst>
      <p:ext uri="{BB962C8B-B14F-4D97-AF65-F5344CB8AC3E}">
        <p14:creationId xmlns:p14="http://schemas.microsoft.com/office/powerpoint/2010/main" val="207183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913" y="240387"/>
            <a:ext cx="10885715" cy="6093976"/>
          </a:xfrm>
          <a:prstGeom prst="rect">
            <a:avLst/>
          </a:prstGeom>
        </p:spPr>
        <p:txBody>
          <a:bodyPr wrap="square">
            <a:spAutoFit/>
          </a:bodyPr>
          <a:lstStyle/>
          <a:p>
            <a:r>
              <a:rPr lang="en-US" sz="3000" b="1" dirty="0">
                <a:effectLst>
                  <a:outerShdw blurRad="38100" dist="38100" dir="2700000" algn="tl">
                    <a:srgbClr val="000000">
                      <a:alpha val="43137"/>
                    </a:srgbClr>
                  </a:outerShdw>
                </a:effectLst>
              </a:rPr>
              <a:t>Contraindications</a:t>
            </a:r>
          </a:p>
          <a:p>
            <a:r>
              <a:rPr lang="en-US" sz="3000" dirty="0"/>
              <a:t> </a:t>
            </a:r>
          </a:p>
          <a:p>
            <a:r>
              <a:rPr lang="en-US" sz="3000" dirty="0" err="1"/>
              <a:t>Bradycardia</a:t>
            </a:r>
            <a:endParaRPr lang="en-US" sz="3000" dirty="0"/>
          </a:p>
          <a:p>
            <a:endParaRPr lang="en-US" sz="3000" dirty="0" smtClean="0"/>
          </a:p>
          <a:p>
            <a:r>
              <a:rPr lang="en-US" sz="3000" dirty="0" smtClean="0"/>
              <a:t>Peripheral </a:t>
            </a:r>
            <a:r>
              <a:rPr lang="en-US" sz="3000" dirty="0"/>
              <a:t>vascular disease – use with caution – can cause peripheral vasospasm. Should also be avoided in Raynaud’s phenomenon for the same </a:t>
            </a:r>
            <a:r>
              <a:rPr lang="en-US" sz="3000" dirty="0" smtClean="0"/>
              <a:t>reason</a:t>
            </a:r>
          </a:p>
          <a:p>
            <a:endParaRPr lang="en-US" sz="3000" dirty="0"/>
          </a:p>
          <a:p>
            <a:r>
              <a:rPr lang="en-US" sz="3000" dirty="0"/>
              <a:t>Poorly controlled asthma – can cause bronchospasm. Consider the use of beta1-selective beta-blockers in anyone with asthma (e.g. </a:t>
            </a:r>
            <a:r>
              <a:rPr lang="en-US" sz="3000" dirty="0" err="1"/>
              <a:t>metoprolol</a:t>
            </a:r>
            <a:r>
              <a:rPr lang="en-US" sz="3000" dirty="0"/>
              <a:t>)</a:t>
            </a:r>
          </a:p>
          <a:p>
            <a:r>
              <a:rPr lang="en-US" sz="3000" dirty="0"/>
              <a:t>Pregnancy – avoid atenolol as can cause fetal growth retardation. </a:t>
            </a:r>
            <a:r>
              <a:rPr lang="en-US" sz="3000" dirty="0" err="1"/>
              <a:t>Labetolol</a:t>
            </a:r>
            <a:r>
              <a:rPr lang="en-US" sz="3000" dirty="0"/>
              <a:t> and </a:t>
            </a:r>
            <a:r>
              <a:rPr lang="en-US" sz="3000" dirty="0" err="1"/>
              <a:t>oxprenolol</a:t>
            </a:r>
            <a:r>
              <a:rPr lang="en-US" sz="3000" dirty="0"/>
              <a:t> are likely safe</a:t>
            </a:r>
          </a:p>
        </p:txBody>
      </p:sp>
    </p:spTree>
    <p:extLst>
      <p:ext uri="{BB962C8B-B14F-4D97-AF65-F5344CB8AC3E}">
        <p14:creationId xmlns:p14="http://schemas.microsoft.com/office/powerpoint/2010/main" val="207183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7374" y="1491082"/>
            <a:ext cx="11263083" cy="3785652"/>
          </a:xfrm>
          <a:prstGeom prst="rect">
            <a:avLst/>
          </a:prstGeom>
        </p:spPr>
        <p:txBody>
          <a:bodyPr wrap="square">
            <a:spAutoFit/>
          </a:bodyPr>
          <a:lstStyle/>
          <a:p>
            <a:r>
              <a:rPr lang="en-US" sz="3000" dirty="0"/>
              <a:t>Beta blockers are competitive inhibitors of beta-adrenergic receptors. </a:t>
            </a:r>
            <a:endParaRPr lang="en-US" sz="3000" dirty="0" smtClean="0"/>
          </a:p>
          <a:p>
            <a:endParaRPr lang="en-US" sz="3000" dirty="0" smtClean="0"/>
          </a:p>
          <a:p>
            <a:r>
              <a:rPr lang="en-US" sz="3000" dirty="0" smtClean="0"/>
              <a:t>They </a:t>
            </a:r>
            <a:r>
              <a:rPr lang="en-US" sz="3000" dirty="0"/>
              <a:t>are used mainly as anti-arrhythmic agents, but are also commonly used as secondary prevention in myocardial infarction, and as anti-</a:t>
            </a:r>
            <a:r>
              <a:rPr lang="en-US" sz="3000" dirty="0" err="1"/>
              <a:t>hypertensives</a:t>
            </a:r>
            <a:r>
              <a:rPr lang="en-US" sz="3000" dirty="0"/>
              <a:t>.</a:t>
            </a:r>
          </a:p>
          <a:p>
            <a:endParaRPr lang="en-US" sz="3000" dirty="0" smtClean="0"/>
          </a:p>
          <a:p>
            <a:r>
              <a:rPr lang="en-US" sz="3000" dirty="0" smtClean="0"/>
              <a:t>They </a:t>
            </a:r>
            <a:r>
              <a:rPr lang="en-US" sz="3000" dirty="0"/>
              <a:t>are also used to treat glaucoma as they reduce aqueous </a:t>
            </a:r>
            <a:r>
              <a:rPr lang="en-US" sz="3000" dirty="0" err="1"/>
              <a:t>humour</a:t>
            </a:r>
            <a:r>
              <a:rPr lang="en-US" sz="3000" dirty="0"/>
              <a:t> secretion.</a:t>
            </a:r>
          </a:p>
        </p:txBody>
      </p:sp>
    </p:spTree>
    <p:extLst>
      <p:ext uri="{BB962C8B-B14F-4D97-AF65-F5344CB8AC3E}">
        <p14:creationId xmlns:p14="http://schemas.microsoft.com/office/powerpoint/2010/main" val="207183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7D463D90-4D82-476F-AE0C-B379CF6B37D1}"/>
              </a:ext>
            </a:extLst>
          </p:cNvPr>
          <p:cNvGrpSpPr/>
          <p:nvPr/>
        </p:nvGrpSpPr>
        <p:grpSpPr>
          <a:xfrm>
            <a:off x="515938" y="1247774"/>
            <a:ext cx="11160124" cy="5084446"/>
            <a:chOff x="515938" y="1247774"/>
            <a:chExt cx="11160124" cy="4383111"/>
          </a:xfrm>
        </p:grpSpPr>
        <p:sp>
          <p:nvSpPr>
            <p:cNvPr id="9" name="矩形: 圆角 8">
              <a:extLst>
                <a:ext uri="{FF2B5EF4-FFF2-40B4-BE49-F238E27FC236}">
                  <a16:creationId xmlns:a16="http://schemas.microsoft.com/office/drawing/2014/main" xmlns="" id="{C241B977-BF22-4C00-9B10-A99C6B88F63E}"/>
                </a:ext>
              </a:extLst>
            </p:cNvPr>
            <p:cNvSpPr/>
            <p:nvPr/>
          </p:nvSpPr>
          <p:spPr>
            <a:xfrm>
              <a:off x="515938" y="1247774"/>
              <a:ext cx="11160124" cy="4383111"/>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圆角 9">
              <a:extLst>
                <a:ext uri="{FF2B5EF4-FFF2-40B4-BE49-F238E27FC236}">
                  <a16:creationId xmlns:a16="http://schemas.microsoft.com/office/drawing/2014/main" xmlns="" id="{787F16AD-A314-4A1F-BE87-F793795D6572}"/>
                </a:ext>
              </a:extLst>
            </p:cNvPr>
            <p:cNvSpPr/>
            <p:nvPr/>
          </p:nvSpPr>
          <p:spPr>
            <a:xfrm>
              <a:off x="625206" y="1343364"/>
              <a:ext cx="10941589" cy="419193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a:extLst>
              <a:ext uri="{FF2B5EF4-FFF2-40B4-BE49-F238E27FC236}">
                <a16:creationId xmlns:a16="http://schemas.microsoft.com/office/drawing/2014/main" xmlns="" id="{38E2F66B-8EA7-48BE-8941-705F13D2B23F}"/>
              </a:ext>
            </a:extLst>
          </p:cNvPr>
          <p:cNvSpPr>
            <a:spLocks noGrp="1"/>
          </p:cNvSpPr>
          <p:nvPr>
            <p:ph type="title"/>
          </p:nvPr>
        </p:nvSpPr>
        <p:spPr>
          <a:xfrm>
            <a:off x="450971" y="220662"/>
            <a:ext cx="11741029" cy="600392"/>
          </a:xfrm>
        </p:spPr>
        <p:txBody>
          <a:bodyPr/>
          <a:lstStyle/>
          <a:p>
            <a:pPr algn="ctr"/>
            <a:r>
              <a:rPr lang="en-US" altLang="zh-CN" dirty="0">
                <a:latin typeface="Calisto MT" panose="02040603050505030304" pitchFamily="18" charset="0"/>
                <a:sym typeface="微软雅黑" panose="020B0503020204020204" pitchFamily="34" charset="-122"/>
              </a:rPr>
              <a:t>The extended-release formulations became a new focus for researchers.</a:t>
            </a:r>
          </a:p>
        </p:txBody>
      </p:sp>
      <p:sp>
        <p:nvSpPr>
          <p:cNvPr id="22" name="文本框 21">
            <a:extLst>
              <a:ext uri="{FF2B5EF4-FFF2-40B4-BE49-F238E27FC236}">
                <a16:creationId xmlns:a16="http://schemas.microsoft.com/office/drawing/2014/main" xmlns="" id="{8F77EC14-77D8-4552-B2D7-89E8B4D53368}"/>
              </a:ext>
            </a:extLst>
          </p:cNvPr>
          <p:cNvSpPr txBox="1"/>
          <p:nvPr/>
        </p:nvSpPr>
        <p:spPr>
          <a:xfrm>
            <a:off x="2953732" y="1811885"/>
            <a:ext cx="6096000" cy="369332"/>
          </a:xfrm>
          <a:prstGeom prst="rect">
            <a:avLst/>
          </a:prstGeom>
          <a:noFill/>
        </p:spPr>
        <p:txBody>
          <a:bodyPr wrap="squar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extended-release formulations can </a:t>
            </a:r>
            <a:endParaRPr lang="zh-CN" altLang="en-US" b="1"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pic>
        <p:nvPicPr>
          <p:cNvPr id="16" name="图形 15">
            <a:extLst>
              <a:ext uri="{FF2B5EF4-FFF2-40B4-BE49-F238E27FC236}">
                <a16:creationId xmlns:a16="http://schemas.microsoft.com/office/drawing/2014/main" xmlns="" id="{39CF2FBE-E5EB-4649-8000-AFC79EC462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657072" y="4687890"/>
            <a:ext cx="857964" cy="857964"/>
          </a:xfrm>
          <a:prstGeom prst="rect">
            <a:avLst/>
          </a:prstGeom>
        </p:spPr>
      </p:pic>
      <p:pic>
        <p:nvPicPr>
          <p:cNvPr id="23" name="图形 22">
            <a:extLst>
              <a:ext uri="{FF2B5EF4-FFF2-40B4-BE49-F238E27FC236}">
                <a16:creationId xmlns:a16="http://schemas.microsoft.com/office/drawing/2014/main" xmlns="" id="{ED62160C-2991-4F98-8738-09AC4331A19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3722734" y="2709284"/>
            <a:ext cx="857964" cy="857964"/>
          </a:xfrm>
          <a:prstGeom prst="rect">
            <a:avLst/>
          </a:prstGeom>
        </p:spPr>
      </p:pic>
      <p:pic>
        <p:nvPicPr>
          <p:cNvPr id="24" name="图形 23">
            <a:extLst>
              <a:ext uri="{FF2B5EF4-FFF2-40B4-BE49-F238E27FC236}">
                <a16:creationId xmlns:a16="http://schemas.microsoft.com/office/drawing/2014/main" xmlns="" id="{BCE1AA59-B39A-4232-A62E-9C249E5AC6E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429786" y="4717726"/>
            <a:ext cx="843091" cy="843091"/>
          </a:xfrm>
          <a:prstGeom prst="rect">
            <a:avLst/>
          </a:prstGeom>
        </p:spPr>
      </p:pic>
      <p:sp>
        <p:nvSpPr>
          <p:cNvPr id="25" name="矩形 24">
            <a:extLst>
              <a:ext uri="{FF2B5EF4-FFF2-40B4-BE49-F238E27FC236}">
                <a16:creationId xmlns:a16="http://schemas.microsoft.com/office/drawing/2014/main" xmlns="" id="{A719C6E9-E2D2-48D3-B26E-5292256723BB}"/>
              </a:ext>
            </a:extLst>
          </p:cNvPr>
          <p:cNvSpPr/>
          <p:nvPr/>
        </p:nvSpPr>
        <p:spPr>
          <a:xfrm>
            <a:off x="1867848" y="4636919"/>
            <a:ext cx="3761664" cy="1004703"/>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8">
            <a:extLst>
              <a:ext uri="{FF2B5EF4-FFF2-40B4-BE49-F238E27FC236}">
                <a16:creationId xmlns:a16="http://schemas.microsoft.com/office/drawing/2014/main" xmlns="" id="{DE72BA11-A674-4C4A-957B-5C89246932AA}"/>
              </a:ext>
            </a:extLst>
          </p:cNvPr>
          <p:cNvSpPr txBox="1"/>
          <p:nvPr/>
        </p:nvSpPr>
        <p:spPr>
          <a:xfrm>
            <a:off x="2587369" y="4930786"/>
            <a:ext cx="3193908" cy="369332"/>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spcAft>
                <a:spcPts val="3000"/>
              </a:spcAft>
              <a:buClr>
                <a:srgbClr val="2285AF"/>
              </a:buClr>
            </a:pPr>
            <a:r>
              <a:rPr lang="en-US" altLang="zh-CN" sz="1800" dirty="0">
                <a:latin typeface="Arial" panose="020B0604020202020204" pitchFamily="34" charset="0"/>
                <a:cs typeface="Arial" panose="020B0604020202020204" pitchFamily="34" charset="0"/>
                <a:sym typeface="微软雅黑" panose="020B0503020204020204" pitchFamily="34" charset="-122"/>
              </a:rPr>
              <a:t>Reduce adverse effects</a:t>
            </a:r>
          </a:p>
        </p:txBody>
      </p:sp>
      <p:sp>
        <p:nvSpPr>
          <p:cNvPr id="18" name="文本框 17">
            <a:extLst>
              <a:ext uri="{FF2B5EF4-FFF2-40B4-BE49-F238E27FC236}">
                <a16:creationId xmlns:a16="http://schemas.microsoft.com/office/drawing/2014/main" xmlns="" id="{FBB84260-4BDD-4B52-BDDC-B41488CC56CF}"/>
              </a:ext>
            </a:extLst>
          </p:cNvPr>
          <p:cNvSpPr txBox="1"/>
          <p:nvPr/>
        </p:nvSpPr>
        <p:spPr>
          <a:xfrm>
            <a:off x="4967074" y="2815100"/>
            <a:ext cx="2866963" cy="646331"/>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spcAft>
                <a:spcPts val="3000"/>
              </a:spcAft>
              <a:buClr>
                <a:srgbClr val="2285AF"/>
              </a:buClr>
            </a:pPr>
            <a:r>
              <a:rPr lang="en-US" altLang="zh-CN" sz="1800" dirty="0">
                <a:latin typeface="Arial" panose="020B0604020202020204" pitchFamily="34" charset="0"/>
                <a:cs typeface="Arial" panose="020B0604020202020204" pitchFamily="34" charset="0"/>
                <a:sym typeface="微软雅黑" panose="020B0503020204020204" pitchFamily="34" charset="-122"/>
              </a:rPr>
              <a:t>Achieve continuous β blockade</a:t>
            </a:r>
          </a:p>
        </p:txBody>
      </p:sp>
      <p:sp>
        <p:nvSpPr>
          <p:cNvPr id="27" name="矩形 26">
            <a:extLst>
              <a:ext uri="{FF2B5EF4-FFF2-40B4-BE49-F238E27FC236}">
                <a16:creationId xmlns:a16="http://schemas.microsoft.com/office/drawing/2014/main" xmlns="" id="{E1764E2A-1170-409F-97B3-FF329E6BC139}"/>
              </a:ext>
            </a:extLst>
          </p:cNvPr>
          <p:cNvSpPr/>
          <p:nvPr/>
        </p:nvSpPr>
        <p:spPr>
          <a:xfrm>
            <a:off x="7143979" y="4639836"/>
            <a:ext cx="3761664" cy="1008668"/>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文本框 19">
            <a:extLst>
              <a:ext uri="{FF2B5EF4-FFF2-40B4-BE49-F238E27FC236}">
                <a16:creationId xmlns:a16="http://schemas.microsoft.com/office/drawing/2014/main" xmlns="" id="{FCBF7C0F-8E96-499A-A6E7-9599407C24CF}"/>
              </a:ext>
            </a:extLst>
          </p:cNvPr>
          <p:cNvSpPr txBox="1"/>
          <p:nvPr/>
        </p:nvSpPr>
        <p:spPr>
          <a:xfrm>
            <a:off x="7834037" y="4954604"/>
            <a:ext cx="3193908" cy="369332"/>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spcAft>
                <a:spcPts val="3000"/>
              </a:spcAft>
              <a:buClr>
                <a:srgbClr val="2285AF"/>
              </a:buClr>
            </a:pPr>
            <a:r>
              <a:rPr lang="en-US" altLang="zh-CN" sz="1800" dirty="0">
                <a:latin typeface="Arial" panose="020B0604020202020204" pitchFamily="34" charset="0"/>
                <a:cs typeface="Arial" panose="020B0604020202020204" pitchFamily="34" charset="0"/>
                <a:sym typeface="微软雅黑" panose="020B0503020204020204" pitchFamily="34" charset="-122"/>
              </a:rPr>
              <a:t>Improve compliance</a:t>
            </a:r>
          </a:p>
        </p:txBody>
      </p:sp>
    </p:spTree>
    <p:extLst>
      <p:ext uri="{BB962C8B-B14F-4D97-AF65-F5344CB8AC3E}">
        <p14:creationId xmlns:p14="http://schemas.microsoft.com/office/powerpoint/2010/main" val="11039098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7D463D90-4D82-476F-AE0C-B379CF6B37D1}"/>
              </a:ext>
            </a:extLst>
          </p:cNvPr>
          <p:cNvGrpSpPr/>
          <p:nvPr/>
        </p:nvGrpSpPr>
        <p:grpSpPr>
          <a:xfrm>
            <a:off x="515938" y="1221250"/>
            <a:ext cx="11160124" cy="5084446"/>
            <a:chOff x="515938" y="1247774"/>
            <a:chExt cx="11160124" cy="4383111"/>
          </a:xfrm>
        </p:grpSpPr>
        <p:sp>
          <p:nvSpPr>
            <p:cNvPr id="9" name="矩形: 圆角 8">
              <a:extLst>
                <a:ext uri="{FF2B5EF4-FFF2-40B4-BE49-F238E27FC236}">
                  <a16:creationId xmlns:a16="http://schemas.microsoft.com/office/drawing/2014/main" xmlns="" id="{C241B977-BF22-4C00-9B10-A99C6B88F63E}"/>
                </a:ext>
              </a:extLst>
            </p:cNvPr>
            <p:cNvSpPr/>
            <p:nvPr/>
          </p:nvSpPr>
          <p:spPr>
            <a:xfrm>
              <a:off x="515938" y="1247774"/>
              <a:ext cx="11160124" cy="4383111"/>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圆角 9">
              <a:extLst>
                <a:ext uri="{FF2B5EF4-FFF2-40B4-BE49-F238E27FC236}">
                  <a16:creationId xmlns:a16="http://schemas.microsoft.com/office/drawing/2014/main" xmlns="" id="{787F16AD-A314-4A1F-BE87-F793795D6572}"/>
                </a:ext>
              </a:extLst>
            </p:cNvPr>
            <p:cNvSpPr/>
            <p:nvPr/>
          </p:nvSpPr>
          <p:spPr>
            <a:xfrm>
              <a:off x="625206" y="1343364"/>
              <a:ext cx="10941589" cy="419193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6" name="图形 15">
            <a:extLst>
              <a:ext uri="{FF2B5EF4-FFF2-40B4-BE49-F238E27FC236}">
                <a16:creationId xmlns:a16="http://schemas.microsoft.com/office/drawing/2014/main" xmlns="" id="{39CF2FBE-E5EB-4649-8000-AFC79EC462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603384" y="4687890"/>
            <a:ext cx="857964" cy="857964"/>
          </a:xfrm>
          <a:prstGeom prst="rect">
            <a:avLst/>
          </a:prstGeom>
        </p:spPr>
      </p:pic>
      <p:pic>
        <p:nvPicPr>
          <p:cNvPr id="21" name="图形 20">
            <a:extLst>
              <a:ext uri="{FF2B5EF4-FFF2-40B4-BE49-F238E27FC236}">
                <a16:creationId xmlns:a16="http://schemas.microsoft.com/office/drawing/2014/main" xmlns="" id="{A4DC4D9B-2540-4D3A-BF91-6F4531C9EBE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138091" y="2101050"/>
            <a:ext cx="923336" cy="923330"/>
          </a:xfrm>
          <a:prstGeom prst="rect">
            <a:avLst/>
          </a:prstGeom>
        </p:spPr>
      </p:pic>
      <p:pic>
        <p:nvPicPr>
          <p:cNvPr id="24" name="图形 23">
            <a:extLst>
              <a:ext uri="{FF2B5EF4-FFF2-40B4-BE49-F238E27FC236}">
                <a16:creationId xmlns:a16="http://schemas.microsoft.com/office/drawing/2014/main" xmlns="" id="{BCE1AA59-B39A-4232-A62E-9C249E5AC6E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347290" y="4572329"/>
            <a:ext cx="843091" cy="843091"/>
          </a:xfrm>
          <a:prstGeom prst="rect">
            <a:avLst/>
          </a:prstGeom>
        </p:spPr>
      </p:pic>
      <p:sp>
        <p:nvSpPr>
          <p:cNvPr id="25" name="矩形 24">
            <a:extLst>
              <a:ext uri="{FF2B5EF4-FFF2-40B4-BE49-F238E27FC236}">
                <a16:creationId xmlns:a16="http://schemas.microsoft.com/office/drawing/2014/main" xmlns="" id="{A719C6E9-E2D2-48D3-B26E-5292256723BB}"/>
              </a:ext>
            </a:extLst>
          </p:cNvPr>
          <p:cNvSpPr/>
          <p:nvPr/>
        </p:nvSpPr>
        <p:spPr>
          <a:xfrm>
            <a:off x="1867848" y="4320073"/>
            <a:ext cx="3761664" cy="1321550"/>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a:extLst>
              <a:ext uri="{FF2B5EF4-FFF2-40B4-BE49-F238E27FC236}">
                <a16:creationId xmlns:a16="http://schemas.microsoft.com/office/drawing/2014/main" xmlns="" id="{1DABB2CF-56DE-4E6A-A43A-F62F2688DFB5}"/>
              </a:ext>
            </a:extLst>
          </p:cNvPr>
          <p:cNvSpPr txBox="1"/>
          <p:nvPr/>
        </p:nvSpPr>
        <p:spPr>
          <a:xfrm>
            <a:off x="5299537" y="2316494"/>
            <a:ext cx="3171775" cy="707886"/>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lgn="ctr">
              <a:spcAft>
                <a:spcPts val="3000"/>
              </a:spcAft>
              <a:buClr>
                <a:srgbClr val="2285AF"/>
              </a:buClr>
            </a:pPr>
            <a:r>
              <a:rPr lang="en-GB" sz="2000" dirty="0">
                <a:solidFill>
                  <a:srgbClr val="000000"/>
                </a:solidFill>
                <a:latin typeface="Arial" panose="020B0604020202020204" pitchFamily="34" charset="0"/>
              </a:rPr>
              <a:t>To achieve continuous and even beta-blockade</a:t>
            </a:r>
            <a:endParaRPr lang="en-US" altLang="zh-CN" sz="2000" dirty="0">
              <a:sym typeface="微软雅黑" panose="020B0503020204020204" pitchFamily="34" charset="-122"/>
            </a:endParaRPr>
          </a:p>
        </p:txBody>
      </p:sp>
      <p:sp>
        <p:nvSpPr>
          <p:cNvPr id="19" name="文本框 18">
            <a:extLst>
              <a:ext uri="{FF2B5EF4-FFF2-40B4-BE49-F238E27FC236}">
                <a16:creationId xmlns:a16="http://schemas.microsoft.com/office/drawing/2014/main" xmlns="" id="{DE72BA11-A674-4C4A-957B-5C89246932AA}"/>
              </a:ext>
            </a:extLst>
          </p:cNvPr>
          <p:cNvSpPr txBox="1"/>
          <p:nvPr/>
        </p:nvSpPr>
        <p:spPr>
          <a:xfrm>
            <a:off x="2071681" y="4435417"/>
            <a:ext cx="3713560" cy="1015663"/>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lgn="ctr">
              <a:spcAft>
                <a:spcPts val="3000"/>
              </a:spcAft>
              <a:buClr>
                <a:srgbClr val="2285AF"/>
              </a:buClr>
            </a:pPr>
            <a:r>
              <a:rPr lang="en-US" altLang="zh-CN" sz="2000" dirty="0">
                <a:latin typeface="Arial" panose="020B0604020202020204" pitchFamily="34" charset="0"/>
                <a:cs typeface="Arial" panose="020B0604020202020204" pitchFamily="34" charset="0"/>
                <a:sym typeface="微软雅黑" panose="020B0503020204020204" pitchFamily="34" charset="-122"/>
              </a:rPr>
              <a:t>To reduce adverse effects associated with high peak plasma concentration</a:t>
            </a:r>
            <a:r>
              <a:rPr lang="ar-IQ" altLang="zh-CN" sz="2000" dirty="0">
                <a:latin typeface="Arial" panose="020B0604020202020204" pitchFamily="34" charset="0"/>
                <a:cs typeface="Arial" panose="020B0604020202020204" pitchFamily="34" charset="0"/>
                <a:sym typeface="微软雅黑" panose="020B0503020204020204" pitchFamily="34" charset="-122"/>
              </a:rPr>
              <a:t>.</a:t>
            </a:r>
            <a:endParaRPr lang="en-US" altLang="zh-CN" sz="2000" dirty="0">
              <a:latin typeface="Arial" panose="020B0604020202020204" pitchFamily="34" charset="0"/>
              <a:cs typeface="Arial" panose="020B0604020202020204" pitchFamily="34" charset="0"/>
              <a:sym typeface="微软雅黑" panose="020B0503020204020204" pitchFamily="34" charset="-122"/>
            </a:endParaRPr>
          </a:p>
        </p:txBody>
      </p:sp>
      <p:sp>
        <p:nvSpPr>
          <p:cNvPr id="26" name="矩形 25">
            <a:extLst>
              <a:ext uri="{FF2B5EF4-FFF2-40B4-BE49-F238E27FC236}">
                <a16:creationId xmlns:a16="http://schemas.microsoft.com/office/drawing/2014/main" xmlns="" id="{1F84AF64-5F6F-4F98-8BF5-C8E0A7E26844}"/>
              </a:ext>
            </a:extLst>
          </p:cNvPr>
          <p:cNvSpPr/>
          <p:nvPr/>
        </p:nvSpPr>
        <p:spPr>
          <a:xfrm>
            <a:off x="7264384" y="2053676"/>
            <a:ext cx="3761664" cy="1427841"/>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a:extLst>
              <a:ext uri="{FF2B5EF4-FFF2-40B4-BE49-F238E27FC236}">
                <a16:creationId xmlns:a16="http://schemas.microsoft.com/office/drawing/2014/main" xmlns="" id="{E1764E2A-1170-409F-97B3-FF329E6BC139}"/>
              </a:ext>
            </a:extLst>
          </p:cNvPr>
          <p:cNvSpPr/>
          <p:nvPr/>
        </p:nvSpPr>
        <p:spPr>
          <a:xfrm>
            <a:off x="7143979" y="4639836"/>
            <a:ext cx="3761664" cy="1008668"/>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文本框 19">
            <a:extLst>
              <a:ext uri="{FF2B5EF4-FFF2-40B4-BE49-F238E27FC236}">
                <a16:creationId xmlns:a16="http://schemas.microsoft.com/office/drawing/2014/main" xmlns="" id="{FCBF7C0F-8E96-499A-A6E7-9599407C24CF}"/>
              </a:ext>
            </a:extLst>
          </p:cNvPr>
          <p:cNvSpPr txBox="1"/>
          <p:nvPr/>
        </p:nvSpPr>
        <p:spPr>
          <a:xfrm>
            <a:off x="7461348" y="4687890"/>
            <a:ext cx="3410355" cy="1015663"/>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lgn="ctr">
              <a:spcAft>
                <a:spcPts val="3000"/>
              </a:spcAft>
              <a:buClr>
                <a:srgbClr val="2285AF"/>
              </a:buClr>
            </a:pPr>
            <a:r>
              <a:rPr lang="en-US" altLang="zh-CN" sz="2000" dirty="0">
                <a:latin typeface="Arial" panose="020B0604020202020204" pitchFamily="34" charset="0"/>
                <a:cs typeface="Arial" panose="020B0604020202020204" pitchFamily="34" charset="0"/>
                <a:sym typeface="微软雅黑" panose="020B0503020204020204" pitchFamily="34" charset="-122"/>
              </a:rPr>
              <a:t>once-daily dosing and thereby hopefully improve compliance.</a:t>
            </a:r>
          </a:p>
        </p:txBody>
      </p:sp>
      <p:sp>
        <p:nvSpPr>
          <p:cNvPr id="28" name="TextBox 27">
            <a:extLst>
              <a:ext uri="{FF2B5EF4-FFF2-40B4-BE49-F238E27FC236}">
                <a16:creationId xmlns:a16="http://schemas.microsoft.com/office/drawing/2014/main" xmlns="" id="{7D0203C7-6DDF-4EF1-9BA2-76AB1D09525A}"/>
              </a:ext>
            </a:extLst>
          </p:cNvPr>
          <p:cNvSpPr txBox="1"/>
          <p:nvPr/>
        </p:nvSpPr>
        <p:spPr>
          <a:xfrm>
            <a:off x="498599" y="6503651"/>
            <a:ext cx="6094428" cy="215444"/>
          </a:xfrm>
          <a:prstGeom prst="rect">
            <a:avLst/>
          </a:prstGeom>
          <a:noFill/>
        </p:spPr>
        <p:txBody>
          <a:bodyPr wrap="square">
            <a:spAutoFit/>
          </a:bodyPr>
          <a:lstStyle/>
          <a:p>
            <a:pPr marL="228600" indent="-228600">
              <a:buFont typeface="+mj-lt"/>
              <a:buAutoNum type="arabicPeriod"/>
            </a:pPr>
            <a:r>
              <a:rPr lang="en-US" sz="800" dirty="0">
                <a:latin typeface="Arial" panose="020B0604020202020204" pitchFamily="34" charset="0"/>
                <a:cs typeface="Arial" panose="020B0604020202020204" pitchFamily="34" charset="0"/>
              </a:rPr>
              <a:t>Kendall MJ. Journal of Clinical Pharmacy and Therapeutics (1989) 14,159-1 79</a:t>
            </a:r>
          </a:p>
        </p:txBody>
      </p:sp>
      <p:sp>
        <p:nvSpPr>
          <p:cNvPr id="29" name="文本框 21">
            <a:extLst>
              <a:ext uri="{FF2B5EF4-FFF2-40B4-BE49-F238E27FC236}">
                <a16:creationId xmlns:a16="http://schemas.microsoft.com/office/drawing/2014/main" xmlns="" id="{8A52D52C-C27C-42FB-98C9-40D484C082B3}"/>
              </a:ext>
            </a:extLst>
          </p:cNvPr>
          <p:cNvSpPr txBox="1"/>
          <p:nvPr/>
        </p:nvSpPr>
        <p:spPr>
          <a:xfrm>
            <a:off x="1058758" y="89437"/>
            <a:ext cx="9637902" cy="667170"/>
          </a:xfrm>
          <a:prstGeom prst="rect">
            <a:avLst/>
          </a:prstGeom>
          <a:noFill/>
        </p:spPr>
        <p:txBody>
          <a:bodyPr wrap="square" anchor="ctr">
            <a:spAutoFit/>
          </a:bodyPr>
          <a:lstStyle/>
          <a:p>
            <a:pPr algn="ctr">
              <a:lnSpc>
                <a:spcPct val="200000"/>
              </a:lnSpc>
            </a:pPr>
            <a:r>
              <a:rPr lang="en-US" altLang="zh-CN" sz="2200" b="1" dirty="0">
                <a:solidFill>
                  <a:schemeClr val="tx1">
                    <a:lumMod val="75000"/>
                    <a:lumOff val="25000"/>
                  </a:schemeClr>
                </a:solidFill>
                <a:latin typeface="Calisto MT" panose="02040603050505030304" pitchFamily="18" charset="0"/>
                <a:ea typeface="微软雅黑" panose="020B0503020204020204" pitchFamily="34" charset="-122"/>
                <a:sym typeface="微软雅黑" panose="020B0503020204020204" pitchFamily="34" charset="-122"/>
              </a:rPr>
              <a:t>The potential advantages of producing extended-release preparations.</a:t>
            </a:r>
            <a:r>
              <a:rPr lang="en-US" altLang="zh-CN" sz="2200" b="1" baseline="30000" dirty="0">
                <a:solidFill>
                  <a:schemeClr val="tx1">
                    <a:lumMod val="75000"/>
                    <a:lumOff val="25000"/>
                  </a:schemeClr>
                </a:solidFill>
                <a:latin typeface="Calisto MT" panose="02040603050505030304" pitchFamily="18" charset="0"/>
                <a:ea typeface="微软雅黑" panose="020B0503020204020204" pitchFamily="34" charset="-122"/>
                <a:sym typeface="微软雅黑" panose="020B0503020204020204" pitchFamily="34" charset="-122"/>
              </a:rPr>
              <a:t>1</a:t>
            </a:r>
          </a:p>
        </p:txBody>
      </p:sp>
    </p:spTree>
    <p:extLst>
      <p:ext uri="{BB962C8B-B14F-4D97-AF65-F5344CB8AC3E}">
        <p14:creationId xmlns:p14="http://schemas.microsoft.com/office/powerpoint/2010/main" val="1567211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xmlns="" id="{E3D52BDA-C5D4-4B96-B96D-4C179212D766}"/>
              </a:ext>
            </a:extLst>
          </p:cNvPr>
          <p:cNvGraphicFramePr>
            <a:graphicFrameLocks noChangeAspect="1"/>
          </p:cNvGraphicFramePr>
          <p:nvPr>
            <p:custDataLst>
              <p:tags r:id="rId2"/>
            </p:custDataLst>
            <p:extLst>
              <p:ext uri="{D42A27DB-BD31-4B8C-83A1-F6EECF244321}">
                <p14:modId xmlns:p14="http://schemas.microsoft.com/office/powerpoint/2010/main" val="1770210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 name="think-cell Slide" r:id="rId5" imgW="526" imgH="526" progId="TCLayout.ActiveDocument.1">
                  <p:embed/>
                </p:oleObj>
              </mc:Choice>
              <mc:Fallback>
                <p:oleObj name="think-cell Slide" r:id="rId5" imgW="526" imgH="52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76" name="组合 75">
            <a:extLst>
              <a:ext uri="{FF2B5EF4-FFF2-40B4-BE49-F238E27FC236}">
                <a16:creationId xmlns:a16="http://schemas.microsoft.com/office/drawing/2014/main" xmlns="" id="{7ADE0C96-CBC9-48B7-A4F8-54210A3F358D}"/>
              </a:ext>
            </a:extLst>
          </p:cNvPr>
          <p:cNvGrpSpPr/>
          <p:nvPr/>
        </p:nvGrpSpPr>
        <p:grpSpPr>
          <a:xfrm>
            <a:off x="515938" y="1247774"/>
            <a:ext cx="11160124" cy="5090181"/>
            <a:chOff x="515938" y="1247774"/>
            <a:chExt cx="11160124" cy="4383111"/>
          </a:xfrm>
        </p:grpSpPr>
        <p:sp>
          <p:nvSpPr>
            <p:cNvPr id="77" name="矩形: 圆角 76">
              <a:extLst>
                <a:ext uri="{FF2B5EF4-FFF2-40B4-BE49-F238E27FC236}">
                  <a16:creationId xmlns:a16="http://schemas.microsoft.com/office/drawing/2014/main" xmlns="" id="{7DD259A5-417E-49AB-A231-14346352F76B}"/>
                </a:ext>
              </a:extLst>
            </p:cNvPr>
            <p:cNvSpPr/>
            <p:nvPr/>
          </p:nvSpPr>
          <p:spPr>
            <a:xfrm>
              <a:off x="515938" y="1247774"/>
              <a:ext cx="11160124" cy="4383111"/>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圆角 77">
              <a:extLst>
                <a:ext uri="{FF2B5EF4-FFF2-40B4-BE49-F238E27FC236}">
                  <a16:creationId xmlns:a16="http://schemas.microsoft.com/office/drawing/2014/main" xmlns="" id="{192AAA1C-D15E-4B3D-9D08-CF80F7C2F2F5}"/>
                </a:ext>
              </a:extLst>
            </p:cNvPr>
            <p:cNvSpPr/>
            <p:nvPr/>
          </p:nvSpPr>
          <p:spPr>
            <a:xfrm>
              <a:off x="625206" y="1343364"/>
              <a:ext cx="10941589" cy="419193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2" name="标题 1">
            <a:extLst>
              <a:ext uri="{FF2B5EF4-FFF2-40B4-BE49-F238E27FC236}">
                <a16:creationId xmlns:a16="http://schemas.microsoft.com/office/drawing/2014/main" xmlns="" id="{38E2F66B-8EA7-48BE-8941-705F13D2B23F}"/>
              </a:ext>
            </a:extLst>
          </p:cNvPr>
          <p:cNvSpPr>
            <a:spLocks noGrp="1"/>
          </p:cNvSpPr>
          <p:nvPr>
            <p:ph type="title"/>
          </p:nvPr>
        </p:nvSpPr>
        <p:spPr>
          <a:xfrm>
            <a:off x="450971" y="220662"/>
            <a:ext cx="11741029" cy="600392"/>
          </a:xfrm>
        </p:spPr>
        <p:txBody>
          <a:bodyPr vert="horz"/>
          <a:lstStyle/>
          <a:p>
            <a:pPr algn="ctr"/>
            <a:r>
              <a:rPr lang="en-US" altLang="zh-CN" dirty="0">
                <a:latin typeface="Calisto MT" panose="02040603050505030304" pitchFamily="18" charset="0"/>
                <a:sym typeface="微软雅黑" panose="020B0503020204020204" pitchFamily="34" charset="-122"/>
              </a:rPr>
              <a:t>Using one or two extended-release techniques cannot achieve the ideal slow-release effect such as Zero Order Kinetics.</a:t>
            </a:r>
          </a:p>
        </p:txBody>
      </p:sp>
      <p:sp>
        <p:nvSpPr>
          <p:cNvPr id="19" name="文本框 18">
            <a:extLst>
              <a:ext uri="{FF2B5EF4-FFF2-40B4-BE49-F238E27FC236}">
                <a16:creationId xmlns:a16="http://schemas.microsoft.com/office/drawing/2014/main" xmlns="" id="{7783C9FC-6167-4769-B8F6-4E98640747DF}"/>
              </a:ext>
            </a:extLst>
          </p:cNvPr>
          <p:cNvSpPr txBox="1"/>
          <p:nvPr/>
        </p:nvSpPr>
        <p:spPr>
          <a:xfrm>
            <a:off x="957754" y="1505528"/>
            <a:ext cx="10276491" cy="523220"/>
          </a:xfrm>
          <a:prstGeom prst="rect">
            <a:avLst/>
          </a:prstGeom>
          <a:noFill/>
        </p:spPr>
        <p:txBody>
          <a:bodyPr wrap="square">
            <a:spAutoFit/>
          </a:bodyPr>
          <a:lstStyle/>
          <a:p>
            <a:pPr algn="ctr"/>
            <a:r>
              <a:rPr lang="en-US" altLang="zh-CN"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a:t>
            </a:r>
            <a:r>
              <a:rPr lang="en-US" altLang="zh-CN" sz="1400" b="0" i="0" dirty="0">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hrough the concept of </a:t>
            </a:r>
            <a:r>
              <a:rPr lang="en-US" altLang="zh-CN" sz="1400" b="1" i="0" dirty="0">
                <a:solidFill>
                  <a:srgbClr val="C00000"/>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first-order kinetics and zero-order kinetics </a:t>
            </a:r>
            <a:r>
              <a:rPr lang="en-US" altLang="zh-CN" sz="1400" b="0" i="0" dirty="0">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to understand</a:t>
            </a:r>
          </a:p>
          <a:p>
            <a:pPr algn="ctr"/>
            <a:r>
              <a:rPr lang="en-US" altLang="zh-CN" sz="1400" b="0" i="0" dirty="0">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the difference between sustained release and controlled release tablets</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nvGrpSpPr>
          <p:cNvPr id="26" name="组合 25">
            <a:extLst>
              <a:ext uri="{FF2B5EF4-FFF2-40B4-BE49-F238E27FC236}">
                <a16:creationId xmlns:a16="http://schemas.microsoft.com/office/drawing/2014/main" xmlns="" id="{B36638CA-AD74-43DD-A38E-ADA300EDFA8D}"/>
              </a:ext>
            </a:extLst>
          </p:cNvPr>
          <p:cNvGrpSpPr/>
          <p:nvPr/>
        </p:nvGrpSpPr>
        <p:grpSpPr>
          <a:xfrm>
            <a:off x="1042282" y="2602346"/>
            <a:ext cx="4318002" cy="2783748"/>
            <a:chOff x="2765047" y="3531833"/>
            <a:chExt cx="2973429" cy="2087943"/>
          </a:xfrm>
        </p:grpSpPr>
        <p:sp>
          <p:nvSpPr>
            <p:cNvPr id="27" name="文本框 26">
              <a:extLst>
                <a:ext uri="{FF2B5EF4-FFF2-40B4-BE49-F238E27FC236}">
                  <a16:creationId xmlns:a16="http://schemas.microsoft.com/office/drawing/2014/main" xmlns="" id="{CB15FF27-1A33-4B4E-B5A6-FF9EF68B51A5}"/>
                </a:ext>
              </a:extLst>
            </p:cNvPr>
            <p:cNvSpPr txBox="1"/>
            <p:nvPr/>
          </p:nvSpPr>
          <p:spPr>
            <a:xfrm rot="16200000">
              <a:off x="1838333" y="4458547"/>
              <a:ext cx="2012382" cy="158954"/>
            </a:xfrm>
            <a:prstGeom prst="rect">
              <a:avLst/>
            </a:prstGeom>
            <a:noFill/>
          </p:spPr>
          <p:txBody>
            <a:bodyPr wrap="square" rtlCol="0">
              <a:spAutoFit/>
            </a:bodyPr>
            <a:lstStyle/>
            <a:p>
              <a:pPr algn="ctr"/>
              <a:r>
                <a:rPr lang="en-US" altLang="zh-CN" sz="9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Blood serum concentration(ng/L)</a:t>
              </a:r>
              <a:endParaRPr lang="zh-CN" altLang="en-US" sz="9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8" name="文本框 27">
              <a:extLst>
                <a:ext uri="{FF2B5EF4-FFF2-40B4-BE49-F238E27FC236}">
                  <a16:creationId xmlns:a16="http://schemas.microsoft.com/office/drawing/2014/main" xmlns="" id="{204CFFF8-2712-402D-B267-D364B3E7CB48}"/>
                </a:ext>
              </a:extLst>
            </p:cNvPr>
            <p:cNvSpPr txBox="1"/>
            <p:nvPr/>
          </p:nvSpPr>
          <p:spPr>
            <a:xfrm>
              <a:off x="2875580" y="3738825"/>
              <a:ext cx="435158"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1000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9" name="直接连接符 28">
              <a:extLst>
                <a:ext uri="{FF2B5EF4-FFF2-40B4-BE49-F238E27FC236}">
                  <a16:creationId xmlns:a16="http://schemas.microsoft.com/office/drawing/2014/main" xmlns="" id="{B2BAED3D-5F58-4F9F-A3C5-94A1C461EDC7}"/>
                </a:ext>
              </a:extLst>
            </p:cNvPr>
            <p:cNvCxnSpPr>
              <a:cxnSpLocks/>
            </p:cNvCxnSpPr>
            <p:nvPr/>
          </p:nvCxnSpPr>
          <p:spPr>
            <a:xfrm>
              <a:off x="3298587" y="3822026"/>
              <a:ext cx="0" cy="150876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6D6E2020-125F-411D-830F-390976CEADAA}"/>
                </a:ext>
              </a:extLst>
            </p:cNvPr>
            <p:cNvCxnSpPr>
              <a:cxnSpLocks/>
            </p:cNvCxnSpPr>
            <p:nvPr/>
          </p:nvCxnSpPr>
          <p:spPr>
            <a:xfrm>
              <a:off x="3222387" y="3837266"/>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7A02F91C-8599-46C5-9122-EADFFCC90E03}"/>
                </a:ext>
              </a:extLst>
            </p:cNvPr>
            <p:cNvCxnSpPr>
              <a:cxnSpLocks/>
            </p:cNvCxnSpPr>
            <p:nvPr/>
          </p:nvCxnSpPr>
          <p:spPr>
            <a:xfrm>
              <a:off x="3222387" y="4135716"/>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217E9B9A-AE78-4BAF-84CD-E5BE979BA1F6}"/>
                </a:ext>
              </a:extLst>
            </p:cNvPr>
            <p:cNvCxnSpPr>
              <a:cxnSpLocks/>
            </p:cNvCxnSpPr>
            <p:nvPr/>
          </p:nvCxnSpPr>
          <p:spPr>
            <a:xfrm>
              <a:off x="3222387" y="4421466"/>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B4F394E4-B357-45B3-8701-D8FC0C2AA067}"/>
                </a:ext>
              </a:extLst>
            </p:cNvPr>
            <p:cNvCxnSpPr>
              <a:cxnSpLocks/>
            </p:cNvCxnSpPr>
            <p:nvPr/>
          </p:nvCxnSpPr>
          <p:spPr>
            <a:xfrm>
              <a:off x="3222387" y="4714360"/>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B547E087-77BD-46BE-AD1D-D19314D834F3}"/>
                </a:ext>
              </a:extLst>
            </p:cNvPr>
            <p:cNvCxnSpPr>
              <a:cxnSpLocks/>
            </p:cNvCxnSpPr>
            <p:nvPr/>
          </p:nvCxnSpPr>
          <p:spPr>
            <a:xfrm>
              <a:off x="3222387" y="5000110"/>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A97E5FD3-9F08-4805-89AE-C3F05B1959F1}"/>
                </a:ext>
              </a:extLst>
            </p:cNvPr>
            <p:cNvCxnSpPr>
              <a:cxnSpLocks/>
            </p:cNvCxnSpPr>
            <p:nvPr/>
          </p:nvCxnSpPr>
          <p:spPr>
            <a:xfrm>
              <a:off x="3222387" y="5290623"/>
              <a:ext cx="234981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83F628A4-C1DA-480C-B8DA-FB65D52ED73F}"/>
                </a:ext>
              </a:extLst>
            </p:cNvPr>
            <p:cNvCxnSpPr>
              <a:cxnSpLocks/>
            </p:cNvCxnSpPr>
            <p:nvPr/>
          </p:nvCxnSpPr>
          <p:spPr>
            <a:xfrm flipV="1">
              <a:off x="3863261" y="5290623"/>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 id="{B7F42286-4E3A-4D25-A0D9-E2AA98C4330E}"/>
                </a:ext>
              </a:extLst>
            </p:cNvPr>
            <p:cNvCxnSpPr>
              <a:cxnSpLocks/>
            </p:cNvCxnSpPr>
            <p:nvPr/>
          </p:nvCxnSpPr>
          <p:spPr>
            <a:xfrm flipV="1">
              <a:off x="4432379" y="5290623"/>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xmlns="" id="{77B1DA24-3F9D-4376-975D-4BB890BAF6C1}"/>
                </a:ext>
              </a:extLst>
            </p:cNvPr>
            <p:cNvCxnSpPr>
              <a:cxnSpLocks/>
            </p:cNvCxnSpPr>
            <p:nvPr/>
          </p:nvCxnSpPr>
          <p:spPr>
            <a:xfrm flipV="1">
              <a:off x="5001497" y="5290623"/>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DADEA07C-F9C3-4CD7-8502-1EC1A52AFF1C}"/>
                </a:ext>
              </a:extLst>
            </p:cNvPr>
            <p:cNvCxnSpPr>
              <a:cxnSpLocks/>
            </p:cNvCxnSpPr>
            <p:nvPr/>
          </p:nvCxnSpPr>
          <p:spPr>
            <a:xfrm flipV="1">
              <a:off x="5570615" y="5290623"/>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xmlns="" id="{13620C26-1277-4D2D-81C7-82181CCB196C}"/>
                </a:ext>
              </a:extLst>
            </p:cNvPr>
            <p:cNvSpPr txBox="1"/>
            <p:nvPr/>
          </p:nvSpPr>
          <p:spPr>
            <a:xfrm>
              <a:off x="2875580" y="4030375"/>
              <a:ext cx="435158"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800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文本框 40">
              <a:extLst>
                <a:ext uri="{FF2B5EF4-FFF2-40B4-BE49-F238E27FC236}">
                  <a16:creationId xmlns:a16="http://schemas.microsoft.com/office/drawing/2014/main" xmlns="" id="{FBB74C04-F137-4657-B5DD-B06EF5374C7D}"/>
                </a:ext>
              </a:extLst>
            </p:cNvPr>
            <p:cNvSpPr txBox="1"/>
            <p:nvPr/>
          </p:nvSpPr>
          <p:spPr>
            <a:xfrm>
              <a:off x="2875580" y="4317070"/>
              <a:ext cx="435158"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600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文本框 41">
              <a:extLst>
                <a:ext uri="{FF2B5EF4-FFF2-40B4-BE49-F238E27FC236}">
                  <a16:creationId xmlns:a16="http://schemas.microsoft.com/office/drawing/2014/main" xmlns="" id="{197096A2-F765-41B8-8EC4-BC1635BB1F9C}"/>
                </a:ext>
              </a:extLst>
            </p:cNvPr>
            <p:cNvSpPr txBox="1"/>
            <p:nvPr/>
          </p:nvSpPr>
          <p:spPr>
            <a:xfrm>
              <a:off x="2875580" y="4608550"/>
              <a:ext cx="435158"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400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文本框 42">
              <a:extLst>
                <a:ext uri="{FF2B5EF4-FFF2-40B4-BE49-F238E27FC236}">
                  <a16:creationId xmlns:a16="http://schemas.microsoft.com/office/drawing/2014/main" xmlns="" id="{BB26EBCE-5B80-4DE0-81B8-CC145C07F39C}"/>
                </a:ext>
              </a:extLst>
            </p:cNvPr>
            <p:cNvSpPr txBox="1"/>
            <p:nvPr/>
          </p:nvSpPr>
          <p:spPr>
            <a:xfrm>
              <a:off x="2875580" y="4897000"/>
              <a:ext cx="435158"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文本框 43">
              <a:extLst>
                <a:ext uri="{FF2B5EF4-FFF2-40B4-BE49-F238E27FC236}">
                  <a16:creationId xmlns:a16="http://schemas.microsoft.com/office/drawing/2014/main" xmlns="" id="{05E5A96B-6093-4EB0-9815-84DB8CF678CC}"/>
                </a:ext>
              </a:extLst>
            </p:cNvPr>
            <p:cNvSpPr txBox="1"/>
            <p:nvPr/>
          </p:nvSpPr>
          <p:spPr>
            <a:xfrm>
              <a:off x="2880343" y="5182636"/>
              <a:ext cx="435158"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文本框 44">
              <a:extLst>
                <a:ext uri="{FF2B5EF4-FFF2-40B4-BE49-F238E27FC236}">
                  <a16:creationId xmlns:a16="http://schemas.microsoft.com/office/drawing/2014/main" xmlns="" id="{04D24ABC-82CB-4E22-A5CB-07C2136A065A}"/>
                </a:ext>
              </a:extLst>
            </p:cNvPr>
            <p:cNvSpPr txBox="1"/>
            <p:nvPr/>
          </p:nvSpPr>
          <p:spPr>
            <a:xfrm>
              <a:off x="2876616" y="3837266"/>
              <a:ext cx="421970" cy="161593"/>
            </a:xfrm>
            <a:prstGeom prst="rect">
              <a:avLst/>
            </a:prstGeom>
            <a:noFill/>
          </p:spPr>
          <p:txBody>
            <a:bodyPr wrap="square" rtlCol="0">
              <a:spAutoFit/>
            </a:bodyPr>
            <a:lstStyle>
              <a:defPPr>
                <a:defRPr lang="zh-CN"/>
              </a:defPPr>
              <a:lvl1pPr algn="r">
                <a:defRPr sz="800">
                  <a:latin typeface="微软雅黑" panose="020B0503020204020204" pitchFamily="34" charset="-122"/>
                  <a:ea typeface="微软雅黑" panose="020B0503020204020204" pitchFamily="34" charset="-122"/>
                </a:defRPr>
              </a:lvl1pPr>
            </a:lstStyle>
            <a:p>
              <a:r>
                <a:rPr lang="en-US" altLang="zh-CN" dirty="0">
                  <a:sym typeface="微软雅黑" panose="020B0503020204020204" pitchFamily="34" charset="-122"/>
                </a:rPr>
                <a:t>MTC</a:t>
              </a:r>
              <a:endParaRPr lang="zh-CN" altLang="en-US" dirty="0">
                <a:sym typeface="微软雅黑" panose="020B0503020204020204" pitchFamily="34" charset="-122"/>
              </a:endParaRPr>
            </a:p>
          </p:txBody>
        </p:sp>
        <p:sp>
          <p:nvSpPr>
            <p:cNvPr id="46" name="文本框 45">
              <a:extLst>
                <a:ext uri="{FF2B5EF4-FFF2-40B4-BE49-F238E27FC236}">
                  <a16:creationId xmlns:a16="http://schemas.microsoft.com/office/drawing/2014/main" xmlns="" id="{D9DF2293-1607-419F-8952-5956BDB77D8F}"/>
                </a:ext>
              </a:extLst>
            </p:cNvPr>
            <p:cNvSpPr txBox="1"/>
            <p:nvPr/>
          </p:nvSpPr>
          <p:spPr>
            <a:xfrm>
              <a:off x="3183591" y="5328772"/>
              <a:ext cx="159477"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46">
              <a:extLst>
                <a:ext uri="{FF2B5EF4-FFF2-40B4-BE49-F238E27FC236}">
                  <a16:creationId xmlns:a16="http://schemas.microsoft.com/office/drawing/2014/main" xmlns="" id="{F8328034-D421-4BEA-8228-325D61578F3A}"/>
                </a:ext>
              </a:extLst>
            </p:cNvPr>
            <p:cNvSpPr txBox="1"/>
            <p:nvPr/>
          </p:nvSpPr>
          <p:spPr>
            <a:xfrm>
              <a:off x="3628463" y="5328772"/>
              <a:ext cx="394276"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50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文本框 47">
              <a:extLst>
                <a:ext uri="{FF2B5EF4-FFF2-40B4-BE49-F238E27FC236}">
                  <a16:creationId xmlns:a16="http://schemas.microsoft.com/office/drawing/2014/main" xmlns="" id="{D11BA8A3-A0CA-419E-8C6C-B8EECB6B017F}"/>
                </a:ext>
              </a:extLst>
            </p:cNvPr>
            <p:cNvSpPr txBox="1"/>
            <p:nvPr/>
          </p:nvSpPr>
          <p:spPr>
            <a:xfrm>
              <a:off x="4217952" y="5328772"/>
              <a:ext cx="400534"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100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本框 48">
              <a:extLst>
                <a:ext uri="{FF2B5EF4-FFF2-40B4-BE49-F238E27FC236}">
                  <a16:creationId xmlns:a16="http://schemas.microsoft.com/office/drawing/2014/main" xmlns="" id="{4D18EFE2-DCC9-4CDC-9AE7-2E61A1123128}"/>
                </a:ext>
              </a:extLst>
            </p:cNvPr>
            <p:cNvSpPr txBox="1"/>
            <p:nvPr/>
          </p:nvSpPr>
          <p:spPr>
            <a:xfrm>
              <a:off x="4793329" y="5328772"/>
              <a:ext cx="376030"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150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文本框 49">
              <a:extLst>
                <a:ext uri="{FF2B5EF4-FFF2-40B4-BE49-F238E27FC236}">
                  <a16:creationId xmlns:a16="http://schemas.microsoft.com/office/drawing/2014/main" xmlns="" id="{0C423BBA-C927-4546-8533-D4B044AB3217}"/>
                </a:ext>
              </a:extLst>
            </p:cNvPr>
            <p:cNvSpPr txBox="1"/>
            <p:nvPr/>
          </p:nvSpPr>
          <p:spPr>
            <a:xfrm>
              <a:off x="5362446" y="5328772"/>
              <a:ext cx="376030" cy="161593"/>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文本框 50">
              <a:extLst>
                <a:ext uri="{FF2B5EF4-FFF2-40B4-BE49-F238E27FC236}">
                  <a16:creationId xmlns:a16="http://schemas.microsoft.com/office/drawing/2014/main" xmlns="" id="{0E438F84-6A60-445C-84E6-A80D86B420AE}"/>
                </a:ext>
              </a:extLst>
            </p:cNvPr>
            <p:cNvSpPr txBox="1"/>
            <p:nvPr/>
          </p:nvSpPr>
          <p:spPr>
            <a:xfrm>
              <a:off x="4050821" y="5446641"/>
              <a:ext cx="837994" cy="173135"/>
            </a:xfrm>
            <a:prstGeom prst="rect">
              <a:avLst/>
            </a:prstGeom>
            <a:noFill/>
          </p:spPr>
          <p:txBody>
            <a:bodyPr wrap="square" rtlCol="0">
              <a:spAutoFit/>
            </a:bodyPr>
            <a:lstStyle/>
            <a:p>
              <a:pPr algn="ctr"/>
              <a:r>
                <a:rPr lang="en-US" altLang="zh-CN" sz="900" dirty="0">
                  <a:latin typeface="微软雅黑" panose="020B0503020204020204" pitchFamily="34" charset="-122"/>
                  <a:ea typeface="微软雅黑" panose="020B0503020204020204" pitchFamily="34" charset="-122"/>
                  <a:sym typeface="微软雅黑" panose="020B0503020204020204" pitchFamily="34" charset="-122"/>
                </a:rPr>
                <a:t>Time(h)</a:t>
              </a:r>
              <a:endParaRPr lang="zh-CN" altLang="en-US" sz="9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文本框 51">
              <a:extLst>
                <a:ext uri="{FF2B5EF4-FFF2-40B4-BE49-F238E27FC236}">
                  <a16:creationId xmlns:a16="http://schemas.microsoft.com/office/drawing/2014/main" xmlns="" id="{15C2C3A6-59F9-4AE4-9EED-FFAB210FF914}"/>
                </a:ext>
              </a:extLst>
            </p:cNvPr>
            <p:cNvSpPr txBox="1"/>
            <p:nvPr/>
          </p:nvSpPr>
          <p:spPr>
            <a:xfrm>
              <a:off x="2876616" y="5050466"/>
              <a:ext cx="421970" cy="161593"/>
            </a:xfrm>
            <a:prstGeom prst="rect">
              <a:avLst/>
            </a:prstGeom>
            <a:noFill/>
          </p:spPr>
          <p:txBody>
            <a:bodyPr wrap="square" rtlCol="0">
              <a:spAutoFit/>
            </a:bodyPr>
            <a:lstStyle>
              <a:defPPr>
                <a:defRPr lang="zh-CN"/>
              </a:defPPr>
              <a:lvl1pPr algn="r">
                <a:defRPr sz="800">
                  <a:latin typeface="微软雅黑" panose="020B0503020204020204" pitchFamily="34" charset="-122"/>
                  <a:ea typeface="微软雅黑" panose="020B0503020204020204" pitchFamily="34" charset="-122"/>
                </a:defRPr>
              </a:lvl1pPr>
            </a:lstStyle>
            <a:p>
              <a:r>
                <a:rPr lang="en-US" altLang="zh-CN" dirty="0">
                  <a:sym typeface="微软雅黑" panose="020B0503020204020204" pitchFamily="34" charset="-122"/>
                </a:rPr>
                <a:t>MEC</a:t>
              </a:r>
              <a:endParaRPr lang="zh-CN" altLang="en-US" dirty="0">
                <a:sym typeface="微软雅黑" panose="020B0503020204020204" pitchFamily="34" charset="-122"/>
              </a:endParaRPr>
            </a:p>
          </p:txBody>
        </p:sp>
        <p:cxnSp>
          <p:nvCxnSpPr>
            <p:cNvPr id="53" name="直接连接符 52">
              <a:extLst>
                <a:ext uri="{FF2B5EF4-FFF2-40B4-BE49-F238E27FC236}">
                  <a16:creationId xmlns:a16="http://schemas.microsoft.com/office/drawing/2014/main" xmlns="" id="{B3D6E528-1AD5-47EB-83A6-91DA74498824}"/>
                </a:ext>
              </a:extLst>
            </p:cNvPr>
            <p:cNvCxnSpPr/>
            <p:nvPr/>
          </p:nvCxnSpPr>
          <p:spPr>
            <a:xfrm>
              <a:off x="3310738" y="3944988"/>
              <a:ext cx="2239723"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xmlns="" id="{9F0891EC-739A-48F2-9497-37767C5A319E}"/>
                </a:ext>
              </a:extLst>
            </p:cNvPr>
            <p:cNvCxnSpPr/>
            <p:nvPr/>
          </p:nvCxnSpPr>
          <p:spPr>
            <a:xfrm>
              <a:off x="3310738" y="5158188"/>
              <a:ext cx="2239723"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箭头: V 形 54">
              <a:extLst>
                <a:ext uri="{FF2B5EF4-FFF2-40B4-BE49-F238E27FC236}">
                  <a16:creationId xmlns:a16="http://schemas.microsoft.com/office/drawing/2014/main" xmlns="" id="{C9EF049F-F98D-4891-9E46-41B1BB73E694}"/>
                </a:ext>
              </a:extLst>
            </p:cNvPr>
            <p:cNvSpPr/>
            <p:nvPr/>
          </p:nvSpPr>
          <p:spPr>
            <a:xfrm rot="16200000">
              <a:off x="4258695" y="5244407"/>
              <a:ext cx="139200" cy="91903"/>
            </a:xfrm>
            <a:prstGeom prst="chevron">
              <a:avLst>
                <a:gd name="adj" fmla="val 480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箭头: V 形 55">
              <a:extLst>
                <a:ext uri="{FF2B5EF4-FFF2-40B4-BE49-F238E27FC236}">
                  <a16:creationId xmlns:a16="http://schemas.microsoft.com/office/drawing/2014/main" xmlns="" id="{C711CA88-F6F5-4B69-8AB1-55E6E25B52B7}"/>
                </a:ext>
              </a:extLst>
            </p:cNvPr>
            <p:cNvSpPr/>
            <p:nvPr/>
          </p:nvSpPr>
          <p:spPr>
            <a:xfrm rot="16200000">
              <a:off x="5294567" y="5244407"/>
              <a:ext cx="139200" cy="91903"/>
            </a:xfrm>
            <a:prstGeom prst="chevron">
              <a:avLst>
                <a:gd name="adj" fmla="val 480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任意多边形: 形状 57">
              <a:extLst>
                <a:ext uri="{FF2B5EF4-FFF2-40B4-BE49-F238E27FC236}">
                  <a16:creationId xmlns:a16="http://schemas.microsoft.com/office/drawing/2014/main" xmlns="" id="{1943C420-7E42-4FC6-9014-B440B491DBD6}"/>
                </a:ext>
              </a:extLst>
            </p:cNvPr>
            <p:cNvSpPr/>
            <p:nvPr/>
          </p:nvSpPr>
          <p:spPr>
            <a:xfrm>
              <a:off x="3288780" y="3949319"/>
              <a:ext cx="2245577" cy="1200471"/>
            </a:xfrm>
            <a:custGeom>
              <a:avLst/>
              <a:gdLst>
                <a:gd name="connsiteX0" fmla="*/ 43831 w 2533031"/>
                <a:gd name="connsiteY0" fmla="*/ 1193802 h 1200152"/>
                <a:gd name="connsiteX1" fmla="*/ 120031 w 2533031"/>
                <a:gd name="connsiteY1" fmla="*/ 12702 h 1200152"/>
                <a:gd name="connsiteX2" fmla="*/ 1066181 w 2533031"/>
                <a:gd name="connsiteY2" fmla="*/ 1187452 h 1200152"/>
                <a:gd name="connsiteX3" fmla="*/ 1167781 w 2533031"/>
                <a:gd name="connsiteY3" fmla="*/ 2 h 1200152"/>
                <a:gd name="connsiteX4" fmla="*/ 2082181 w 2533031"/>
                <a:gd name="connsiteY4" fmla="*/ 1200152 h 1200152"/>
                <a:gd name="connsiteX5" fmla="*/ 2177431 w 2533031"/>
                <a:gd name="connsiteY5" fmla="*/ 6352 h 1200152"/>
                <a:gd name="connsiteX6" fmla="*/ 2533031 w 2533031"/>
                <a:gd name="connsiteY6" fmla="*/ 1066802 h 1200152"/>
                <a:gd name="connsiteX0" fmla="*/ 1292 w 2490492"/>
                <a:gd name="connsiteY0" fmla="*/ 1193802 h 1200152"/>
                <a:gd name="connsiteX1" fmla="*/ 77492 w 2490492"/>
                <a:gd name="connsiteY1" fmla="*/ 12702 h 1200152"/>
                <a:gd name="connsiteX2" fmla="*/ 1023642 w 2490492"/>
                <a:gd name="connsiteY2" fmla="*/ 1187452 h 1200152"/>
                <a:gd name="connsiteX3" fmla="*/ 1125242 w 2490492"/>
                <a:gd name="connsiteY3" fmla="*/ 2 h 1200152"/>
                <a:gd name="connsiteX4" fmla="*/ 2039642 w 2490492"/>
                <a:gd name="connsiteY4" fmla="*/ 1200152 h 1200152"/>
                <a:gd name="connsiteX5" fmla="*/ 2134892 w 2490492"/>
                <a:gd name="connsiteY5" fmla="*/ 6352 h 1200152"/>
                <a:gd name="connsiteX6" fmla="*/ 2490492 w 2490492"/>
                <a:gd name="connsiteY6" fmla="*/ 1066802 h 1200152"/>
                <a:gd name="connsiteX0" fmla="*/ 0 w 2489200"/>
                <a:gd name="connsiteY0" fmla="*/ 1198410 h 1204760"/>
                <a:gd name="connsiteX1" fmla="*/ 76200 w 2489200"/>
                <a:gd name="connsiteY1" fmla="*/ 17310 h 1204760"/>
                <a:gd name="connsiteX2" fmla="*/ 1022350 w 2489200"/>
                <a:gd name="connsiteY2" fmla="*/ 1192060 h 1204760"/>
                <a:gd name="connsiteX3" fmla="*/ 1123950 w 2489200"/>
                <a:gd name="connsiteY3" fmla="*/ 4610 h 1204760"/>
                <a:gd name="connsiteX4" fmla="*/ 2038350 w 2489200"/>
                <a:gd name="connsiteY4" fmla="*/ 1204760 h 1204760"/>
                <a:gd name="connsiteX5" fmla="*/ 2133600 w 2489200"/>
                <a:gd name="connsiteY5" fmla="*/ 10960 h 1204760"/>
                <a:gd name="connsiteX6" fmla="*/ 2489200 w 2489200"/>
                <a:gd name="connsiteY6" fmla="*/ 1071410 h 1204760"/>
                <a:gd name="connsiteX0" fmla="*/ 0 w 2489200"/>
                <a:gd name="connsiteY0" fmla="*/ 1198339 h 1204689"/>
                <a:gd name="connsiteX1" fmla="*/ 76200 w 2489200"/>
                <a:gd name="connsiteY1" fmla="*/ 17239 h 1204689"/>
                <a:gd name="connsiteX2" fmla="*/ 1022350 w 2489200"/>
                <a:gd name="connsiteY2" fmla="*/ 1191989 h 1204689"/>
                <a:gd name="connsiteX3" fmla="*/ 1123950 w 2489200"/>
                <a:gd name="connsiteY3" fmla="*/ 4539 h 1204689"/>
                <a:gd name="connsiteX4" fmla="*/ 2038350 w 2489200"/>
                <a:gd name="connsiteY4" fmla="*/ 1204689 h 1204689"/>
                <a:gd name="connsiteX5" fmla="*/ 2133600 w 2489200"/>
                <a:gd name="connsiteY5" fmla="*/ 10889 h 1204689"/>
                <a:gd name="connsiteX6" fmla="*/ 2489200 w 2489200"/>
                <a:gd name="connsiteY6" fmla="*/ 1071339 h 1204689"/>
                <a:gd name="connsiteX0" fmla="*/ 0 w 2489200"/>
                <a:gd name="connsiteY0" fmla="*/ 1198339 h 1204689"/>
                <a:gd name="connsiteX1" fmla="*/ 76200 w 2489200"/>
                <a:gd name="connsiteY1" fmla="*/ 17239 h 1204689"/>
                <a:gd name="connsiteX2" fmla="*/ 1022350 w 2489200"/>
                <a:gd name="connsiteY2" fmla="*/ 1191989 h 1204689"/>
                <a:gd name="connsiteX3" fmla="*/ 1123950 w 2489200"/>
                <a:gd name="connsiteY3" fmla="*/ 4539 h 1204689"/>
                <a:gd name="connsiteX4" fmla="*/ 2038350 w 2489200"/>
                <a:gd name="connsiteY4" fmla="*/ 1204689 h 1204689"/>
                <a:gd name="connsiteX5" fmla="*/ 2133600 w 2489200"/>
                <a:gd name="connsiteY5" fmla="*/ 10889 h 1204689"/>
                <a:gd name="connsiteX6" fmla="*/ 2489200 w 2489200"/>
                <a:gd name="connsiteY6" fmla="*/ 1071339 h 1204689"/>
                <a:gd name="connsiteX0" fmla="*/ 0 w 2489200"/>
                <a:gd name="connsiteY0" fmla="*/ 1193803 h 1200153"/>
                <a:gd name="connsiteX1" fmla="*/ 76200 w 2489200"/>
                <a:gd name="connsiteY1" fmla="*/ 12703 h 1200153"/>
                <a:gd name="connsiteX2" fmla="*/ 1022350 w 2489200"/>
                <a:gd name="connsiteY2" fmla="*/ 1187453 h 1200153"/>
                <a:gd name="connsiteX3" fmla="*/ 1123950 w 2489200"/>
                <a:gd name="connsiteY3" fmla="*/ 3 h 1200153"/>
                <a:gd name="connsiteX4" fmla="*/ 2038350 w 2489200"/>
                <a:gd name="connsiteY4" fmla="*/ 1200153 h 1200153"/>
                <a:gd name="connsiteX5" fmla="*/ 2133600 w 2489200"/>
                <a:gd name="connsiteY5" fmla="*/ 6353 h 1200153"/>
                <a:gd name="connsiteX6" fmla="*/ 2489200 w 2489200"/>
                <a:gd name="connsiteY6" fmla="*/ 1066803 h 1200153"/>
                <a:gd name="connsiteX0" fmla="*/ 0 w 2489200"/>
                <a:gd name="connsiteY0" fmla="*/ 1193803 h 1200153"/>
                <a:gd name="connsiteX1" fmla="*/ 76200 w 2489200"/>
                <a:gd name="connsiteY1" fmla="*/ 12703 h 1200153"/>
                <a:gd name="connsiteX2" fmla="*/ 1022350 w 2489200"/>
                <a:gd name="connsiteY2" fmla="*/ 1187453 h 1200153"/>
                <a:gd name="connsiteX3" fmla="*/ 1123950 w 2489200"/>
                <a:gd name="connsiteY3" fmla="*/ 3 h 1200153"/>
                <a:gd name="connsiteX4" fmla="*/ 2038350 w 2489200"/>
                <a:gd name="connsiteY4" fmla="*/ 1200153 h 1200153"/>
                <a:gd name="connsiteX5" fmla="*/ 2133600 w 2489200"/>
                <a:gd name="connsiteY5" fmla="*/ 6353 h 1200153"/>
                <a:gd name="connsiteX6" fmla="*/ 2489200 w 2489200"/>
                <a:gd name="connsiteY6" fmla="*/ 1066803 h 1200153"/>
                <a:gd name="connsiteX0" fmla="*/ 0 w 2489200"/>
                <a:gd name="connsiteY0" fmla="*/ 1200150 h 1206500"/>
                <a:gd name="connsiteX1" fmla="*/ 102020 w 2489200"/>
                <a:gd name="connsiteY1" fmla="*/ 0 h 1206500"/>
                <a:gd name="connsiteX2" fmla="*/ 1022350 w 2489200"/>
                <a:gd name="connsiteY2" fmla="*/ 1193800 h 1206500"/>
                <a:gd name="connsiteX3" fmla="*/ 1123950 w 2489200"/>
                <a:gd name="connsiteY3" fmla="*/ 6350 h 1206500"/>
                <a:gd name="connsiteX4" fmla="*/ 2038350 w 2489200"/>
                <a:gd name="connsiteY4" fmla="*/ 1206500 h 1206500"/>
                <a:gd name="connsiteX5" fmla="*/ 2133600 w 2489200"/>
                <a:gd name="connsiteY5" fmla="*/ 12700 h 1206500"/>
                <a:gd name="connsiteX6" fmla="*/ 2489200 w 2489200"/>
                <a:gd name="connsiteY6" fmla="*/ 1073150 h 1206500"/>
                <a:gd name="connsiteX0" fmla="*/ 0 w 2489200"/>
                <a:gd name="connsiteY0" fmla="*/ 1200150 h 1206500"/>
                <a:gd name="connsiteX1" fmla="*/ 102020 w 2489200"/>
                <a:gd name="connsiteY1" fmla="*/ 0 h 1206500"/>
                <a:gd name="connsiteX2" fmla="*/ 1022350 w 2489200"/>
                <a:gd name="connsiteY2" fmla="*/ 1193800 h 1206500"/>
                <a:gd name="connsiteX3" fmla="*/ 1123950 w 2489200"/>
                <a:gd name="connsiteY3" fmla="*/ 6350 h 1206500"/>
                <a:gd name="connsiteX4" fmla="*/ 2038350 w 2489200"/>
                <a:gd name="connsiteY4" fmla="*/ 1206500 h 1206500"/>
                <a:gd name="connsiteX5" fmla="*/ 2133600 w 2489200"/>
                <a:gd name="connsiteY5" fmla="*/ 12700 h 1206500"/>
                <a:gd name="connsiteX6" fmla="*/ 2489200 w 2489200"/>
                <a:gd name="connsiteY6" fmla="*/ 1073150 h 1206500"/>
                <a:gd name="connsiteX0" fmla="*/ 0 w 2489200"/>
                <a:gd name="connsiteY0" fmla="*/ 1200150 h 1206500"/>
                <a:gd name="connsiteX1" fmla="*/ 102020 w 2489200"/>
                <a:gd name="connsiteY1" fmla="*/ 0 h 1206500"/>
                <a:gd name="connsiteX2" fmla="*/ 1022350 w 2489200"/>
                <a:gd name="connsiteY2" fmla="*/ 1193800 h 1206500"/>
                <a:gd name="connsiteX3" fmla="*/ 1123950 w 2489200"/>
                <a:gd name="connsiteY3" fmla="*/ 6350 h 1206500"/>
                <a:gd name="connsiteX4" fmla="*/ 2038350 w 2489200"/>
                <a:gd name="connsiteY4" fmla="*/ 1206500 h 1206500"/>
                <a:gd name="connsiteX5" fmla="*/ 2133600 w 2489200"/>
                <a:gd name="connsiteY5" fmla="*/ 12700 h 1206500"/>
                <a:gd name="connsiteX6" fmla="*/ 2489200 w 2489200"/>
                <a:gd name="connsiteY6" fmla="*/ 1073150 h 1206500"/>
                <a:gd name="connsiteX0" fmla="*/ 0 w 2489200"/>
                <a:gd name="connsiteY0" fmla="*/ 1200150 h 1209589"/>
                <a:gd name="connsiteX1" fmla="*/ 102020 w 2489200"/>
                <a:gd name="connsiteY1" fmla="*/ 0 h 1209589"/>
                <a:gd name="connsiteX2" fmla="*/ 1022350 w 2489200"/>
                <a:gd name="connsiteY2" fmla="*/ 1193800 h 1209589"/>
                <a:gd name="connsiteX3" fmla="*/ 1123950 w 2489200"/>
                <a:gd name="connsiteY3" fmla="*/ 6350 h 1209589"/>
                <a:gd name="connsiteX4" fmla="*/ 2038350 w 2489200"/>
                <a:gd name="connsiteY4" fmla="*/ 1206500 h 1209589"/>
                <a:gd name="connsiteX5" fmla="*/ 2133600 w 2489200"/>
                <a:gd name="connsiteY5" fmla="*/ 12700 h 1209589"/>
                <a:gd name="connsiteX6" fmla="*/ 2489200 w 2489200"/>
                <a:gd name="connsiteY6" fmla="*/ 1073150 h 1209589"/>
                <a:gd name="connsiteX0" fmla="*/ 0 w 2489200"/>
                <a:gd name="connsiteY0" fmla="*/ 1200150 h 1214053"/>
                <a:gd name="connsiteX1" fmla="*/ 102020 w 2489200"/>
                <a:gd name="connsiteY1" fmla="*/ 0 h 1214053"/>
                <a:gd name="connsiteX2" fmla="*/ 1022350 w 2489200"/>
                <a:gd name="connsiteY2" fmla="*/ 1193800 h 1214053"/>
                <a:gd name="connsiteX3" fmla="*/ 1123950 w 2489200"/>
                <a:gd name="connsiteY3" fmla="*/ 6350 h 1214053"/>
                <a:gd name="connsiteX4" fmla="*/ 2038350 w 2489200"/>
                <a:gd name="connsiteY4" fmla="*/ 1206500 h 1214053"/>
                <a:gd name="connsiteX5" fmla="*/ 2133600 w 2489200"/>
                <a:gd name="connsiteY5" fmla="*/ 12700 h 1214053"/>
                <a:gd name="connsiteX6" fmla="*/ 2489200 w 2489200"/>
                <a:gd name="connsiteY6" fmla="*/ 1073150 h 1214053"/>
                <a:gd name="connsiteX0" fmla="*/ 0 w 2489200"/>
                <a:gd name="connsiteY0" fmla="*/ 1200150 h 1206500"/>
                <a:gd name="connsiteX1" fmla="*/ 102020 w 2489200"/>
                <a:gd name="connsiteY1" fmla="*/ 0 h 1206500"/>
                <a:gd name="connsiteX2" fmla="*/ 1022350 w 2489200"/>
                <a:gd name="connsiteY2" fmla="*/ 1193800 h 1206500"/>
                <a:gd name="connsiteX3" fmla="*/ 1123950 w 2489200"/>
                <a:gd name="connsiteY3" fmla="*/ 6350 h 1206500"/>
                <a:gd name="connsiteX4" fmla="*/ 2038350 w 2489200"/>
                <a:gd name="connsiteY4" fmla="*/ 1206500 h 1206500"/>
                <a:gd name="connsiteX5" fmla="*/ 2133600 w 2489200"/>
                <a:gd name="connsiteY5" fmla="*/ 12700 h 1206500"/>
                <a:gd name="connsiteX6" fmla="*/ 2489200 w 2489200"/>
                <a:gd name="connsiteY6" fmla="*/ 1073150 h 1206500"/>
                <a:gd name="connsiteX0" fmla="*/ 0 w 2489200"/>
                <a:gd name="connsiteY0" fmla="*/ 1207290 h 1223262"/>
                <a:gd name="connsiteX1" fmla="*/ 102020 w 2489200"/>
                <a:gd name="connsiteY1" fmla="*/ 7140 h 1223262"/>
                <a:gd name="connsiteX2" fmla="*/ 536473 w 2489200"/>
                <a:gd name="connsiteY2" fmla="*/ 731040 h 1223262"/>
                <a:gd name="connsiteX3" fmla="*/ 1022350 w 2489200"/>
                <a:gd name="connsiteY3" fmla="*/ 1200940 h 1223262"/>
                <a:gd name="connsiteX4" fmla="*/ 1123950 w 2489200"/>
                <a:gd name="connsiteY4" fmla="*/ 13490 h 1223262"/>
                <a:gd name="connsiteX5" fmla="*/ 2038350 w 2489200"/>
                <a:gd name="connsiteY5" fmla="*/ 1213640 h 1223262"/>
                <a:gd name="connsiteX6" fmla="*/ 2133600 w 2489200"/>
                <a:gd name="connsiteY6" fmla="*/ 19840 h 1223262"/>
                <a:gd name="connsiteX7" fmla="*/ 2489200 w 2489200"/>
                <a:gd name="connsiteY7" fmla="*/ 1080290 h 1223262"/>
                <a:gd name="connsiteX0" fmla="*/ 0 w 2489200"/>
                <a:gd name="connsiteY0" fmla="*/ 1205602 h 1221574"/>
                <a:gd name="connsiteX1" fmla="*/ 102020 w 2489200"/>
                <a:gd name="connsiteY1" fmla="*/ 5452 h 1221574"/>
                <a:gd name="connsiteX2" fmla="*/ 536473 w 2489200"/>
                <a:gd name="connsiteY2" fmla="*/ 729352 h 1221574"/>
                <a:gd name="connsiteX3" fmla="*/ 1022350 w 2489200"/>
                <a:gd name="connsiteY3" fmla="*/ 1199252 h 1221574"/>
                <a:gd name="connsiteX4" fmla="*/ 1123950 w 2489200"/>
                <a:gd name="connsiteY4" fmla="*/ 11802 h 1221574"/>
                <a:gd name="connsiteX5" fmla="*/ 2038350 w 2489200"/>
                <a:gd name="connsiteY5" fmla="*/ 1211952 h 1221574"/>
                <a:gd name="connsiteX6" fmla="*/ 2133600 w 2489200"/>
                <a:gd name="connsiteY6" fmla="*/ 18152 h 1221574"/>
                <a:gd name="connsiteX7" fmla="*/ 2489200 w 2489200"/>
                <a:gd name="connsiteY7" fmla="*/ 1078602 h 1221574"/>
                <a:gd name="connsiteX0" fmla="*/ 0 w 2489200"/>
                <a:gd name="connsiteY0" fmla="*/ 1205195 h 1224840"/>
                <a:gd name="connsiteX1" fmla="*/ 102020 w 2489200"/>
                <a:gd name="connsiteY1" fmla="*/ 5045 h 1224840"/>
                <a:gd name="connsiteX2" fmla="*/ 510654 w 2489200"/>
                <a:gd name="connsiteY2" fmla="*/ 798795 h 1224840"/>
                <a:gd name="connsiteX3" fmla="*/ 1022350 w 2489200"/>
                <a:gd name="connsiteY3" fmla="*/ 1198845 h 1224840"/>
                <a:gd name="connsiteX4" fmla="*/ 1123950 w 2489200"/>
                <a:gd name="connsiteY4" fmla="*/ 11395 h 1224840"/>
                <a:gd name="connsiteX5" fmla="*/ 2038350 w 2489200"/>
                <a:gd name="connsiteY5" fmla="*/ 1211545 h 1224840"/>
                <a:gd name="connsiteX6" fmla="*/ 2133600 w 2489200"/>
                <a:gd name="connsiteY6" fmla="*/ 17745 h 1224840"/>
                <a:gd name="connsiteX7" fmla="*/ 2489200 w 2489200"/>
                <a:gd name="connsiteY7" fmla="*/ 1078195 h 1224840"/>
                <a:gd name="connsiteX0" fmla="*/ 0 w 2489200"/>
                <a:gd name="connsiteY0" fmla="*/ 1205517 h 1225162"/>
                <a:gd name="connsiteX1" fmla="*/ 102020 w 2489200"/>
                <a:gd name="connsiteY1" fmla="*/ 5367 h 1225162"/>
                <a:gd name="connsiteX2" fmla="*/ 510654 w 2489200"/>
                <a:gd name="connsiteY2" fmla="*/ 799117 h 1225162"/>
                <a:gd name="connsiteX3" fmla="*/ 1022350 w 2489200"/>
                <a:gd name="connsiteY3" fmla="*/ 1199167 h 1225162"/>
                <a:gd name="connsiteX4" fmla="*/ 1123950 w 2489200"/>
                <a:gd name="connsiteY4" fmla="*/ 11717 h 1225162"/>
                <a:gd name="connsiteX5" fmla="*/ 2038350 w 2489200"/>
                <a:gd name="connsiteY5" fmla="*/ 1211867 h 1225162"/>
                <a:gd name="connsiteX6" fmla="*/ 2133600 w 2489200"/>
                <a:gd name="connsiteY6" fmla="*/ 18067 h 1225162"/>
                <a:gd name="connsiteX7" fmla="*/ 2489200 w 2489200"/>
                <a:gd name="connsiteY7" fmla="*/ 1078517 h 1225162"/>
                <a:gd name="connsiteX0" fmla="*/ 0 w 2489200"/>
                <a:gd name="connsiteY0" fmla="*/ 1200150 h 1219795"/>
                <a:gd name="connsiteX1" fmla="*/ 102020 w 2489200"/>
                <a:gd name="connsiteY1" fmla="*/ 0 h 1219795"/>
                <a:gd name="connsiteX2" fmla="*/ 510654 w 2489200"/>
                <a:gd name="connsiteY2" fmla="*/ 793750 h 1219795"/>
                <a:gd name="connsiteX3" fmla="*/ 1022350 w 2489200"/>
                <a:gd name="connsiteY3" fmla="*/ 1193800 h 1219795"/>
                <a:gd name="connsiteX4" fmla="*/ 1123950 w 2489200"/>
                <a:gd name="connsiteY4" fmla="*/ 6350 h 1219795"/>
                <a:gd name="connsiteX5" fmla="*/ 2038350 w 2489200"/>
                <a:gd name="connsiteY5" fmla="*/ 1206500 h 1219795"/>
                <a:gd name="connsiteX6" fmla="*/ 2133600 w 2489200"/>
                <a:gd name="connsiteY6" fmla="*/ 12700 h 1219795"/>
                <a:gd name="connsiteX7" fmla="*/ 2489200 w 2489200"/>
                <a:gd name="connsiteY7" fmla="*/ 1073150 h 1219795"/>
                <a:gd name="connsiteX0" fmla="*/ 0 w 2489200"/>
                <a:gd name="connsiteY0" fmla="*/ 1200150 h 1219795"/>
                <a:gd name="connsiteX1" fmla="*/ 102020 w 2489200"/>
                <a:gd name="connsiteY1" fmla="*/ 0 h 1219795"/>
                <a:gd name="connsiteX2" fmla="*/ 510654 w 2489200"/>
                <a:gd name="connsiteY2" fmla="*/ 793750 h 1219795"/>
                <a:gd name="connsiteX3" fmla="*/ 1022350 w 2489200"/>
                <a:gd name="connsiteY3" fmla="*/ 1193800 h 1219795"/>
                <a:gd name="connsiteX4" fmla="*/ 1123950 w 2489200"/>
                <a:gd name="connsiteY4" fmla="*/ 6350 h 1219795"/>
                <a:gd name="connsiteX5" fmla="*/ 2038350 w 2489200"/>
                <a:gd name="connsiteY5" fmla="*/ 1206500 h 1219795"/>
                <a:gd name="connsiteX6" fmla="*/ 2133600 w 2489200"/>
                <a:gd name="connsiteY6" fmla="*/ 12700 h 1219795"/>
                <a:gd name="connsiteX7" fmla="*/ 2489200 w 2489200"/>
                <a:gd name="connsiteY7" fmla="*/ 1073150 h 1219795"/>
                <a:gd name="connsiteX0" fmla="*/ 0 w 2489200"/>
                <a:gd name="connsiteY0" fmla="*/ 1200150 h 1218739"/>
                <a:gd name="connsiteX1" fmla="*/ 102020 w 2489200"/>
                <a:gd name="connsiteY1" fmla="*/ 0 h 1218739"/>
                <a:gd name="connsiteX2" fmla="*/ 510654 w 2489200"/>
                <a:gd name="connsiteY2" fmla="*/ 793750 h 1218739"/>
                <a:gd name="connsiteX3" fmla="*/ 1022350 w 2489200"/>
                <a:gd name="connsiteY3" fmla="*/ 1193800 h 1218739"/>
                <a:gd name="connsiteX4" fmla="*/ 1123950 w 2489200"/>
                <a:gd name="connsiteY4" fmla="*/ 6350 h 1218739"/>
                <a:gd name="connsiteX5" fmla="*/ 2038350 w 2489200"/>
                <a:gd name="connsiteY5" fmla="*/ 1206500 h 1218739"/>
                <a:gd name="connsiteX6" fmla="*/ 2133600 w 2489200"/>
                <a:gd name="connsiteY6" fmla="*/ 12700 h 1218739"/>
                <a:gd name="connsiteX7" fmla="*/ 2489200 w 2489200"/>
                <a:gd name="connsiteY7" fmla="*/ 1073150 h 1218739"/>
                <a:gd name="connsiteX0" fmla="*/ 0 w 2489200"/>
                <a:gd name="connsiteY0" fmla="*/ 1200150 h 1206500"/>
                <a:gd name="connsiteX1" fmla="*/ 102020 w 2489200"/>
                <a:gd name="connsiteY1" fmla="*/ 0 h 1206500"/>
                <a:gd name="connsiteX2" fmla="*/ 510654 w 2489200"/>
                <a:gd name="connsiteY2" fmla="*/ 793750 h 1206500"/>
                <a:gd name="connsiteX3" fmla="*/ 1022350 w 2489200"/>
                <a:gd name="connsiteY3" fmla="*/ 1193800 h 1206500"/>
                <a:gd name="connsiteX4" fmla="*/ 1123950 w 2489200"/>
                <a:gd name="connsiteY4" fmla="*/ 6350 h 1206500"/>
                <a:gd name="connsiteX5" fmla="*/ 2038350 w 2489200"/>
                <a:gd name="connsiteY5" fmla="*/ 1206500 h 1206500"/>
                <a:gd name="connsiteX6" fmla="*/ 2133600 w 2489200"/>
                <a:gd name="connsiteY6" fmla="*/ 12700 h 1206500"/>
                <a:gd name="connsiteX7" fmla="*/ 2489200 w 2489200"/>
                <a:gd name="connsiteY7" fmla="*/ 1073150 h 1206500"/>
                <a:gd name="connsiteX0" fmla="*/ 0 w 2489200"/>
                <a:gd name="connsiteY0" fmla="*/ 1200150 h 1206500"/>
                <a:gd name="connsiteX1" fmla="*/ 102020 w 2489200"/>
                <a:gd name="connsiteY1" fmla="*/ 0 h 1206500"/>
                <a:gd name="connsiteX2" fmla="*/ 1022350 w 2489200"/>
                <a:gd name="connsiteY2" fmla="*/ 1193800 h 1206500"/>
                <a:gd name="connsiteX3" fmla="*/ 1123950 w 2489200"/>
                <a:gd name="connsiteY3" fmla="*/ 6350 h 1206500"/>
                <a:gd name="connsiteX4" fmla="*/ 2038350 w 2489200"/>
                <a:gd name="connsiteY4" fmla="*/ 1206500 h 1206500"/>
                <a:gd name="connsiteX5" fmla="*/ 2133600 w 2489200"/>
                <a:gd name="connsiteY5" fmla="*/ 12700 h 1206500"/>
                <a:gd name="connsiteX6" fmla="*/ 2489200 w 2489200"/>
                <a:gd name="connsiteY6" fmla="*/ 1073150 h 1206500"/>
                <a:gd name="connsiteX0" fmla="*/ 0 w 2489200"/>
                <a:gd name="connsiteY0" fmla="*/ 1200150 h 1206500"/>
                <a:gd name="connsiteX1" fmla="*/ 102020 w 2489200"/>
                <a:gd name="connsiteY1" fmla="*/ 0 h 1206500"/>
                <a:gd name="connsiteX2" fmla="*/ 1022350 w 2489200"/>
                <a:gd name="connsiteY2" fmla="*/ 1193800 h 1206500"/>
                <a:gd name="connsiteX3" fmla="*/ 1123950 w 2489200"/>
                <a:gd name="connsiteY3" fmla="*/ 6350 h 1206500"/>
                <a:gd name="connsiteX4" fmla="*/ 2038350 w 2489200"/>
                <a:gd name="connsiteY4" fmla="*/ 1206500 h 1206500"/>
                <a:gd name="connsiteX5" fmla="*/ 2133600 w 2489200"/>
                <a:gd name="connsiteY5" fmla="*/ 12700 h 1206500"/>
                <a:gd name="connsiteX6" fmla="*/ 2489200 w 2489200"/>
                <a:gd name="connsiteY6" fmla="*/ 1073150 h 1206500"/>
                <a:gd name="connsiteX0" fmla="*/ 0 w 2489200"/>
                <a:gd name="connsiteY0" fmla="*/ 1211936 h 1219931"/>
                <a:gd name="connsiteX1" fmla="*/ 102020 w 2489200"/>
                <a:gd name="connsiteY1" fmla="*/ 11786 h 1219931"/>
                <a:gd name="connsiteX2" fmla="*/ 601021 w 2489200"/>
                <a:gd name="connsiteY2" fmla="*/ 634085 h 1219931"/>
                <a:gd name="connsiteX3" fmla="*/ 1022350 w 2489200"/>
                <a:gd name="connsiteY3" fmla="*/ 1205586 h 1219931"/>
                <a:gd name="connsiteX4" fmla="*/ 1123950 w 2489200"/>
                <a:gd name="connsiteY4" fmla="*/ 18136 h 1219931"/>
                <a:gd name="connsiteX5" fmla="*/ 2038350 w 2489200"/>
                <a:gd name="connsiteY5" fmla="*/ 1218286 h 1219931"/>
                <a:gd name="connsiteX6" fmla="*/ 2133600 w 2489200"/>
                <a:gd name="connsiteY6" fmla="*/ 24486 h 1219931"/>
                <a:gd name="connsiteX7" fmla="*/ 2489200 w 2489200"/>
                <a:gd name="connsiteY7" fmla="*/ 1084936 h 1219931"/>
                <a:gd name="connsiteX0" fmla="*/ 0 w 2489200"/>
                <a:gd name="connsiteY0" fmla="*/ 1209227 h 1223838"/>
                <a:gd name="connsiteX1" fmla="*/ 102020 w 2489200"/>
                <a:gd name="connsiteY1" fmla="*/ 9077 h 1223838"/>
                <a:gd name="connsiteX2" fmla="*/ 497744 w 2489200"/>
                <a:gd name="connsiteY2" fmla="*/ 809176 h 1223838"/>
                <a:gd name="connsiteX3" fmla="*/ 1022350 w 2489200"/>
                <a:gd name="connsiteY3" fmla="*/ 1202877 h 1223838"/>
                <a:gd name="connsiteX4" fmla="*/ 1123950 w 2489200"/>
                <a:gd name="connsiteY4" fmla="*/ 15427 h 1223838"/>
                <a:gd name="connsiteX5" fmla="*/ 2038350 w 2489200"/>
                <a:gd name="connsiteY5" fmla="*/ 1215577 h 1223838"/>
                <a:gd name="connsiteX6" fmla="*/ 2133600 w 2489200"/>
                <a:gd name="connsiteY6" fmla="*/ 21777 h 1223838"/>
                <a:gd name="connsiteX7" fmla="*/ 2489200 w 2489200"/>
                <a:gd name="connsiteY7" fmla="*/ 1082227 h 1223838"/>
                <a:gd name="connsiteX0" fmla="*/ 0 w 2489200"/>
                <a:gd name="connsiteY0" fmla="*/ 1208188 h 1222799"/>
                <a:gd name="connsiteX1" fmla="*/ 102020 w 2489200"/>
                <a:gd name="connsiteY1" fmla="*/ 8038 h 1222799"/>
                <a:gd name="connsiteX2" fmla="*/ 497744 w 2489200"/>
                <a:gd name="connsiteY2" fmla="*/ 808137 h 1222799"/>
                <a:gd name="connsiteX3" fmla="*/ 1022350 w 2489200"/>
                <a:gd name="connsiteY3" fmla="*/ 1201838 h 1222799"/>
                <a:gd name="connsiteX4" fmla="*/ 1123950 w 2489200"/>
                <a:gd name="connsiteY4" fmla="*/ 14388 h 1222799"/>
                <a:gd name="connsiteX5" fmla="*/ 2038350 w 2489200"/>
                <a:gd name="connsiteY5" fmla="*/ 1214538 h 1222799"/>
                <a:gd name="connsiteX6" fmla="*/ 2133600 w 2489200"/>
                <a:gd name="connsiteY6" fmla="*/ 20738 h 1222799"/>
                <a:gd name="connsiteX7" fmla="*/ 2489200 w 2489200"/>
                <a:gd name="connsiteY7" fmla="*/ 1081188 h 1222799"/>
                <a:gd name="connsiteX0" fmla="*/ 0 w 2489200"/>
                <a:gd name="connsiteY0" fmla="*/ 1200150 h 1214761"/>
                <a:gd name="connsiteX1" fmla="*/ 102020 w 2489200"/>
                <a:gd name="connsiteY1" fmla="*/ 0 h 1214761"/>
                <a:gd name="connsiteX2" fmla="*/ 497744 w 2489200"/>
                <a:gd name="connsiteY2" fmla="*/ 800099 h 1214761"/>
                <a:gd name="connsiteX3" fmla="*/ 1022350 w 2489200"/>
                <a:gd name="connsiteY3" fmla="*/ 1193800 h 1214761"/>
                <a:gd name="connsiteX4" fmla="*/ 1123950 w 2489200"/>
                <a:gd name="connsiteY4" fmla="*/ 6350 h 1214761"/>
                <a:gd name="connsiteX5" fmla="*/ 2038350 w 2489200"/>
                <a:gd name="connsiteY5" fmla="*/ 1206500 h 1214761"/>
                <a:gd name="connsiteX6" fmla="*/ 2133600 w 2489200"/>
                <a:gd name="connsiteY6" fmla="*/ 12700 h 1214761"/>
                <a:gd name="connsiteX7" fmla="*/ 2489200 w 2489200"/>
                <a:gd name="connsiteY7" fmla="*/ 1073150 h 1214761"/>
                <a:gd name="connsiteX0" fmla="*/ 0 w 2489200"/>
                <a:gd name="connsiteY0" fmla="*/ 1200150 h 1206500"/>
                <a:gd name="connsiteX1" fmla="*/ 102020 w 2489200"/>
                <a:gd name="connsiteY1" fmla="*/ 0 h 1206500"/>
                <a:gd name="connsiteX2" fmla="*/ 497744 w 2489200"/>
                <a:gd name="connsiteY2" fmla="*/ 800099 h 1206500"/>
                <a:gd name="connsiteX3" fmla="*/ 1022350 w 2489200"/>
                <a:gd name="connsiteY3" fmla="*/ 1193800 h 1206500"/>
                <a:gd name="connsiteX4" fmla="*/ 1123950 w 2489200"/>
                <a:gd name="connsiteY4" fmla="*/ 6350 h 1206500"/>
                <a:gd name="connsiteX5" fmla="*/ 2038350 w 2489200"/>
                <a:gd name="connsiteY5" fmla="*/ 1206500 h 1206500"/>
                <a:gd name="connsiteX6" fmla="*/ 2133600 w 2489200"/>
                <a:gd name="connsiteY6" fmla="*/ 12700 h 1206500"/>
                <a:gd name="connsiteX7" fmla="*/ 2489200 w 2489200"/>
                <a:gd name="connsiteY7" fmla="*/ 1073150 h 1206500"/>
                <a:gd name="connsiteX0" fmla="*/ 0 w 2489200"/>
                <a:gd name="connsiteY0" fmla="*/ 1200150 h 1206500"/>
                <a:gd name="connsiteX1" fmla="*/ 102020 w 2489200"/>
                <a:gd name="connsiteY1" fmla="*/ 0 h 1206500"/>
                <a:gd name="connsiteX2" fmla="*/ 497744 w 2489200"/>
                <a:gd name="connsiteY2" fmla="*/ 800099 h 1206500"/>
                <a:gd name="connsiteX3" fmla="*/ 1022350 w 2489200"/>
                <a:gd name="connsiteY3" fmla="*/ 1193800 h 1206500"/>
                <a:gd name="connsiteX4" fmla="*/ 1123950 w 2489200"/>
                <a:gd name="connsiteY4" fmla="*/ 6350 h 1206500"/>
                <a:gd name="connsiteX5" fmla="*/ 2038350 w 2489200"/>
                <a:gd name="connsiteY5" fmla="*/ 1206500 h 1206500"/>
                <a:gd name="connsiteX6" fmla="*/ 2133600 w 2489200"/>
                <a:gd name="connsiteY6" fmla="*/ 12700 h 1206500"/>
                <a:gd name="connsiteX7" fmla="*/ 2489200 w 2489200"/>
                <a:gd name="connsiteY7" fmla="*/ 1073150 h 1206500"/>
                <a:gd name="connsiteX0" fmla="*/ 0 w 2489200"/>
                <a:gd name="connsiteY0" fmla="*/ 1200150 h 1206500"/>
                <a:gd name="connsiteX1" fmla="*/ 102020 w 2489200"/>
                <a:gd name="connsiteY1" fmla="*/ 0 h 1206500"/>
                <a:gd name="connsiteX2" fmla="*/ 497744 w 2489200"/>
                <a:gd name="connsiteY2" fmla="*/ 800099 h 1206500"/>
                <a:gd name="connsiteX3" fmla="*/ 1022350 w 2489200"/>
                <a:gd name="connsiteY3" fmla="*/ 1193800 h 1206500"/>
                <a:gd name="connsiteX4" fmla="*/ 1156224 w 2489200"/>
                <a:gd name="connsiteY4" fmla="*/ 19050 h 1206500"/>
                <a:gd name="connsiteX5" fmla="*/ 2038350 w 2489200"/>
                <a:gd name="connsiteY5" fmla="*/ 1206500 h 1206500"/>
                <a:gd name="connsiteX6" fmla="*/ 2133600 w 2489200"/>
                <a:gd name="connsiteY6" fmla="*/ 12700 h 1206500"/>
                <a:gd name="connsiteX7" fmla="*/ 2489200 w 2489200"/>
                <a:gd name="connsiteY7" fmla="*/ 1073150 h 1206500"/>
                <a:gd name="connsiteX0" fmla="*/ 0 w 2489200"/>
                <a:gd name="connsiteY0" fmla="*/ 1200150 h 1206506"/>
                <a:gd name="connsiteX1" fmla="*/ 102020 w 2489200"/>
                <a:gd name="connsiteY1" fmla="*/ 0 h 1206506"/>
                <a:gd name="connsiteX2" fmla="*/ 497744 w 2489200"/>
                <a:gd name="connsiteY2" fmla="*/ 800099 h 1206506"/>
                <a:gd name="connsiteX3" fmla="*/ 1022350 w 2489200"/>
                <a:gd name="connsiteY3" fmla="*/ 1193800 h 1206506"/>
                <a:gd name="connsiteX4" fmla="*/ 1175589 w 2489200"/>
                <a:gd name="connsiteY4" fmla="*/ 31750 h 1206506"/>
                <a:gd name="connsiteX5" fmla="*/ 2038350 w 2489200"/>
                <a:gd name="connsiteY5" fmla="*/ 1206500 h 1206506"/>
                <a:gd name="connsiteX6" fmla="*/ 2133600 w 2489200"/>
                <a:gd name="connsiteY6" fmla="*/ 12700 h 1206506"/>
                <a:gd name="connsiteX7" fmla="*/ 2489200 w 2489200"/>
                <a:gd name="connsiteY7" fmla="*/ 1073150 h 1206506"/>
                <a:gd name="connsiteX0" fmla="*/ 0 w 2489200"/>
                <a:gd name="connsiteY0" fmla="*/ 1200150 h 1206506"/>
                <a:gd name="connsiteX1" fmla="*/ 102020 w 2489200"/>
                <a:gd name="connsiteY1" fmla="*/ 0 h 1206506"/>
                <a:gd name="connsiteX2" fmla="*/ 497744 w 2489200"/>
                <a:gd name="connsiteY2" fmla="*/ 800099 h 1206506"/>
                <a:gd name="connsiteX3" fmla="*/ 1022350 w 2489200"/>
                <a:gd name="connsiteY3" fmla="*/ 1193800 h 1206506"/>
                <a:gd name="connsiteX4" fmla="*/ 1175589 w 2489200"/>
                <a:gd name="connsiteY4" fmla="*/ 31750 h 1206506"/>
                <a:gd name="connsiteX5" fmla="*/ 2038350 w 2489200"/>
                <a:gd name="connsiteY5" fmla="*/ 1206500 h 1206506"/>
                <a:gd name="connsiteX6" fmla="*/ 2133600 w 2489200"/>
                <a:gd name="connsiteY6" fmla="*/ 12700 h 1206506"/>
                <a:gd name="connsiteX7" fmla="*/ 2489200 w 2489200"/>
                <a:gd name="connsiteY7" fmla="*/ 1073150 h 1206506"/>
                <a:gd name="connsiteX0" fmla="*/ 0 w 2489200"/>
                <a:gd name="connsiteY0" fmla="*/ 1200150 h 1206507"/>
                <a:gd name="connsiteX1" fmla="*/ 102020 w 2489200"/>
                <a:gd name="connsiteY1" fmla="*/ 0 h 1206507"/>
                <a:gd name="connsiteX2" fmla="*/ 497744 w 2489200"/>
                <a:gd name="connsiteY2" fmla="*/ 800099 h 1206507"/>
                <a:gd name="connsiteX3" fmla="*/ 1022350 w 2489200"/>
                <a:gd name="connsiteY3" fmla="*/ 1193800 h 1206507"/>
                <a:gd name="connsiteX4" fmla="*/ 1175589 w 2489200"/>
                <a:gd name="connsiteY4" fmla="*/ 31750 h 1206507"/>
                <a:gd name="connsiteX5" fmla="*/ 2038350 w 2489200"/>
                <a:gd name="connsiteY5" fmla="*/ 1206500 h 1206507"/>
                <a:gd name="connsiteX6" fmla="*/ 2133600 w 2489200"/>
                <a:gd name="connsiteY6" fmla="*/ 12700 h 1206507"/>
                <a:gd name="connsiteX7" fmla="*/ 2489200 w 2489200"/>
                <a:gd name="connsiteY7" fmla="*/ 1073150 h 1206507"/>
                <a:gd name="connsiteX0" fmla="*/ 0 w 2489200"/>
                <a:gd name="connsiteY0" fmla="*/ 1200150 h 1206507"/>
                <a:gd name="connsiteX1" fmla="*/ 102020 w 2489200"/>
                <a:gd name="connsiteY1" fmla="*/ 0 h 1206507"/>
                <a:gd name="connsiteX2" fmla="*/ 497744 w 2489200"/>
                <a:gd name="connsiteY2" fmla="*/ 800099 h 1206507"/>
                <a:gd name="connsiteX3" fmla="*/ 1022350 w 2489200"/>
                <a:gd name="connsiteY3" fmla="*/ 1193800 h 1206507"/>
                <a:gd name="connsiteX4" fmla="*/ 1175589 w 2489200"/>
                <a:gd name="connsiteY4" fmla="*/ 31750 h 1206507"/>
                <a:gd name="connsiteX5" fmla="*/ 2070625 w 2489200"/>
                <a:gd name="connsiteY5" fmla="*/ 1206500 h 1206507"/>
                <a:gd name="connsiteX6" fmla="*/ 2133600 w 2489200"/>
                <a:gd name="connsiteY6" fmla="*/ 12700 h 1206507"/>
                <a:gd name="connsiteX7" fmla="*/ 2489200 w 2489200"/>
                <a:gd name="connsiteY7" fmla="*/ 1073150 h 1206507"/>
                <a:gd name="connsiteX0" fmla="*/ 0 w 2489200"/>
                <a:gd name="connsiteY0" fmla="*/ 1200150 h 1222741"/>
                <a:gd name="connsiteX1" fmla="*/ 102020 w 2489200"/>
                <a:gd name="connsiteY1" fmla="*/ 0 h 1222741"/>
                <a:gd name="connsiteX2" fmla="*/ 497744 w 2489200"/>
                <a:gd name="connsiteY2" fmla="*/ 800099 h 1222741"/>
                <a:gd name="connsiteX3" fmla="*/ 1022350 w 2489200"/>
                <a:gd name="connsiteY3" fmla="*/ 1193800 h 1222741"/>
                <a:gd name="connsiteX4" fmla="*/ 1175589 w 2489200"/>
                <a:gd name="connsiteY4" fmla="*/ 31750 h 1222741"/>
                <a:gd name="connsiteX5" fmla="*/ 1556335 w 2489200"/>
                <a:gd name="connsiteY5" fmla="*/ 660398 h 1222741"/>
                <a:gd name="connsiteX6" fmla="*/ 2070625 w 2489200"/>
                <a:gd name="connsiteY6" fmla="*/ 1206500 h 1222741"/>
                <a:gd name="connsiteX7" fmla="*/ 2133600 w 2489200"/>
                <a:gd name="connsiteY7" fmla="*/ 12700 h 1222741"/>
                <a:gd name="connsiteX8" fmla="*/ 2489200 w 2489200"/>
                <a:gd name="connsiteY8" fmla="*/ 1073150 h 1222741"/>
                <a:gd name="connsiteX0" fmla="*/ 0 w 2489200"/>
                <a:gd name="connsiteY0" fmla="*/ 1200150 h 1231499"/>
                <a:gd name="connsiteX1" fmla="*/ 102020 w 2489200"/>
                <a:gd name="connsiteY1" fmla="*/ 0 h 1231499"/>
                <a:gd name="connsiteX2" fmla="*/ 497744 w 2489200"/>
                <a:gd name="connsiteY2" fmla="*/ 800099 h 1231499"/>
                <a:gd name="connsiteX3" fmla="*/ 1022350 w 2489200"/>
                <a:gd name="connsiteY3" fmla="*/ 1193800 h 1231499"/>
                <a:gd name="connsiteX4" fmla="*/ 1175589 w 2489200"/>
                <a:gd name="connsiteY4" fmla="*/ 31750 h 1231499"/>
                <a:gd name="connsiteX5" fmla="*/ 1504696 w 2489200"/>
                <a:gd name="connsiteY5" fmla="*/ 761998 h 1231499"/>
                <a:gd name="connsiteX6" fmla="*/ 2070625 w 2489200"/>
                <a:gd name="connsiteY6" fmla="*/ 1206500 h 1231499"/>
                <a:gd name="connsiteX7" fmla="*/ 2133600 w 2489200"/>
                <a:gd name="connsiteY7" fmla="*/ 12700 h 1231499"/>
                <a:gd name="connsiteX8" fmla="*/ 2489200 w 2489200"/>
                <a:gd name="connsiteY8" fmla="*/ 1073150 h 1231499"/>
                <a:gd name="connsiteX0" fmla="*/ 0 w 2489200"/>
                <a:gd name="connsiteY0" fmla="*/ 1200150 h 1231499"/>
                <a:gd name="connsiteX1" fmla="*/ 102020 w 2489200"/>
                <a:gd name="connsiteY1" fmla="*/ 0 h 1231499"/>
                <a:gd name="connsiteX2" fmla="*/ 497744 w 2489200"/>
                <a:gd name="connsiteY2" fmla="*/ 800099 h 1231499"/>
                <a:gd name="connsiteX3" fmla="*/ 1022350 w 2489200"/>
                <a:gd name="connsiteY3" fmla="*/ 1193800 h 1231499"/>
                <a:gd name="connsiteX4" fmla="*/ 1175589 w 2489200"/>
                <a:gd name="connsiteY4" fmla="*/ 31750 h 1231499"/>
                <a:gd name="connsiteX5" fmla="*/ 1504696 w 2489200"/>
                <a:gd name="connsiteY5" fmla="*/ 761998 h 1231499"/>
                <a:gd name="connsiteX6" fmla="*/ 2070625 w 2489200"/>
                <a:gd name="connsiteY6" fmla="*/ 1206500 h 1231499"/>
                <a:gd name="connsiteX7" fmla="*/ 2133600 w 2489200"/>
                <a:gd name="connsiteY7" fmla="*/ 12700 h 1231499"/>
                <a:gd name="connsiteX8" fmla="*/ 2489200 w 2489200"/>
                <a:gd name="connsiteY8" fmla="*/ 1073150 h 1231499"/>
                <a:gd name="connsiteX0" fmla="*/ 0 w 2489200"/>
                <a:gd name="connsiteY0" fmla="*/ 1200150 h 1207801"/>
                <a:gd name="connsiteX1" fmla="*/ 102020 w 2489200"/>
                <a:gd name="connsiteY1" fmla="*/ 0 h 1207801"/>
                <a:gd name="connsiteX2" fmla="*/ 497744 w 2489200"/>
                <a:gd name="connsiteY2" fmla="*/ 800099 h 1207801"/>
                <a:gd name="connsiteX3" fmla="*/ 1022350 w 2489200"/>
                <a:gd name="connsiteY3" fmla="*/ 1193800 h 1207801"/>
                <a:gd name="connsiteX4" fmla="*/ 1175589 w 2489200"/>
                <a:gd name="connsiteY4" fmla="*/ 31750 h 1207801"/>
                <a:gd name="connsiteX5" fmla="*/ 1504696 w 2489200"/>
                <a:gd name="connsiteY5" fmla="*/ 761998 h 1207801"/>
                <a:gd name="connsiteX6" fmla="*/ 2070625 w 2489200"/>
                <a:gd name="connsiteY6" fmla="*/ 1206500 h 1207801"/>
                <a:gd name="connsiteX7" fmla="*/ 2133600 w 2489200"/>
                <a:gd name="connsiteY7" fmla="*/ 12700 h 1207801"/>
                <a:gd name="connsiteX8" fmla="*/ 2489200 w 2489200"/>
                <a:gd name="connsiteY8" fmla="*/ 1073150 h 1207801"/>
                <a:gd name="connsiteX0" fmla="*/ 0 w 2489200"/>
                <a:gd name="connsiteY0" fmla="*/ 1200150 h 1206813"/>
                <a:gd name="connsiteX1" fmla="*/ 102020 w 2489200"/>
                <a:gd name="connsiteY1" fmla="*/ 0 h 1206813"/>
                <a:gd name="connsiteX2" fmla="*/ 497744 w 2489200"/>
                <a:gd name="connsiteY2" fmla="*/ 800099 h 1206813"/>
                <a:gd name="connsiteX3" fmla="*/ 1022350 w 2489200"/>
                <a:gd name="connsiteY3" fmla="*/ 1193800 h 1206813"/>
                <a:gd name="connsiteX4" fmla="*/ 1175589 w 2489200"/>
                <a:gd name="connsiteY4" fmla="*/ 31750 h 1206813"/>
                <a:gd name="connsiteX5" fmla="*/ 1504696 w 2489200"/>
                <a:gd name="connsiteY5" fmla="*/ 761998 h 1206813"/>
                <a:gd name="connsiteX6" fmla="*/ 2070625 w 2489200"/>
                <a:gd name="connsiteY6" fmla="*/ 1206500 h 1206813"/>
                <a:gd name="connsiteX7" fmla="*/ 2133600 w 2489200"/>
                <a:gd name="connsiteY7" fmla="*/ 12700 h 1206813"/>
                <a:gd name="connsiteX8" fmla="*/ 2489200 w 2489200"/>
                <a:gd name="connsiteY8" fmla="*/ 1073150 h 1206813"/>
                <a:gd name="connsiteX0" fmla="*/ 0 w 2489200"/>
                <a:gd name="connsiteY0" fmla="*/ 1200150 h 1200150"/>
                <a:gd name="connsiteX1" fmla="*/ 102020 w 2489200"/>
                <a:gd name="connsiteY1" fmla="*/ 0 h 1200150"/>
                <a:gd name="connsiteX2" fmla="*/ 497744 w 2489200"/>
                <a:gd name="connsiteY2" fmla="*/ 800099 h 1200150"/>
                <a:gd name="connsiteX3" fmla="*/ 1022350 w 2489200"/>
                <a:gd name="connsiteY3" fmla="*/ 1193800 h 1200150"/>
                <a:gd name="connsiteX4" fmla="*/ 1175589 w 2489200"/>
                <a:gd name="connsiteY4" fmla="*/ 31750 h 1200150"/>
                <a:gd name="connsiteX5" fmla="*/ 1504696 w 2489200"/>
                <a:gd name="connsiteY5" fmla="*/ 761998 h 1200150"/>
                <a:gd name="connsiteX6" fmla="*/ 2070625 w 2489200"/>
                <a:gd name="connsiteY6" fmla="*/ 1181100 h 1200150"/>
                <a:gd name="connsiteX7" fmla="*/ 2133600 w 2489200"/>
                <a:gd name="connsiteY7" fmla="*/ 12700 h 1200150"/>
                <a:gd name="connsiteX8" fmla="*/ 2489200 w 2489200"/>
                <a:gd name="connsiteY8" fmla="*/ 1073150 h 1200150"/>
                <a:gd name="connsiteX0" fmla="*/ 0 w 2489200"/>
                <a:gd name="connsiteY0" fmla="*/ 1200150 h 1200471"/>
                <a:gd name="connsiteX1" fmla="*/ 102020 w 2489200"/>
                <a:gd name="connsiteY1" fmla="*/ 0 h 1200471"/>
                <a:gd name="connsiteX2" fmla="*/ 497744 w 2489200"/>
                <a:gd name="connsiteY2" fmla="*/ 800099 h 1200471"/>
                <a:gd name="connsiteX3" fmla="*/ 1022350 w 2489200"/>
                <a:gd name="connsiteY3" fmla="*/ 1193800 h 1200471"/>
                <a:gd name="connsiteX4" fmla="*/ 1175589 w 2489200"/>
                <a:gd name="connsiteY4" fmla="*/ 31750 h 1200471"/>
                <a:gd name="connsiteX5" fmla="*/ 1504696 w 2489200"/>
                <a:gd name="connsiteY5" fmla="*/ 761998 h 1200471"/>
                <a:gd name="connsiteX6" fmla="*/ 2064170 w 2489200"/>
                <a:gd name="connsiteY6" fmla="*/ 1200150 h 1200471"/>
                <a:gd name="connsiteX7" fmla="*/ 2133600 w 2489200"/>
                <a:gd name="connsiteY7" fmla="*/ 12700 h 1200471"/>
                <a:gd name="connsiteX8" fmla="*/ 2489200 w 2489200"/>
                <a:gd name="connsiteY8" fmla="*/ 1073150 h 1200471"/>
                <a:gd name="connsiteX0" fmla="*/ 0 w 2489200"/>
                <a:gd name="connsiteY0" fmla="*/ 1200150 h 1206829"/>
                <a:gd name="connsiteX1" fmla="*/ 102020 w 2489200"/>
                <a:gd name="connsiteY1" fmla="*/ 0 h 1206829"/>
                <a:gd name="connsiteX2" fmla="*/ 497744 w 2489200"/>
                <a:gd name="connsiteY2" fmla="*/ 800099 h 1206829"/>
                <a:gd name="connsiteX3" fmla="*/ 1022350 w 2489200"/>
                <a:gd name="connsiteY3" fmla="*/ 1193800 h 1206829"/>
                <a:gd name="connsiteX4" fmla="*/ 1175589 w 2489200"/>
                <a:gd name="connsiteY4" fmla="*/ 31750 h 1206829"/>
                <a:gd name="connsiteX5" fmla="*/ 1504696 w 2489200"/>
                <a:gd name="connsiteY5" fmla="*/ 761998 h 1206829"/>
                <a:gd name="connsiteX6" fmla="*/ 2064170 w 2489200"/>
                <a:gd name="connsiteY6" fmla="*/ 1200150 h 1206829"/>
                <a:gd name="connsiteX7" fmla="*/ 2133600 w 2489200"/>
                <a:gd name="connsiteY7" fmla="*/ 12700 h 1206829"/>
                <a:gd name="connsiteX8" fmla="*/ 2489200 w 2489200"/>
                <a:gd name="connsiteY8" fmla="*/ 1073150 h 1206829"/>
                <a:gd name="connsiteX0" fmla="*/ 0 w 2489200"/>
                <a:gd name="connsiteY0" fmla="*/ 1200150 h 1206829"/>
                <a:gd name="connsiteX1" fmla="*/ 102020 w 2489200"/>
                <a:gd name="connsiteY1" fmla="*/ 0 h 1206829"/>
                <a:gd name="connsiteX2" fmla="*/ 497744 w 2489200"/>
                <a:gd name="connsiteY2" fmla="*/ 800099 h 1206829"/>
                <a:gd name="connsiteX3" fmla="*/ 1022350 w 2489200"/>
                <a:gd name="connsiteY3" fmla="*/ 1193800 h 1206829"/>
                <a:gd name="connsiteX4" fmla="*/ 1175589 w 2489200"/>
                <a:gd name="connsiteY4" fmla="*/ 31750 h 1206829"/>
                <a:gd name="connsiteX5" fmla="*/ 1504696 w 2489200"/>
                <a:gd name="connsiteY5" fmla="*/ 761998 h 1206829"/>
                <a:gd name="connsiteX6" fmla="*/ 2064170 w 2489200"/>
                <a:gd name="connsiteY6" fmla="*/ 1200150 h 1206829"/>
                <a:gd name="connsiteX7" fmla="*/ 2133600 w 2489200"/>
                <a:gd name="connsiteY7" fmla="*/ 12700 h 1206829"/>
                <a:gd name="connsiteX8" fmla="*/ 2489200 w 2489200"/>
                <a:gd name="connsiteY8" fmla="*/ 1073150 h 1206829"/>
                <a:gd name="connsiteX0" fmla="*/ 0 w 2489200"/>
                <a:gd name="connsiteY0" fmla="*/ 1200150 h 1200471"/>
                <a:gd name="connsiteX1" fmla="*/ 102020 w 2489200"/>
                <a:gd name="connsiteY1" fmla="*/ 0 h 1200471"/>
                <a:gd name="connsiteX2" fmla="*/ 497744 w 2489200"/>
                <a:gd name="connsiteY2" fmla="*/ 800099 h 1200471"/>
                <a:gd name="connsiteX3" fmla="*/ 1022350 w 2489200"/>
                <a:gd name="connsiteY3" fmla="*/ 1193800 h 1200471"/>
                <a:gd name="connsiteX4" fmla="*/ 1175589 w 2489200"/>
                <a:gd name="connsiteY4" fmla="*/ 31750 h 1200471"/>
                <a:gd name="connsiteX5" fmla="*/ 1504696 w 2489200"/>
                <a:gd name="connsiteY5" fmla="*/ 761998 h 1200471"/>
                <a:gd name="connsiteX6" fmla="*/ 2064170 w 2489200"/>
                <a:gd name="connsiteY6" fmla="*/ 1200150 h 1200471"/>
                <a:gd name="connsiteX7" fmla="*/ 2133600 w 2489200"/>
                <a:gd name="connsiteY7" fmla="*/ 12700 h 1200471"/>
                <a:gd name="connsiteX8" fmla="*/ 2489200 w 2489200"/>
                <a:gd name="connsiteY8" fmla="*/ 1073150 h 1200471"/>
                <a:gd name="connsiteX0" fmla="*/ 0 w 2489200"/>
                <a:gd name="connsiteY0" fmla="*/ 1200150 h 1200471"/>
                <a:gd name="connsiteX1" fmla="*/ 102020 w 2489200"/>
                <a:gd name="connsiteY1" fmla="*/ 0 h 1200471"/>
                <a:gd name="connsiteX2" fmla="*/ 497744 w 2489200"/>
                <a:gd name="connsiteY2" fmla="*/ 800099 h 1200471"/>
                <a:gd name="connsiteX3" fmla="*/ 1022350 w 2489200"/>
                <a:gd name="connsiteY3" fmla="*/ 1193800 h 1200471"/>
                <a:gd name="connsiteX4" fmla="*/ 1175589 w 2489200"/>
                <a:gd name="connsiteY4" fmla="*/ 31750 h 1200471"/>
                <a:gd name="connsiteX5" fmla="*/ 1504696 w 2489200"/>
                <a:gd name="connsiteY5" fmla="*/ 761998 h 1200471"/>
                <a:gd name="connsiteX6" fmla="*/ 2064170 w 2489200"/>
                <a:gd name="connsiteY6" fmla="*/ 1200150 h 1200471"/>
                <a:gd name="connsiteX7" fmla="*/ 2172329 w 2489200"/>
                <a:gd name="connsiteY7" fmla="*/ 19050 h 1200471"/>
                <a:gd name="connsiteX8" fmla="*/ 2489200 w 2489200"/>
                <a:gd name="connsiteY8" fmla="*/ 1073150 h 1200471"/>
                <a:gd name="connsiteX0" fmla="*/ 0 w 2489200"/>
                <a:gd name="connsiteY0" fmla="*/ 1200150 h 1200471"/>
                <a:gd name="connsiteX1" fmla="*/ 102020 w 2489200"/>
                <a:gd name="connsiteY1" fmla="*/ 0 h 1200471"/>
                <a:gd name="connsiteX2" fmla="*/ 497744 w 2489200"/>
                <a:gd name="connsiteY2" fmla="*/ 800099 h 1200471"/>
                <a:gd name="connsiteX3" fmla="*/ 1022350 w 2489200"/>
                <a:gd name="connsiteY3" fmla="*/ 1193800 h 1200471"/>
                <a:gd name="connsiteX4" fmla="*/ 1175589 w 2489200"/>
                <a:gd name="connsiteY4" fmla="*/ 31750 h 1200471"/>
                <a:gd name="connsiteX5" fmla="*/ 1504696 w 2489200"/>
                <a:gd name="connsiteY5" fmla="*/ 761998 h 1200471"/>
                <a:gd name="connsiteX6" fmla="*/ 2064170 w 2489200"/>
                <a:gd name="connsiteY6" fmla="*/ 1200150 h 1200471"/>
                <a:gd name="connsiteX7" fmla="*/ 2172329 w 2489200"/>
                <a:gd name="connsiteY7" fmla="*/ 19050 h 1200471"/>
                <a:gd name="connsiteX8" fmla="*/ 2489200 w 2489200"/>
                <a:gd name="connsiteY8" fmla="*/ 1073150 h 1200471"/>
                <a:gd name="connsiteX0" fmla="*/ 0 w 2269736"/>
                <a:gd name="connsiteY0" fmla="*/ 1200150 h 1200471"/>
                <a:gd name="connsiteX1" fmla="*/ 102020 w 2269736"/>
                <a:gd name="connsiteY1" fmla="*/ 0 h 1200471"/>
                <a:gd name="connsiteX2" fmla="*/ 497744 w 2269736"/>
                <a:gd name="connsiteY2" fmla="*/ 800099 h 1200471"/>
                <a:gd name="connsiteX3" fmla="*/ 1022350 w 2269736"/>
                <a:gd name="connsiteY3" fmla="*/ 1193800 h 1200471"/>
                <a:gd name="connsiteX4" fmla="*/ 1175589 w 2269736"/>
                <a:gd name="connsiteY4" fmla="*/ 31750 h 1200471"/>
                <a:gd name="connsiteX5" fmla="*/ 1504696 w 2269736"/>
                <a:gd name="connsiteY5" fmla="*/ 761998 h 1200471"/>
                <a:gd name="connsiteX6" fmla="*/ 2064170 w 2269736"/>
                <a:gd name="connsiteY6" fmla="*/ 1200150 h 1200471"/>
                <a:gd name="connsiteX7" fmla="*/ 2172329 w 2269736"/>
                <a:gd name="connsiteY7" fmla="*/ 19050 h 1200471"/>
                <a:gd name="connsiteX8" fmla="*/ 2269736 w 2269736"/>
                <a:gd name="connsiteY8" fmla="*/ 215900 h 1200471"/>
                <a:gd name="connsiteX0" fmla="*/ 0 w 2269736"/>
                <a:gd name="connsiteY0" fmla="*/ 1200150 h 1200471"/>
                <a:gd name="connsiteX1" fmla="*/ 102020 w 2269736"/>
                <a:gd name="connsiteY1" fmla="*/ 0 h 1200471"/>
                <a:gd name="connsiteX2" fmla="*/ 497744 w 2269736"/>
                <a:gd name="connsiteY2" fmla="*/ 800099 h 1200471"/>
                <a:gd name="connsiteX3" fmla="*/ 1022350 w 2269736"/>
                <a:gd name="connsiteY3" fmla="*/ 1193800 h 1200471"/>
                <a:gd name="connsiteX4" fmla="*/ 1175589 w 2269736"/>
                <a:gd name="connsiteY4" fmla="*/ 31750 h 1200471"/>
                <a:gd name="connsiteX5" fmla="*/ 1504696 w 2269736"/>
                <a:gd name="connsiteY5" fmla="*/ 761998 h 1200471"/>
                <a:gd name="connsiteX6" fmla="*/ 2064170 w 2269736"/>
                <a:gd name="connsiteY6" fmla="*/ 1200150 h 1200471"/>
                <a:gd name="connsiteX7" fmla="*/ 2172329 w 2269736"/>
                <a:gd name="connsiteY7" fmla="*/ 19050 h 1200471"/>
                <a:gd name="connsiteX8" fmla="*/ 2269736 w 2269736"/>
                <a:gd name="connsiteY8" fmla="*/ 215900 h 1200471"/>
                <a:gd name="connsiteX0" fmla="*/ 0 w 2269736"/>
                <a:gd name="connsiteY0" fmla="*/ 1200150 h 1200471"/>
                <a:gd name="connsiteX1" fmla="*/ 102020 w 2269736"/>
                <a:gd name="connsiteY1" fmla="*/ 0 h 1200471"/>
                <a:gd name="connsiteX2" fmla="*/ 497744 w 2269736"/>
                <a:gd name="connsiteY2" fmla="*/ 800099 h 1200471"/>
                <a:gd name="connsiteX3" fmla="*/ 1022350 w 2269736"/>
                <a:gd name="connsiteY3" fmla="*/ 1193800 h 1200471"/>
                <a:gd name="connsiteX4" fmla="*/ 1175589 w 2269736"/>
                <a:gd name="connsiteY4" fmla="*/ 31750 h 1200471"/>
                <a:gd name="connsiteX5" fmla="*/ 1504696 w 2269736"/>
                <a:gd name="connsiteY5" fmla="*/ 761998 h 1200471"/>
                <a:gd name="connsiteX6" fmla="*/ 2064170 w 2269736"/>
                <a:gd name="connsiteY6" fmla="*/ 1200150 h 1200471"/>
                <a:gd name="connsiteX7" fmla="*/ 2172329 w 2269736"/>
                <a:gd name="connsiteY7" fmla="*/ 19050 h 1200471"/>
                <a:gd name="connsiteX8" fmla="*/ 2269736 w 2269736"/>
                <a:gd name="connsiteY8" fmla="*/ 215900 h 1200471"/>
                <a:gd name="connsiteX0" fmla="*/ 0 w 2269736"/>
                <a:gd name="connsiteY0" fmla="*/ 1200150 h 1200471"/>
                <a:gd name="connsiteX1" fmla="*/ 102020 w 2269736"/>
                <a:gd name="connsiteY1" fmla="*/ 0 h 1200471"/>
                <a:gd name="connsiteX2" fmla="*/ 497744 w 2269736"/>
                <a:gd name="connsiteY2" fmla="*/ 800099 h 1200471"/>
                <a:gd name="connsiteX3" fmla="*/ 1022350 w 2269736"/>
                <a:gd name="connsiteY3" fmla="*/ 1193800 h 1200471"/>
                <a:gd name="connsiteX4" fmla="*/ 1175589 w 2269736"/>
                <a:gd name="connsiteY4" fmla="*/ 31750 h 1200471"/>
                <a:gd name="connsiteX5" fmla="*/ 1504696 w 2269736"/>
                <a:gd name="connsiteY5" fmla="*/ 761998 h 1200471"/>
                <a:gd name="connsiteX6" fmla="*/ 2064170 w 2269736"/>
                <a:gd name="connsiteY6" fmla="*/ 1200150 h 1200471"/>
                <a:gd name="connsiteX7" fmla="*/ 2172329 w 2269736"/>
                <a:gd name="connsiteY7" fmla="*/ 19050 h 1200471"/>
                <a:gd name="connsiteX8" fmla="*/ 2269736 w 2269736"/>
                <a:gd name="connsiteY8" fmla="*/ 215900 h 1200471"/>
                <a:gd name="connsiteX0" fmla="*/ 0 w 2269736"/>
                <a:gd name="connsiteY0" fmla="*/ 1200150 h 1200471"/>
                <a:gd name="connsiteX1" fmla="*/ 102020 w 2269736"/>
                <a:gd name="connsiteY1" fmla="*/ 0 h 1200471"/>
                <a:gd name="connsiteX2" fmla="*/ 497744 w 2269736"/>
                <a:gd name="connsiteY2" fmla="*/ 800099 h 1200471"/>
                <a:gd name="connsiteX3" fmla="*/ 1022350 w 2269736"/>
                <a:gd name="connsiteY3" fmla="*/ 1193800 h 1200471"/>
                <a:gd name="connsiteX4" fmla="*/ 1175589 w 2269736"/>
                <a:gd name="connsiteY4" fmla="*/ 31750 h 1200471"/>
                <a:gd name="connsiteX5" fmla="*/ 1504696 w 2269736"/>
                <a:gd name="connsiteY5" fmla="*/ 761998 h 1200471"/>
                <a:gd name="connsiteX6" fmla="*/ 2064170 w 2269736"/>
                <a:gd name="connsiteY6" fmla="*/ 1200150 h 1200471"/>
                <a:gd name="connsiteX7" fmla="*/ 2172329 w 2269736"/>
                <a:gd name="connsiteY7" fmla="*/ 19050 h 1200471"/>
                <a:gd name="connsiteX8" fmla="*/ 2269736 w 2269736"/>
                <a:gd name="connsiteY8" fmla="*/ 215900 h 1200471"/>
                <a:gd name="connsiteX0" fmla="*/ 0 w 2282646"/>
                <a:gd name="connsiteY0" fmla="*/ 1200150 h 1200471"/>
                <a:gd name="connsiteX1" fmla="*/ 102020 w 2282646"/>
                <a:gd name="connsiteY1" fmla="*/ 0 h 1200471"/>
                <a:gd name="connsiteX2" fmla="*/ 497744 w 2282646"/>
                <a:gd name="connsiteY2" fmla="*/ 800099 h 1200471"/>
                <a:gd name="connsiteX3" fmla="*/ 1022350 w 2282646"/>
                <a:gd name="connsiteY3" fmla="*/ 1193800 h 1200471"/>
                <a:gd name="connsiteX4" fmla="*/ 1175589 w 2282646"/>
                <a:gd name="connsiteY4" fmla="*/ 31750 h 1200471"/>
                <a:gd name="connsiteX5" fmla="*/ 1504696 w 2282646"/>
                <a:gd name="connsiteY5" fmla="*/ 761998 h 1200471"/>
                <a:gd name="connsiteX6" fmla="*/ 2064170 w 2282646"/>
                <a:gd name="connsiteY6" fmla="*/ 1200150 h 1200471"/>
                <a:gd name="connsiteX7" fmla="*/ 2172329 w 2282646"/>
                <a:gd name="connsiteY7" fmla="*/ 19050 h 1200471"/>
                <a:gd name="connsiteX8" fmla="*/ 2282646 w 2282646"/>
                <a:gd name="connsiteY8" fmla="*/ 215900 h 1200471"/>
                <a:gd name="connsiteX0" fmla="*/ 0 w 2282646"/>
                <a:gd name="connsiteY0" fmla="*/ 1200150 h 1200471"/>
                <a:gd name="connsiteX1" fmla="*/ 102020 w 2282646"/>
                <a:gd name="connsiteY1" fmla="*/ 0 h 1200471"/>
                <a:gd name="connsiteX2" fmla="*/ 497744 w 2282646"/>
                <a:gd name="connsiteY2" fmla="*/ 800099 h 1200471"/>
                <a:gd name="connsiteX3" fmla="*/ 1022350 w 2282646"/>
                <a:gd name="connsiteY3" fmla="*/ 1193800 h 1200471"/>
                <a:gd name="connsiteX4" fmla="*/ 1175589 w 2282646"/>
                <a:gd name="connsiteY4" fmla="*/ 31750 h 1200471"/>
                <a:gd name="connsiteX5" fmla="*/ 1504696 w 2282646"/>
                <a:gd name="connsiteY5" fmla="*/ 761998 h 1200471"/>
                <a:gd name="connsiteX6" fmla="*/ 2064170 w 2282646"/>
                <a:gd name="connsiteY6" fmla="*/ 1200150 h 1200471"/>
                <a:gd name="connsiteX7" fmla="*/ 2178784 w 2282646"/>
                <a:gd name="connsiteY7" fmla="*/ 25400 h 1200471"/>
                <a:gd name="connsiteX8" fmla="*/ 2282646 w 2282646"/>
                <a:gd name="connsiteY8" fmla="*/ 215900 h 1200471"/>
                <a:gd name="connsiteX0" fmla="*/ 0 w 2282646"/>
                <a:gd name="connsiteY0" fmla="*/ 1200150 h 1200471"/>
                <a:gd name="connsiteX1" fmla="*/ 102020 w 2282646"/>
                <a:gd name="connsiteY1" fmla="*/ 0 h 1200471"/>
                <a:gd name="connsiteX2" fmla="*/ 497744 w 2282646"/>
                <a:gd name="connsiteY2" fmla="*/ 800099 h 1200471"/>
                <a:gd name="connsiteX3" fmla="*/ 1022350 w 2282646"/>
                <a:gd name="connsiteY3" fmla="*/ 1193800 h 1200471"/>
                <a:gd name="connsiteX4" fmla="*/ 1175589 w 2282646"/>
                <a:gd name="connsiteY4" fmla="*/ 31750 h 1200471"/>
                <a:gd name="connsiteX5" fmla="*/ 1504696 w 2282646"/>
                <a:gd name="connsiteY5" fmla="*/ 761998 h 1200471"/>
                <a:gd name="connsiteX6" fmla="*/ 2064170 w 2282646"/>
                <a:gd name="connsiteY6" fmla="*/ 1200150 h 1200471"/>
                <a:gd name="connsiteX7" fmla="*/ 2178784 w 2282646"/>
                <a:gd name="connsiteY7" fmla="*/ 25400 h 1200471"/>
                <a:gd name="connsiteX8" fmla="*/ 2282646 w 2282646"/>
                <a:gd name="connsiteY8" fmla="*/ 215900 h 1200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2646" h="1200471">
                  <a:moveTo>
                    <a:pt x="0" y="1200150"/>
                  </a:moveTo>
                  <a:cubicBezTo>
                    <a:pt x="82000" y="686329"/>
                    <a:pt x="2632" y="159808"/>
                    <a:pt x="102020" y="0"/>
                  </a:cubicBezTo>
                  <a:cubicBezTo>
                    <a:pt x="195736" y="68792"/>
                    <a:pt x="357266" y="702732"/>
                    <a:pt x="497744" y="800099"/>
                  </a:cubicBezTo>
                  <a:cubicBezTo>
                    <a:pt x="651132" y="999066"/>
                    <a:pt x="902921" y="1194858"/>
                    <a:pt x="1022350" y="1193800"/>
                  </a:cubicBezTo>
                  <a:cubicBezTo>
                    <a:pt x="1147488" y="1207558"/>
                    <a:pt x="1006256" y="29633"/>
                    <a:pt x="1175589" y="31750"/>
                  </a:cubicBezTo>
                  <a:cubicBezTo>
                    <a:pt x="1283952" y="304800"/>
                    <a:pt x="1355523" y="566206"/>
                    <a:pt x="1504696" y="761998"/>
                  </a:cubicBezTo>
                  <a:cubicBezTo>
                    <a:pt x="1653869" y="957790"/>
                    <a:pt x="1972263" y="1210733"/>
                    <a:pt x="2064170" y="1200150"/>
                  </a:cubicBezTo>
                  <a:cubicBezTo>
                    <a:pt x="2110894" y="1138767"/>
                    <a:pt x="2103642" y="47625"/>
                    <a:pt x="2178784" y="25400"/>
                  </a:cubicBezTo>
                  <a:cubicBezTo>
                    <a:pt x="2266836" y="142875"/>
                    <a:pt x="2204224" y="59267"/>
                    <a:pt x="2282646" y="215900"/>
                  </a:cubicBezTo>
                </a:path>
              </a:pathLst>
            </a:custGeom>
            <a:noFill/>
            <a:ln>
              <a:solidFill>
                <a:srgbClr val="2285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2" name="组合 91">
            <a:extLst>
              <a:ext uri="{FF2B5EF4-FFF2-40B4-BE49-F238E27FC236}">
                <a16:creationId xmlns:a16="http://schemas.microsoft.com/office/drawing/2014/main" xmlns="" id="{36E4EB0A-37EF-4561-9E55-401CDB988A90}"/>
              </a:ext>
            </a:extLst>
          </p:cNvPr>
          <p:cNvGrpSpPr/>
          <p:nvPr/>
        </p:nvGrpSpPr>
        <p:grpSpPr>
          <a:xfrm>
            <a:off x="6830047" y="2651269"/>
            <a:ext cx="4208645" cy="2734825"/>
            <a:chOff x="7952570" y="3531834"/>
            <a:chExt cx="2899159" cy="2091325"/>
          </a:xfrm>
        </p:grpSpPr>
        <p:grpSp>
          <p:nvGrpSpPr>
            <p:cNvPr id="93" name="组合 92">
              <a:extLst>
                <a:ext uri="{FF2B5EF4-FFF2-40B4-BE49-F238E27FC236}">
                  <a16:creationId xmlns:a16="http://schemas.microsoft.com/office/drawing/2014/main" xmlns="" id="{EB931CC8-F006-411A-9A9D-2F1665A2E0EF}"/>
                </a:ext>
              </a:extLst>
            </p:cNvPr>
            <p:cNvGrpSpPr/>
            <p:nvPr/>
          </p:nvGrpSpPr>
          <p:grpSpPr>
            <a:xfrm>
              <a:off x="7952570" y="3531834"/>
              <a:ext cx="2899159" cy="2091325"/>
              <a:chOff x="2786850" y="3590928"/>
              <a:chExt cx="2899159" cy="2091325"/>
            </a:xfrm>
          </p:grpSpPr>
          <p:sp>
            <p:nvSpPr>
              <p:cNvPr id="96" name="文本框 95">
                <a:extLst>
                  <a:ext uri="{FF2B5EF4-FFF2-40B4-BE49-F238E27FC236}">
                    <a16:creationId xmlns:a16="http://schemas.microsoft.com/office/drawing/2014/main" xmlns="" id="{EAF9131F-D150-4B88-96E2-C61E3E65D967}"/>
                  </a:ext>
                </a:extLst>
              </p:cNvPr>
              <p:cNvSpPr txBox="1"/>
              <p:nvPr/>
            </p:nvSpPr>
            <p:spPr>
              <a:xfrm rot="16200000">
                <a:off x="1860164" y="4517614"/>
                <a:ext cx="2012382" cy="159010"/>
              </a:xfrm>
              <a:prstGeom prst="rect">
                <a:avLst/>
              </a:prstGeom>
              <a:noFill/>
            </p:spPr>
            <p:txBody>
              <a:bodyPr wrap="square" rtlCol="0">
                <a:spAutoFit/>
              </a:bodyPr>
              <a:lstStyle/>
              <a:p>
                <a:pPr algn="ctr"/>
                <a:r>
                  <a:rPr lang="en-US" altLang="zh-CN" sz="9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Blood serum concentration(ng/L)</a:t>
                </a:r>
                <a:endParaRPr lang="zh-CN" altLang="en-US" sz="9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nvGrpSpPr>
              <p:cNvPr id="97" name="组合 96">
                <a:extLst>
                  <a:ext uri="{FF2B5EF4-FFF2-40B4-BE49-F238E27FC236}">
                    <a16:creationId xmlns:a16="http://schemas.microsoft.com/office/drawing/2014/main" xmlns="" id="{692B0B4C-3D7E-4523-A4E2-A75DC249DED4}"/>
                  </a:ext>
                </a:extLst>
              </p:cNvPr>
              <p:cNvGrpSpPr/>
              <p:nvPr/>
            </p:nvGrpSpPr>
            <p:grpSpPr>
              <a:xfrm>
                <a:off x="2823113" y="3797919"/>
                <a:ext cx="2862896" cy="1884334"/>
                <a:chOff x="2823113" y="3797919"/>
                <a:chExt cx="2862896" cy="1884334"/>
              </a:xfrm>
            </p:grpSpPr>
            <p:sp>
              <p:nvSpPr>
                <p:cNvPr id="98" name="文本框 97">
                  <a:extLst>
                    <a:ext uri="{FF2B5EF4-FFF2-40B4-BE49-F238E27FC236}">
                      <a16:creationId xmlns:a16="http://schemas.microsoft.com/office/drawing/2014/main" xmlns="" id="{5EA1C01E-7F33-4FFB-9514-ACE642DA2CBD}"/>
                    </a:ext>
                  </a:extLst>
                </p:cNvPr>
                <p:cNvSpPr txBox="1"/>
                <p:nvPr/>
              </p:nvSpPr>
              <p:spPr>
                <a:xfrm>
                  <a:off x="2823113" y="3797919"/>
                  <a:ext cx="435158"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1000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9" name="直接连接符 98">
                  <a:extLst>
                    <a:ext uri="{FF2B5EF4-FFF2-40B4-BE49-F238E27FC236}">
                      <a16:creationId xmlns:a16="http://schemas.microsoft.com/office/drawing/2014/main" xmlns="" id="{D74241AD-BCF8-41FE-874E-4BBD8A1C065F}"/>
                    </a:ext>
                  </a:extLst>
                </p:cNvPr>
                <p:cNvCxnSpPr>
                  <a:cxnSpLocks/>
                </p:cNvCxnSpPr>
                <p:nvPr/>
              </p:nvCxnSpPr>
              <p:spPr>
                <a:xfrm>
                  <a:off x="3246120" y="3881120"/>
                  <a:ext cx="0" cy="150876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a16="http://schemas.microsoft.com/office/drawing/2014/main" xmlns="" id="{297A76FB-AF0E-4D6C-9D7B-A31208BC9C11}"/>
                    </a:ext>
                  </a:extLst>
                </p:cNvPr>
                <p:cNvCxnSpPr>
                  <a:cxnSpLocks/>
                </p:cNvCxnSpPr>
                <p:nvPr/>
              </p:nvCxnSpPr>
              <p:spPr>
                <a:xfrm>
                  <a:off x="3169920" y="3896360"/>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a16="http://schemas.microsoft.com/office/drawing/2014/main" xmlns="" id="{13B09757-5E27-47A1-B17A-8273E182DBAF}"/>
                    </a:ext>
                  </a:extLst>
                </p:cNvPr>
                <p:cNvCxnSpPr>
                  <a:cxnSpLocks/>
                </p:cNvCxnSpPr>
                <p:nvPr/>
              </p:nvCxnSpPr>
              <p:spPr>
                <a:xfrm>
                  <a:off x="3169920" y="4194810"/>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a16="http://schemas.microsoft.com/office/drawing/2014/main" xmlns="" id="{A65ED3F4-6B7E-4F2B-A712-2AC471AF0A5F}"/>
                    </a:ext>
                  </a:extLst>
                </p:cNvPr>
                <p:cNvCxnSpPr>
                  <a:cxnSpLocks/>
                </p:cNvCxnSpPr>
                <p:nvPr/>
              </p:nvCxnSpPr>
              <p:spPr>
                <a:xfrm>
                  <a:off x="3169920" y="4480560"/>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a16="http://schemas.microsoft.com/office/drawing/2014/main" xmlns="" id="{2A083FF4-56D0-4E79-8510-AD7083A9CBB9}"/>
                    </a:ext>
                  </a:extLst>
                </p:cNvPr>
                <p:cNvCxnSpPr>
                  <a:cxnSpLocks/>
                </p:cNvCxnSpPr>
                <p:nvPr/>
              </p:nvCxnSpPr>
              <p:spPr>
                <a:xfrm>
                  <a:off x="3169920" y="4773454"/>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a16="http://schemas.microsoft.com/office/drawing/2014/main" xmlns="" id="{7E8BABD2-534C-4DB0-B5B2-11AF2B8E60C9}"/>
                    </a:ext>
                  </a:extLst>
                </p:cNvPr>
                <p:cNvCxnSpPr>
                  <a:cxnSpLocks/>
                </p:cNvCxnSpPr>
                <p:nvPr/>
              </p:nvCxnSpPr>
              <p:spPr>
                <a:xfrm>
                  <a:off x="3169920" y="5059204"/>
                  <a:ext cx="762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xmlns="" id="{ACEB3D88-5FAB-4FD1-BD4D-B3A61F153CE4}"/>
                    </a:ext>
                  </a:extLst>
                </p:cNvPr>
                <p:cNvCxnSpPr>
                  <a:cxnSpLocks/>
                </p:cNvCxnSpPr>
                <p:nvPr/>
              </p:nvCxnSpPr>
              <p:spPr>
                <a:xfrm>
                  <a:off x="3169920" y="5349717"/>
                  <a:ext cx="234981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a16="http://schemas.microsoft.com/office/drawing/2014/main" xmlns="" id="{057742FE-A977-4576-ACD5-6BF5784DA1DB}"/>
                    </a:ext>
                  </a:extLst>
                </p:cNvPr>
                <p:cNvCxnSpPr>
                  <a:cxnSpLocks/>
                </p:cNvCxnSpPr>
                <p:nvPr/>
              </p:nvCxnSpPr>
              <p:spPr>
                <a:xfrm flipV="1">
                  <a:off x="3810794" y="5349717"/>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a16="http://schemas.microsoft.com/office/drawing/2014/main" xmlns="" id="{323FEB3C-E3D9-4B73-B32D-985F2EF114E7}"/>
                    </a:ext>
                  </a:extLst>
                </p:cNvPr>
                <p:cNvCxnSpPr>
                  <a:cxnSpLocks/>
                </p:cNvCxnSpPr>
                <p:nvPr/>
              </p:nvCxnSpPr>
              <p:spPr>
                <a:xfrm flipV="1">
                  <a:off x="4379912" y="5349717"/>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a16="http://schemas.microsoft.com/office/drawing/2014/main" xmlns="" id="{62AC6127-2043-4A08-BF09-DD118F0085F5}"/>
                    </a:ext>
                  </a:extLst>
                </p:cNvPr>
                <p:cNvCxnSpPr>
                  <a:cxnSpLocks/>
                </p:cNvCxnSpPr>
                <p:nvPr/>
              </p:nvCxnSpPr>
              <p:spPr>
                <a:xfrm flipV="1">
                  <a:off x="4949030" y="5349717"/>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a16="http://schemas.microsoft.com/office/drawing/2014/main" xmlns="" id="{BFA52A1E-13A4-426F-A34D-95583F713F85}"/>
                    </a:ext>
                  </a:extLst>
                </p:cNvPr>
                <p:cNvCxnSpPr>
                  <a:cxnSpLocks/>
                </p:cNvCxnSpPr>
                <p:nvPr/>
              </p:nvCxnSpPr>
              <p:spPr>
                <a:xfrm flipV="1">
                  <a:off x="5518148" y="5349717"/>
                  <a:ext cx="0" cy="719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0" name="文本框 109">
                  <a:extLst>
                    <a:ext uri="{FF2B5EF4-FFF2-40B4-BE49-F238E27FC236}">
                      <a16:creationId xmlns:a16="http://schemas.microsoft.com/office/drawing/2014/main" xmlns="" id="{00522947-0249-4CC3-B8E4-26B555070120}"/>
                    </a:ext>
                  </a:extLst>
                </p:cNvPr>
                <p:cNvSpPr txBox="1"/>
                <p:nvPr/>
              </p:nvSpPr>
              <p:spPr>
                <a:xfrm>
                  <a:off x="2823113" y="4089469"/>
                  <a:ext cx="435158"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800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文本框 110">
                  <a:extLst>
                    <a:ext uri="{FF2B5EF4-FFF2-40B4-BE49-F238E27FC236}">
                      <a16:creationId xmlns:a16="http://schemas.microsoft.com/office/drawing/2014/main" xmlns="" id="{126BA07E-D6BD-4308-8ECA-BB6F838A1A6F}"/>
                    </a:ext>
                  </a:extLst>
                </p:cNvPr>
                <p:cNvSpPr txBox="1"/>
                <p:nvPr/>
              </p:nvSpPr>
              <p:spPr>
                <a:xfrm>
                  <a:off x="2823113" y="4376164"/>
                  <a:ext cx="435158"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600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文本框 111">
                  <a:extLst>
                    <a:ext uri="{FF2B5EF4-FFF2-40B4-BE49-F238E27FC236}">
                      <a16:creationId xmlns:a16="http://schemas.microsoft.com/office/drawing/2014/main" xmlns="" id="{28E34D6D-B7CF-4C48-8E93-1AA02E3CFFD8}"/>
                    </a:ext>
                  </a:extLst>
                </p:cNvPr>
                <p:cNvSpPr txBox="1"/>
                <p:nvPr/>
              </p:nvSpPr>
              <p:spPr>
                <a:xfrm>
                  <a:off x="2823113" y="4667644"/>
                  <a:ext cx="435158"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400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文本框 112">
                  <a:extLst>
                    <a:ext uri="{FF2B5EF4-FFF2-40B4-BE49-F238E27FC236}">
                      <a16:creationId xmlns:a16="http://schemas.microsoft.com/office/drawing/2014/main" xmlns="" id="{DDB81625-A1CD-4D52-8CB5-06866C2A4570}"/>
                    </a:ext>
                  </a:extLst>
                </p:cNvPr>
                <p:cNvSpPr txBox="1"/>
                <p:nvPr/>
              </p:nvSpPr>
              <p:spPr>
                <a:xfrm>
                  <a:off x="2823113" y="4956094"/>
                  <a:ext cx="435158"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文本框 113">
                  <a:extLst>
                    <a:ext uri="{FF2B5EF4-FFF2-40B4-BE49-F238E27FC236}">
                      <a16:creationId xmlns:a16="http://schemas.microsoft.com/office/drawing/2014/main" xmlns="" id="{1542A262-342F-4406-B04E-445C3A2F6595}"/>
                    </a:ext>
                  </a:extLst>
                </p:cNvPr>
                <p:cNvSpPr txBox="1"/>
                <p:nvPr/>
              </p:nvSpPr>
              <p:spPr>
                <a:xfrm>
                  <a:off x="2827876" y="5241730"/>
                  <a:ext cx="435158"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 name="文本框 114">
                  <a:extLst>
                    <a:ext uri="{FF2B5EF4-FFF2-40B4-BE49-F238E27FC236}">
                      <a16:creationId xmlns:a16="http://schemas.microsoft.com/office/drawing/2014/main" xmlns="" id="{FD7FA33E-261B-4AD6-9D1A-E1A0C4A69868}"/>
                    </a:ext>
                  </a:extLst>
                </p:cNvPr>
                <p:cNvSpPr txBox="1"/>
                <p:nvPr/>
              </p:nvSpPr>
              <p:spPr>
                <a:xfrm>
                  <a:off x="2824149" y="3896360"/>
                  <a:ext cx="421970" cy="164750"/>
                </a:xfrm>
                <a:prstGeom prst="rect">
                  <a:avLst/>
                </a:prstGeom>
                <a:noFill/>
              </p:spPr>
              <p:txBody>
                <a:bodyPr wrap="square" rtlCol="0">
                  <a:spAutoFit/>
                </a:bodyPr>
                <a:lstStyle>
                  <a:defPPr>
                    <a:defRPr lang="zh-CN"/>
                  </a:defPPr>
                  <a:lvl1pPr algn="r">
                    <a:defRPr sz="800">
                      <a:latin typeface="微软雅黑" panose="020B0503020204020204" pitchFamily="34" charset="-122"/>
                      <a:ea typeface="微软雅黑" panose="020B0503020204020204" pitchFamily="34" charset="-122"/>
                    </a:defRPr>
                  </a:lvl1pPr>
                </a:lstStyle>
                <a:p>
                  <a:r>
                    <a:rPr lang="en-US" altLang="zh-CN" dirty="0">
                      <a:sym typeface="微软雅黑" panose="020B0503020204020204" pitchFamily="34" charset="-122"/>
                    </a:rPr>
                    <a:t>MTC</a:t>
                  </a:r>
                  <a:endParaRPr lang="zh-CN" altLang="en-US" dirty="0">
                    <a:sym typeface="微软雅黑" panose="020B0503020204020204" pitchFamily="34" charset="-122"/>
                  </a:endParaRPr>
                </a:p>
              </p:txBody>
            </p:sp>
            <p:sp>
              <p:nvSpPr>
                <p:cNvPr id="116" name="文本框 115">
                  <a:extLst>
                    <a:ext uri="{FF2B5EF4-FFF2-40B4-BE49-F238E27FC236}">
                      <a16:creationId xmlns:a16="http://schemas.microsoft.com/office/drawing/2014/main" xmlns="" id="{5785025C-F4AF-4CAD-8B70-FDE182790404}"/>
                    </a:ext>
                  </a:extLst>
                </p:cNvPr>
                <p:cNvSpPr txBox="1"/>
                <p:nvPr/>
              </p:nvSpPr>
              <p:spPr>
                <a:xfrm>
                  <a:off x="3131124" y="5387866"/>
                  <a:ext cx="159477"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7" name="文本框 116">
                  <a:extLst>
                    <a:ext uri="{FF2B5EF4-FFF2-40B4-BE49-F238E27FC236}">
                      <a16:creationId xmlns:a16="http://schemas.microsoft.com/office/drawing/2014/main" xmlns="" id="{6C2D7897-279D-4FCF-81E3-49A30396F72F}"/>
                    </a:ext>
                  </a:extLst>
                </p:cNvPr>
                <p:cNvSpPr txBox="1"/>
                <p:nvPr/>
              </p:nvSpPr>
              <p:spPr>
                <a:xfrm>
                  <a:off x="3575996" y="5387866"/>
                  <a:ext cx="394276"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50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文本框 117">
                  <a:extLst>
                    <a:ext uri="{FF2B5EF4-FFF2-40B4-BE49-F238E27FC236}">
                      <a16:creationId xmlns:a16="http://schemas.microsoft.com/office/drawing/2014/main" xmlns="" id="{BE188456-EBA1-4F69-9E23-FE5E508B32CC}"/>
                    </a:ext>
                  </a:extLst>
                </p:cNvPr>
                <p:cNvSpPr txBox="1"/>
                <p:nvPr/>
              </p:nvSpPr>
              <p:spPr>
                <a:xfrm>
                  <a:off x="4165485" y="5387866"/>
                  <a:ext cx="400534"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100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文本框 118">
                  <a:extLst>
                    <a:ext uri="{FF2B5EF4-FFF2-40B4-BE49-F238E27FC236}">
                      <a16:creationId xmlns:a16="http://schemas.microsoft.com/office/drawing/2014/main" xmlns="" id="{7C591613-E5BA-4ABF-A8D1-14ABC3011552}"/>
                    </a:ext>
                  </a:extLst>
                </p:cNvPr>
                <p:cNvSpPr txBox="1"/>
                <p:nvPr/>
              </p:nvSpPr>
              <p:spPr>
                <a:xfrm>
                  <a:off x="4740862" y="5387866"/>
                  <a:ext cx="376030"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150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文本框 119">
                  <a:extLst>
                    <a:ext uri="{FF2B5EF4-FFF2-40B4-BE49-F238E27FC236}">
                      <a16:creationId xmlns:a16="http://schemas.microsoft.com/office/drawing/2014/main" xmlns="" id="{9DB493E9-7A5B-4ED2-A640-3413ECCFFAD8}"/>
                    </a:ext>
                  </a:extLst>
                </p:cNvPr>
                <p:cNvSpPr txBox="1"/>
                <p:nvPr/>
              </p:nvSpPr>
              <p:spPr>
                <a:xfrm>
                  <a:off x="5309979" y="5387866"/>
                  <a:ext cx="376030" cy="164750"/>
                </a:xfrm>
                <a:prstGeom prst="rect">
                  <a:avLst/>
                </a:prstGeom>
                <a:noFill/>
              </p:spPr>
              <p:txBody>
                <a:bodyPr wrap="square" rtlCol="0">
                  <a:spAutoFit/>
                </a:bodyPr>
                <a:lstStyle/>
                <a:p>
                  <a:pPr algn="r"/>
                  <a:r>
                    <a:rPr lang="en-US" altLang="zh-CN" sz="800" dirty="0">
                      <a:latin typeface="微软雅黑" panose="020B0503020204020204" pitchFamily="34" charset="-122"/>
                      <a:ea typeface="微软雅黑" panose="020B0503020204020204" pitchFamily="34" charset="-122"/>
                      <a:sym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文本框 120">
                  <a:extLst>
                    <a:ext uri="{FF2B5EF4-FFF2-40B4-BE49-F238E27FC236}">
                      <a16:creationId xmlns:a16="http://schemas.microsoft.com/office/drawing/2014/main" xmlns="" id="{B23FB98A-6F34-42CF-B0C8-944AE02324E2}"/>
                    </a:ext>
                  </a:extLst>
                </p:cNvPr>
                <p:cNvSpPr txBox="1"/>
                <p:nvPr/>
              </p:nvSpPr>
              <p:spPr>
                <a:xfrm>
                  <a:off x="3998354" y="5505735"/>
                  <a:ext cx="837994" cy="176518"/>
                </a:xfrm>
                <a:prstGeom prst="rect">
                  <a:avLst/>
                </a:prstGeom>
                <a:noFill/>
              </p:spPr>
              <p:txBody>
                <a:bodyPr wrap="square" rtlCol="0">
                  <a:spAutoFit/>
                </a:bodyPr>
                <a:lstStyle/>
                <a:p>
                  <a:pPr algn="ctr"/>
                  <a:r>
                    <a:rPr lang="en-US" altLang="zh-CN" sz="900" dirty="0">
                      <a:latin typeface="微软雅黑" panose="020B0503020204020204" pitchFamily="34" charset="-122"/>
                      <a:ea typeface="微软雅黑" panose="020B0503020204020204" pitchFamily="34" charset="-122"/>
                      <a:sym typeface="微软雅黑" panose="020B0503020204020204" pitchFamily="34" charset="-122"/>
                    </a:rPr>
                    <a:t>Time(h)</a:t>
                  </a:r>
                  <a:endParaRPr lang="zh-CN" altLang="en-US" sz="9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文本框 121">
                  <a:extLst>
                    <a:ext uri="{FF2B5EF4-FFF2-40B4-BE49-F238E27FC236}">
                      <a16:creationId xmlns:a16="http://schemas.microsoft.com/office/drawing/2014/main" xmlns="" id="{9EB6F9F6-CD49-486E-A89C-D5EF315E71CD}"/>
                    </a:ext>
                  </a:extLst>
                </p:cNvPr>
                <p:cNvSpPr txBox="1"/>
                <p:nvPr/>
              </p:nvSpPr>
              <p:spPr>
                <a:xfrm>
                  <a:off x="2824149" y="5109560"/>
                  <a:ext cx="421970" cy="164750"/>
                </a:xfrm>
                <a:prstGeom prst="rect">
                  <a:avLst/>
                </a:prstGeom>
                <a:noFill/>
              </p:spPr>
              <p:txBody>
                <a:bodyPr wrap="square" rtlCol="0">
                  <a:spAutoFit/>
                </a:bodyPr>
                <a:lstStyle>
                  <a:defPPr>
                    <a:defRPr lang="zh-CN"/>
                  </a:defPPr>
                  <a:lvl1pPr algn="r">
                    <a:defRPr sz="800">
                      <a:latin typeface="微软雅黑" panose="020B0503020204020204" pitchFamily="34" charset="-122"/>
                      <a:ea typeface="微软雅黑" panose="020B0503020204020204" pitchFamily="34" charset="-122"/>
                    </a:defRPr>
                  </a:lvl1pPr>
                </a:lstStyle>
                <a:p>
                  <a:r>
                    <a:rPr lang="en-US" altLang="zh-CN" dirty="0">
                      <a:sym typeface="微软雅黑" panose="020B0503020204020204" pitchFamily="34" charset="-122"/>
                    </a:rPr>
                    <a:t>MEC</a:t>
                  </a:r>
                  <a:endParaRPr lang="zh-CN" altLang="en-US" dirty="0">
                    <a:sym typeface="微软雅黑" panose="020B0503020204020204" pitchFamily="34" charset="-122"/>
                  </a:endParaRPr>
                </a:p>
              </p:txBody>
            </p:sp>
            <p:cxnSp>
              <p:nvCxnSpPr>
                <p:cNvPr id="123" name="直接连接符 122">
                  <a:extLst>
                    <a:ext uri="{FF2B5EF4-FFF2-40B4-BE49-F238E27FC236}">
                      <a16:creationId xmlns:a16="http://schemas.microsoft.com/office/drawing/2014/main" xmlns="" id="{54ABFC09-185C-400B-865C-0979F22802B5}"/>
                    </a:ext>
                  </a:extLst>
                </p:cNvPr>
                <p:cNvCxnSpPr/>
                <p:nvPr/>
              </p:nvCxnSpPr>
              <p:spPr>
                <a:xfrm>
                  <a:off x="3258271" y="4004082"/>
                  <a:ext cx="2239723"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a16="http://schemas.microsoft.com/office/drawing/2014/main" xmlns="" id="{37CA6320-5FE5-4F53-B8F7-6029CA788668}"/>
                    </a:ext>
                  </a:extLst>
                </p:cNvPr>
                <p:cNvCxnSpPr/>
                <p:nvPr/>
              </p:nvCxnSpPr>
              <p:spPr>
                <a:xfrm>
                  <a:off x="3258271" y="5217282"/>
                  <a:ext cx="2239723"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95" name="任意多边形: 形状 94">
              <a:extLst>
                <a:ext uri="{FF2B5EF4-FFF2-40B4-BE49-F238E27FC236}">
                  <a16:creationId xmlns:a16="http://schemas.microsoft.com/office/drawing/2014/main" xmlns="" id="{D5FF56B8-29DC-469E-99DC-E1201510B3AA}"/>
                </a:ext>
              </a:extLst>
            </p:cNvPr>
            <p:cNvSpPr/>
            <p:nvPr/>
          </p:nvSpPr>
          <p:spPr>
            <a:xfrm>
              <a:off x="8420100" y="5144846"/>
              <a:ext cx="2216150" cy="139700"/>
            </a:xfrm>
            <a:custGeom>
              <a:avLst/>
              <a:gdLst>
                <a:gd name="connsiteX0" fmla="*/ 0 w 2216150"/>
                <a:gd name="connsiteY0" fmla="*/ 139700 h 139700"/>
                <a:gd name="connsiteX1" fmla="*/ 565150 w 2216150"/>
                <a:gd name="connsiteY1" fmla="*/ 25400 h 139700"/>
                <a:gd name="connsiteX2" fmla="*/ 2216150 w 2216150"/>
                <a:gd name="connsiteY2" fmla="*/ 0 h 139700"/>
              </a:gdLst>
              <a:ahLst/>
              <a:cxnLst>
                <a:cxn ang="0">
                  <a:pos x="connsiteX0" y="connsiteY0"/>
                </a:cxn>
                <a:cxn ang="0">
                  <a:pos x="connsiteX1" y="connsiteY1"/>
                </a:cxn>
                <a:cxn ang="0">
                  <a:pos x="connsiteX2" y="connsiteY2"/>
                </a:cxn>
              </a:cxnLst>
              <a:rect l="l" t="t" r="r" b="b"/>
              <a:pathLst>
                <a:path w="2216150" h="139700">
                  <a:moveTo>
                    <a:pt x="0" y="139700"/>
                  </a:moveTo>
                  <a:cubicBezTo>
                    <a:pt x="97896" y="94191"/>
                    <a:pt x="195792" y="48683"/>
                    <a:pt x="565150" y="25400"/>
                  </a:cubicBezTo>
                  <a:cubicBezTo>
                    <a:pt x="934508" y="2117"/>
                    <a:pt x="1927225" y="6350"/>
                    <a:pt x="2216150" y="0"/>
                  </a:cubicBezTo>
                </a:path>
              </a:pathLst>
            </a:custGeom>
            <a:noFill/>
            <a:ln>
              <a:solidFill>
                <a:srgbClr val="2285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5" name="文本框 124">
            <a:extLst>
              <a:ext uri="{FF2B5EF4-FFF2-40B4-BE49-F238E27FC236}">
                <a16:creationId xmlns:a16="http://schemas.microsoft.com/office/drawing/2014/main" xmlns="" id="{7F623C72-4E3D-4DCB-9FEC-14662C6CCB72}"/>
              </a:ext>
            </a:extLst>
          </p:cNvPr>
          <p:cNvSpPr txBox="1"/>
          <p:nvPr/>
        </p:nvSpPr>
        <p:spPr>
          <a:xfrm>
            <a:off x="2246629" y="5402272"/>
            <a:ext cx="2119562" cy="323165"/>
          </a:xfrm>
          <a:prstGeom prst="rect">
            <a:avLst/>
          </a:prstGeom>
          <a:noFill/>
        </p:spPr>
        <p:txBody>
          <a:bodyPr wrap="square">
            <a:spAutoFit/>
          </a:bodyPr>
          <a:lstStyle/>
          <a:p>
            <a:pPr algn="ctr"/>
            <a:r>
              <a:rPr lang="en-US" altLang="zh-CN" sz="15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Just release slowly</a:t>
            </a:r>
            <a:endParaRPr lang="zh-CN" altLang="en-US" sz="15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26" name="文本框 125">
            <a:extLst>
              <a:ext uri="{FF2B5EF4-FFF2-40B4-BE49-F238E27FC236}">
                <a16:creationId xmlns:a16="http://schemas.microsoft.com/office/drawing/2014/main" xmlns="" id="{41DB9A33-DB0F-4F53-8B63-AAEB45B43F1E}"/>
              </a:ext>
            </a:extLst>
          </p:cNvPr>
          <p:cNvSpPr txBox="1"/>
          <p:nvPr/>
        </p:nvSpPr>
        <p:spPr>
          <a:xfrm>
            <a:off x="7722040" y="5402272"/>
            <a:ext cx="2631754" cy="323165"/>
          </a:xfrm>
          <a:prstGeom prst="rect">
            <a:avLst/>
          </a:prstGeom>
          <a:noFill/>
        </p:spPr>
        <p:txBody>
          <a:bodyPr wrap="square">
            <a:spAutoFit/>
          </a:bodyPr>
          <a:lstStyle>
            <a:defPPr>
              <a:defRPr lang="zh-CN"/>
            </a:defPPr>
            <a:lvl1pPr algn="ctr">
              <a:defRPr>
                <a:solidFill>
                  <a:srgbClr val="000000"/>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500" dirty="0">
                <a:solidFill>
                  <a:schemeClr val="tx1">
                    <a:lumMod val="85000"/>
                    <a:lumOff val="15000"/>
                  </a:schemeClr>
                </a:solidFill>
                <a:latin typeface="Arial" panose="020B0604020202020204" pitchFamily="34" charset="0"/>
                <a:sym typeface="微软雅黑" panose="020B0503020204020204" pitchFamily="34" charset="-122"/>
              </a:rPr>
              <a:t>Release at a constant rate </a:t>
            </a:r>
            <a:endParaRPr lang="zh-CN" altLang="en-US" sz="1500" dirty="0">
              <a:solidFill>
                <a:schemeClr val="tx1">
                  <a:lumMod val="85000"/>
                  <a:lumOff val="15000"/>
                </a:schemeClr>
              </a:solidFill>
              <a:latin typeface="Arial" panose="020B0604020202020204" pitchFamily="34" charset="0"/>
              <a:sym typeface="微软雅黑" panose="020B0503020204020204" pitchFamily="34" charset="-122"/>
            </a:endParaRPr>
          </a:p>
        </p:txBody>
      </p:sp>
      <p:sp>
        <p:nvSpPr>
          <p:cNvPr id="127" name="文本框 126">
            <a:extLst>
              <a:ext uri="{FF2B5EF4-FFF2-40B4-BE49-F238E27FC236}">
                <a16:creationId xmlns:a16="http://schemas.microsoft.com/office/drawing/2014/main" xmlns="" id="{DEF0C3AF-D0F3-4451-9D4D-7AD57CE74BF8}"/>
              </a:ext>
            </a:extLst>
          </p:cNvPr>
          <p:cNvSpPr txBox="1"/>
          <p:nvPr/>
        </p:nvSpPr>
        <p:spPr>
          <a:xfrm>
            <a:off x="1500452" y="5712272"/>
            <a:ext cx="3611916" cy="338554"/>
          </a:xfrm>
          <a:prstGeom prst="rect">
            <a:avLst/>
          </a:prstGeom>
          <a:noFill/>
        </p:spPr>
        <p:txBody>
          <a:bodyPr wrap="square">
            <a:spAutoFit/>
          </a:bodyPr>
          <a:lstStyle/>
          <a:p>
            <a:pPr algn="ctr"/>
            <a:r>
              <a:rPr lang="en-US" altLang="zh-CN" sz="1600" b="1" i="0" dirty="0">
                <a:solidFill>
                  <a:srgbClr val="F1AB1E"/>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sustained release </a:t>
            </a:r>
            <a:endParaRPr lang="zh-CN" altLang="en-US" sz="1600" b="1" dirty="0">
              <a:solidFill>
                <a:srgbClr val="F1AB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28" name="文本框 127">
            <a:extLst>
              <a:ext uri="{FF2B5EF4-FFF2-40B4-BE49-F238E27FC236}">
                <a16:creationId xmlns:a16="http://schemas.microsoft.com/office/drawing/2014/main" xmlns="" id="{37D62ACE-2242-4DE1-9C22-2AD6FF854896}"/>
              </a:ext>
            </a:extLst>
          </p:cNvPr>
          <p:cNvSpPr txBox="1"/>
          <p:nvPr/>
        </p:nvSpPr>
        <p:spPr>
          <a:xfrm>
            <a:off x="7663506" y="5712272"/>
            <a:ext cx="2748822" cy="338554"/>
          </a:xfrm>
          <a:prstGeom prst="rect">
            <a:avLst/>
          </a:prstGeom>
          <a:noFill/>
        </p:spPr>
        <p:txBody>
          <a:bodyPr wrap="square">
            <a:spAutoFit/>
          </a:bodyPr>
          <a:lstStyle>
            <a:defPPr>
              <a:defRPr lang="zh-CN"/>
            </a:defPPr>
            <a:lvl1pPr algn="ctr">
              <a:defRPr b="1" i="0">
                <a:solidFill>
                  <a:srgbClr val="F1AB1E"/>
                </a:solidFill>
                <a:effectLst/>
                <a:latin typeface="微软雅黑" panose="020B0503020204020204" pitchFamily="34" charset="-122"/>
                <a:ea typeface="微软雅黑" panose="020B0503020204020204" pitchFamily="34" charset="-122"/>
              </a:defRPr>
            </a:lvl1pPr>
          </a:lstStyle>
          <a:p>
            <a:r>
              <a:rPr lang="en-US" altLang="zh-CN" sz="1600" dirty="0">
                <a:latin typeface="Arial" panose="020B0604020202020204" pitchFamily="34" charset="0"/>
                <a:cs typeface="Arial" panose="020B0604020202020204" pitchFamily="34" charset="0"/>
                <a:sym typeface="微软雅黑" panose="020B0503020204020204" pitchFamily="34" charset="-122"/>
              </a:rPr>
              <a:t>the controlled release </a:t>
            </a:r>
            <a:endParaRPr lang="zh-CN" altLang="en-US" sz="1600" dirty="0">
              <a:latin typeface="Arial" panose="020B0604020202020204" pitchFamily="34" charset="0"/>
              <a:cs typeface="Arial" panose="020B0604020202020204" pitchFamily="34" charset="0"/>
              <a:sym typeface="微软雅黑" panose="020B0503020204020204" pitchFamily="34" charset="-122"/>
            </a:endParaRPr>
          </a:p>
        </p:txBody>
      </p:sp>
      <p:sp>
        <p:nvSpPr>
          <p:cNvPr id="79" name="文本框 78">
            <a:extLst>
              <a:ext uri="{FF2B5EF4-FFF2-40B4-BE49-F238E27FC236}">
                <a16:creationId xmlns:a16="http://schemas.microsoft.com/office/drawing/2014/main" xmlns="" id="{1B3338CD-8D0C-43EC-B52B-BB7BA81EAB67}"/>
              </a:ext>
            </a:extLst>
          </p:cNvPr>
          <p:cNvSpPr txBox="1"/>
          <p:nvPr/>
        </p:nvSpPr>
        <p:spPr>
          <a:xfrm>
            <a:off x="437935" y="6337955"/>
            <a:ext cx="6369684" cy="338554"/>
          </a:xfrm>
          <a:prstGeom prst="rect">
            <a:avLst/>
          </a:prstGeom>
          <a:noFill/>
        </p:spPr>
        <p:txBody>
          <a:bodyPr wrap="square">
            <a:spAutoFit/>
          </a:bodyPr>
          <a:lstStyle/>
          <a:p>
            <a:endParaRPr lang="en-US"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p>
            <a:pPr marL="228600" indent="-228600">
              <a:buFont typeface="+mj-lt"/>
              <a:buAutoNum type="arabicPeriod"/>
            </a:pPr>
            <a:r>
              <a:rPr lang="en-US" altLang="zh-CN" sz="80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Laracuente</a:t>
            </a:r>
            <a:r>
              <a:rPr lang="en-US"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ML, et al. J Control Release. 2020 Nov 10;327:834-856. </a:t>
            </a:r>
          </a:p>
        </p:txBody>
      </p:sp>
      <p:cxnSp>
        <p:nvCxnSpPr>
          <p:cNvPr id="80" name="直接连接符 79">
            <a:extLst>
              <a:ext uri="{FF2B5EF4-FFF2-40B4-BE49-F238E27FC236}">
                <a16:creationId xmlns:a16="http://schemas.microsoft.com/office/drawing/2014/main" xmlns="" id="{50BE333F-1238-4F3F-84E7-0E4641FE2121}"/>
              </a:ext>
            </a:extLst>
          </p:cNvPr>
          <p:cNvCxnSpPr>
            <a:cxnSpLocks/>
          </p:cNvCxnSpPr>
          <p:nvPr/>
        </p:nvCxnSpPr>
        <p:spPr>
          <a:xfrm>
            <a:off x="6096000" y="2164308"/>
            <a:ext cx="0" cy="345030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xmlns="" id="{3CAF7DB3-1C61-412F-9901-59366CD547FE}"/>
              </a:ext>
            </a:extLst>
          </p:cNvPr>
          <p:cNvSpPr txBox="1"/>
          <p:nvPr/>
        </p:nvSpPr>
        <p:spPr>
          <a:xfrm>
            <a:off x="2800090" y="3976493"/>
            <a:ext cx="982677" cy="646331"/>
          </a:xfrm>
          <a:prstGeom prst="rect">
            <a:avLst/>
          </a:prstGeom>
          <a:solidFill>
            <a:schemeClr val="bg1"/>
          </a:solidFill>
        </p:spPr>
        <p:txBody>
          <a:bodyPr wrap="square">
            <a:spAutoFit/>
          </a:bodyPr>
          <a:lstStyle/>
          <a:p>
            <a:pPr algn="ctr"/>
            <a:r>
              <a:rPr lang="en-US" altLang="zh-CN" sz="900" b="0" i="0" dirty="0">
                <a:solidFill>
                  <a:srgbClr val="333333"/>
                </a:solidFill>
                <a:effectLst/>
                <a:latin typeface="微软雅黑" panose="020B0503020204020204" pitchFamily="34" charset="-122"/>
                <a:ea typeface="微软雅黑" panose="020B0503020204020204" pitchFamily="34" charset="-122"/>
                <a:sym typeface="微软雅黑" panose="020B0503020204020204" pitchFamily="34" charset="-122"/>
              </a:rPr>
              <a:t>Relatively rapid release after administration</a:t>
            </a:r>
            <a:endParaRPr lang="zh-CN" altLang="en-US" sz="9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平行四边形 3">
            <a:extLst>
              <a:ext uri="{FF2B5EF4-FFF2-40B4-BE49-F238E27FC236}">
                <a16:creationId xmlns:a16="http://schemas.microsoft.com/office/drawing/2014/main" xmlns="" id="{C262051C-7254-47B3-A2F5-AA4CE0332D3D}"/>
              </a:ext>
            </a:extLst>
          </p:cNvPr>
          <p:cNvSpPr/>
          <p:nvPr/>
        </p:nvSpPr>
        <p:spPr>
          <a:xfrm>
            <a:off x="1944001" y="2410740"/>
            <a:ext cx="3059521" cy="487459"/>
          </a:xfrm>
          <a:prstGeom prst="parallelogram">
            <a:avLst/>
          </a:prstGeom>
          <a:solidFill>
            <a:srgbClr val="2285AF"/>
          </a:solidFill>
          <a:ln>
            <a:solidFill>
              <a:srgbClr val="2285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First-order kinetics</a:t>
            </a:r>
            <a:r>
              <a:rPr lang="en-US" altLang="zh-CN" b="1" baseline="30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endParaRPr lang="zh-CN" altLang="en-US" b="1" baseline="30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86" name="平行四边形 85">
            <a:extLst>
              <a:ext uri="{FF2B5EF4-FFF2-40B4-BE49-F238E27FC236}">
                <a16:creationId xmlns:a16="http://schemas.microsoft.com/office/drawing/2014/main" xmlns="" id="{5793A2BC-2397-498B-93B6-5D6B2D7A4500}"/>
              </a:ext>
            </a:extLst>
          </p:cNvPr>
          <p:cNvSpPr/>
          <p:nvPr/>
        </p:nvSpPr>
        <p:spPr>
          <a:xfrm>
            <a:off x="7829496" y="2451519"/>
            <a:ext cx="3209193" cy="470430"/>
          </a:xfrm>
          <a:prstGeom prst="parallelogram">
            <a:avLst/>
          </a:prstGeom>
          <a:solidFill>
            <a:srgbClr val="2285AF"/>
          </a:solidFill>
          <a:ln>
            <a:solidFill>
              <a:srgbClr val="2285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Zero-Order kinetics</a:t>
            </a:r>
            <a:r>
              <a:rPr lang="en-US" altLang="zh-CN" b="1" baseline="30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endParaRPr lang="zh-CN" altLang="en-US" b="1" baseline="30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Tree>
    <p:extLst>
      <p:ext uri="{BB962C8B-B14F-4D97-AF65-F5344CB8AC3E}">
        <p14:creationId xmlns:p14="http://schemas.microsoft.com/office/powerpoint/2010/main" val="853759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梯形 468">
            <a:extLst>
              <a:ext uri="{FF2B5EF4-FFF2-40B4-BE49-F238E27FC236}">
                <a16:creationId xmlns:a16="http://schemas.microsoft.com/office/drawing/2014/main" xmlns="" id="{328A2630-A415-4ACE-A31F-4E0B98DCDEF7}"/>
              </a:ext>
            </a:extLst>
          </p:cNvPr>
          <p:cNvSpPr/>
          <p:nvPr/>
        </p:nvSpPr>
        <p:spPr>
          <a:xfrm>
            <a:off x="1912885" y="1240521"/>
            <a:ext cx="8366232" cy="483303"/>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74" name="组合 473">
            <a:extLst>
              <a:ext uri="{FF2B5EF4-FFF2-40B4-BE49-F238E27FC236}">
                <a16:creationId xmlns:a16="http://schemas.microsoft.com/office/drawing/2014/main" xmlns="" id="{CF12271C-8958-4295-AD53-053112BB4409}"/>
              </a:ext>
            </a:extLst>
          </p:cNvPr>
          <p:cNvGrpSpPr/>
          <p:nvPr/>
        </p:nvGrpSpPr>
        <p:grpSpPr>
          <a:xfrm>
            <a:off x="452620" y="1436516"/>
            <a:ext cx="11160124" cy="4256578"/>
            <a:chOff x="515938" y="1385421"/>
            <a:chExt cx="11160124" cy="4251479"/>
          </a:xfrm>
        </p:grpSpPr>
        <p:sp>
          <p:nvSpPr>
            <p:cNvPr id="475" name="矩形: 圆角 474">
              <a:extLst>
                <a:ext uri="{FF2B5EF4-FFF2-40B4-BE49-F238E27FC236}">
                  <a16:creationId xmlns:a16="http://schemas.microsoft.com/office/drawing/2014/main" xmlns="" id="{55AE9CC2-E5DC-43E4-8C32-3CDFE9004CAC}"/>
                </a:ext>
              </a:extLst>
            </p:cNvPr>
            <p:cNvSpPr/>
            <p:nvPr/>
          </p:nvSpPr>
          <p:spPr>
            <a:xfrm>
              <a:off x="515938" y="1385421"/>
              <a:ext cx="11160124" cy="425147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6" name="矩形: 圆角 475">
              <a:extLst>
                <a:ext uri="{FF2B5EF4-FFF2-40B4-BE49-F238E27FC236}">
                  <a16:creationId xmlns:a16="http://schemas.microsoft.com/office/drawing/2014/main" xmlns="" id="{6F3F4EF7-B74B-47B4-B562-546CD85A7523}"/>
                </a:ext>
              </a:extLst>
            </p:cNvPr>
            <p:cNvSpPr/>
            <p:nvPr/>
          </p:nvSpPr>
          <p:spPr>
            <a:xfrm>
              <a:off x="625206" y="1478140"/>
              <a:ext cx="10941589" cy="406604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0" name="梯形 469">
            <a:extLst>
              <a:ext uri="{FF2B5EF4-FFF2-40B4-BE49-F238E27FC236}">
                <a16:creationId xmlns:a16="http://schemas.microsoft.com/office/drawing/2014/main" xmlns="" id="{CB88BFBA-99A4-4431-8625-3D5580290B89}"/>
              </a:ext>
            </a:extLst>
          </p:cNvPr>
          <p:cNvSpPr/>
          <p:nvPr/>
        </p:nvSpPr>
        <p:spPr>
          <a:xfrm flipV="1">
            <a:off x="2049517" y="1240514"/>
            <a:ext cx="8092966" cy="483303"/>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a:extLst>
              <a:ext uri="{FF2B5EF4-FFF2-40B4-BE49-F238E27FC236}">
                <a16:creationId xmlns:a16="http://schemas.microsoft.com/office/drawing/2014/main" xmlns="" id="{B9A5BE56-A921-464C-AEC4-384992096E35}"/>
              </a:ext>
            </a:extLst>
          </p:cNvPr>
          <p:cNvSpPr>
            <a:spLocks noGrp="1"/>
          </p:cNvSpPr>
          <p:nvPr>
            <p:ph type="title"/>
          </p:nvPr>
        </p:nvSpPr>
        <p:spPr/>
        <p:txBody>
          <a:bodyPr/>
          <a:lstStyle/>
          <a:p>
            <a:pPr algn="ctr"/>
            <a:r>
              <a:rPr lang="en-US" altLang="zh-CN" dirty="0">
                <a:latin typeface="Calisto MT" panose="02040603050505030304" pitchFamily="18" charset="0"/>
                <a:sym typeface="微软雅黑" panose="020B0503020204020204" pitchFamily="34" charset="-122"/>
              </a:rPr>
              <a:t>The plasma profile is very well controlled under different conditions.</a:t>
            </a:r>
            <a:endParaRPr lang="zh-CN" altLang="en-US" baseline="30000" dirty="0">
              <a:latin typeface="Calisto MT" panose="02040603050505030304" pitchFamily="18" charset="0"/>
              <a:sym typeface="微软雅黑" panose="020B0503020204020204" pitchFamily="34" charset="-122"/>
            </a:endParaRPr>
          </a:p>
        </p:txBody>
      </p:sp>
      <p:grpSp>
        <p:nvGrpSpPr>
          <p:cNvPr id="81" name="Group 219">
            <a:extLst>
              <a:ext uri="{FF2B5EF4-FFF2-40B4-BE49-F238E27FC236}">
                <a16:creationId xmlns:a16="http://schemas.microsoft.com/office/drawing/2014/main" xmlns="" id="{3C5533CF-335A-49FF-82C9-BD1F783404A8}"/>
              </a:ext>
            </a:extLst>
          </p:cNvPr>
          <p:cNvGrpSpPr/>
          <p:nvPr/>
        </p:nvGrpSpPr>
        <p:grpSpPr>
          <a:xfrm>
            <a:off x="4484692" y="2581022"/>
            <a:ext cx="3229609" cy="2186600"/>
            <a:chOff x="4832350" y="1870715"/>
            <a:chExt cx="3629995" cy="1936957"/>
          </a:xfrm>
        </p:grpSpPr>
        <p:grpSp>
          <p:nvGrpSpPr>
            <p:cNvPr id="84" name="Group 576">
              <a:extLst>
                <a:ext uri="{FF2B5EF4-FFF2-40B4-BE49-F238E27FC236}">
                  <a16:creationId xmlns:a16="http://schemas.microsoft.com/office/drawing/2014/main" xmlns="" id="{19F89309-11F8-4E21-AB65-49249E8D08DE}"/>
                </a:ext>
              </a:extLst>
            </p:cNvPr>
            <p:cNvGrpSpPr>
              <a:grpSpLocks/>
            </p:cNvGrpSpPr>
            <p:nvPr/>
          </p:nvGrpSpPr>
          <p:grpSpPr bwMode="auto">
            <a:xfrm>
              <a:off x="5235575" y="2397125"/>
              <a:ext cx="60325" cy="963613"/>
              <a:chOff x="3298" y="1510"/>
              <a:chExt cx="38" cy="607"/>
            </a:xfrm>
          </p:grpSpPr>
          <p:sp>
            <p:nvSpPr>
              <p:cNvPr id="377" name="Line 336">
                <a:extLst>
                  <a:ext uri="{FF2B5EF4-FFF2-40B4-BE49-F238E27FC236}">
                    <a16:creationId xmlns:a16="http://schemas.microsoft.com/office/drawing/2014/main" xmlns="" id="{B911CF6D-950C-4085-A152-08B443422BB1}"/>
                  </a:ext>
                </a:extLst>
              </p:cNvPr>
              <p:cNvSpPr>
                <a:spLocks noChangeShapeType="1"/>
              </p:cNvSpPr>
              <p:nvPr/>
            </p:nvSpPr>
            <p:spPr bwMode="auto">
              <a:xfrm>
                <a:off x="3335" y="1510"/>
                <a:ext cx="1" cy="6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78" name="Line 337">
                <a:extLst>
                  <a:ext uri="{FF2B5EF4-FFF2-40B4-BE49-F238E27FC236}">
                    <a16:creationId xmlns:a16="http://schemas.microsoft.com/office/drawing/2014/main" xmlns="" id="{B96D48CA-D18F-423A-A9D6-DDEAC674CF98}"/>
                  </a:ext>
                </a:extLst>
              </p:cNvPr>
              <p:cNvSpPr>
                <a:spLocks noChangeShapeType="1"/>
              </p:cNvSpPr>
              <p:nvPr/>
            </p:nvSpPr>
            <p:spPr bwMode="auto">
              <a:xfrm>
                <a:off x="3298" y="2116"/>
                <a:ext cx="3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79" name="Line 338">
                <a:extLst>
                  <a:ext uri="{FF2B5EF4-FFF2-40B4-BE49-F238E27FC236}">
                    <a16:creationId xmlns:a16="http://schemas.microsoft.com/office/drawing/2014/main" xmlns="" id="{D34AFCEC-A1D2-41DD-BDC7-138E05BE455F}"/>
                  </a:ext>
                </a:extLst>
              </p:cNvPr>
              <p:cNvSpPr>
                <a:spLocks noChangeShapeType="1"/>
              </p:cNvSpPr>
              <p:nvPr/>
            </p:nvSpPr>
            <p:spPr bwMode="auto">
              <a:xfrm>
                <a:off x="3298" y="1995"/>
                <a:ext cx="3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80" name="Line 339">
                <a:extLst>
                  <a:ext uri="{FF2B5EF4-FFF2-40B4-BE49-F238E27FC236}">
                    <a16:creationId xmlns:a16="http://schemas.microsoft.com/office/drawing/2014/main" xmlns="" id="{AA63BE87-2289-4942-9CFF-EEFDAE6D1BEA}"/>
                  </a:ext>
                </a:extLst>
              </p:cNvPr>
              <p:cNvSpPr>
                <a:spLocks noChangeShapeType="1"/>
              </p:cNvSpPr>
              <p:nvPr/>
            </p:nvSpPr>
            <p:spPr bwMode="auto">
              <a:xfrm>
                <a:off x="3298" y="1874"/>
                <a:ext cx="3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81" name="Line 340">
                <a:extLst>
                  <a:ext uri="{FF2B5EF4-FFF2-40B4-BE49-F238E27FC236}">
                    <a16:creationId xmlns:a16="http://schemas.microsoft.com/office/drawing/2014/main" xmlns="" id="{94EB0E21-E287-42D6-B3FA-44BD3E6F615D}"/>
                  </a:ext>
                </a:extLst>
              </p:cNvPr>
              <p:cNvSpPr>
                <a:spLocks noChangeShapeType="1"/>
              </p:cNvSpPr>
              <p:nvPr/>
            </p:nvSpPr>
            <p:spPr bwMode="auto">
              <a:xfrm>
                <a:off x="3298" y="1752"/>
                <a:ext cx="3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82" name="Line 341">
                <a:extLst>
                  <a:ext uri="{FF2B5EF4-FFF2-40B4-BE49-F238E27FC236}">
                    <a16:creationId xmlns:a16="http://schemas.microsoft.com/office/drawing/2014/main" xmlns="" id="{973DC9BE-23D1-45A9-B137-BD46A10CE645}"/>
                  </a:ext>
                </a:extLst>
              </p:cNvPr>
              <p:cNvSpPr>
                <a:spLocks noChangeShapeType="1"/>
              </p:cNvSpPr>
              <p:nvPr/>
            </p:nvSpPr>
            <p:spPr bwMode="auto">
              <a:xfrm>
                <a:off x="3298" y="1631"/>
                <a:ext cx="3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83" name="Line 342">
                <a:extLst>
                  <a:ext uri="{FF2B5EF4-FFF2-40B4-BE49-F238E27FC236}">
                    <a16:creationId xmlns:a16="http://schemas.microsoft.com/office/drawing/2014/main" xmlns="" id="{6F9F3393-D1C0-4EAF-A30E-480D4B9587F4}"/>
                  </a:ext>
                </a:extLst>
              </p:cNvPr>
              <p:cNvSpPr>
                <a:spLocks noChangeShapeType="1"/>
              </p:cNvSpPr>
              <p:nvPr/>
            </p:nvSpPr>
            <p:spPr bwMode="auto">
              <a:xfrm>
                <a:off x="3298" y="1510"/>
                <a:ext cx="38"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grpSp>
          <p:nvGrpSpPr>
            <p:cNvPr id="85" name="Group 577">
              <a:extLst>
                <a:ext uri="{FF2B5EF4-FFF2-40B4-BE49-F238E27FC236}">
                  <a16:creationId xmlns:a16="http://schemas.microsoft.com/office/drawing/2014/main" xmlns="" id="{1D21BBA0-73C2-439A-91B4-B0C0AC2B2C10}"/>
                </a:ext>
              </a:extLst>
            </p:cNvPr>
            <p:cNvGrpSpPr>
              <a:grpSpLocks/>
            </p:cNvGrpSpPr>
            <p:nvPr/>
          </p:nvGrpSpPr>
          <p:grpSpPr bwMode="auto">
            <a:xfrm>
              <a:off x="5294313" y="3359150"/>
              <a:ext cx="2111375" cy="60325"/>
              <a:chOff x="3335" y="2116"/>
              <a:chExt cx="1330" cy="38"/>
            </a:xfrm>
          </p:grpSpPr>
          <p:sp>
            <p:nvSpPr>
              <p:cNvPr id="371" name="Line 343">
                <a:extLst>
                  <a:ext uri="{FF2B5EF4-FFF2-40B4-BE49-F238E27FC236}">
                    <a16:creationId xmlns:a16="http://schemas.microsoft.com/office/drawing/2014/main" xmlns="" id="{BFBE9EC9-453B-4D0E-B71E-2A9D58DC33D1}"/>
                  </a:ext>
                </a:extLst>
              </p:cNvPr>
              <p:cNvSpPr>
                <a:spLocks noChangeShapeType="1"/>
              </p:cNvSpPr>
              <p:nvPr/>
            </p:nvSpPr>
            <p:spPr bwMode="auto">
              <a:xfrm>
                <a:off x="3335" y="2116"/>
                <a:ext cx="1329"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72" name="Line 344">
                <a:extLst>
                  <a:ext uri="{FF2B5EF4-FFF2-40B4-BE49-F238E27FC236}">
                    <a16:creationId xmlns:a16="http://schemas.microsoft.com/office/drawing/2014/main" xmlns="" id="{A7465C7C-B910-49DA-BFF9-D4FDDCE5A76E}"/>
                  </a:ext>
                </a:extLst>
              </p:cNvPr>
              <p:cNvSpPr>
                <a:spLocks noChangeShapeType="1"/>
              </p:cNvSpPr>
              <p:nvPr/>
            </p:nvSpPr>
            <p:spPr bwMode="auto">
              <a:xfrm flipV="1">
                <a:off x="3335" y="2116"/>
                <a:ext cx="1" cy="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73" name="Line 345">
                <a:extLst>
                  <a:ext uri="{FF2B5EF4-FFF2-40B4-BE49-F238E27FC236}">
                    <a16:creationId xmlns:a16="http://schemas.microsoft.com/office/drawing/2014/main" xmlns="" id="{2D458B43-125A-4C17-886A-78D081095E97}"/>
                  </a:ext>
                </a:extLst>
              </p:cNvPr>
              <p:cNvSpPr>
                <a:spLocks noChangeShapeType="1"/>
              </p:cNvSpPr>
              <p:nvPr/>
            </p:nvSpPr>
            <p:spPr bwMode="auto">
              <a:xfrm flipV="1">
                <a:off x="3667" y="2116"/>
                <a:ext cx="1" cy="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74" name="Line 346">
                <a:extLst>
                  <a:ext uri="{FF2B5EF4-FFF2-40B4-BE49-F238E27FC236}">
                    <a16:creationId xmlns:a16="http://schemas.microsoft.com/office/drawing/2014/main" xmlns="" id="{8C4B0EA9-91C1-4FB1-A7B8-126CC6EF6A70}"/>
                  </a:ext>
                </a:extLst>
              </p:cNvPr>
              <p:cNvSpPr>
                <a:spLocks noChangeShapeType="1"/>
              </p:cNvSpPr>
              <p:nvPr/>
            </p:nvSpPr>
            <p:spPr bwMode="auto">
              <a:xfrm flipV="1">
                <a:off x="3999" y="2116"/>
                <a:ext cx="1" cy="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75" name="Line 347">
                <a:extLst>
                  <a:ext uri="{FF2B5EF4-FFF2-40B4-BE49-F238E27FC236}">
                    <a16:creationId xmlns:a16="http://schemas.microsoft.com/office/drawing/2014/main" xmlns="" id="{536C0387-EAC1-45C4-BAEF-F87A1088CBBA}"/>
                  </a:ext>
                </a:extLst>
              </p:cNvPr>
              <p:cNvSpPr>
                <a:spLocks noChangeShapeType="1"/>
              </p:cNvSpPr>
              <p:nvPr/>
            </p:nvSpPr>
            <p:spPr bwMode="auto">
              <a:xfrm flipV="1">
                <a:off x="4331" y="2116"/>
                <a:ext cx="1" cy="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76" name="Line 348">
                <a:extLst>
                  <a:ext uri="{FF2B5EF4-FFF2-40B4-BE49-F238E27FC236}">
                    <a16:creationId xmlns:a16="http://schemas.microsoft.com/office/drawing/2014/main" xmlns="" id="{81075A19-FCBD-43C0-ACA1-6A0B380BBDC0}"/>
                  </a:ext>
                </a:extLst>
              </p:cNvPr>
              <p:cNvSpPr>
                <a:spLocks noChangeShapeType="1"/>
              </p:cNvSpPr>
              <p:nvPr/>
            </p:nvSpPr>
            <p:spPr bwMode="auto">
              <a:xfrm flipV="1">
                <a:off x="4664" y="2116"/>
                <a:ext cx="1" cy="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sp>
          <p:nvSpPr>
            <p:cNvPr id="87" name="Freeform 349">
              <a:extLst>
                <a:ext uri="{FF2B5EF4-FFF2-40B4-BE49-F238E27FC236}">
                  <a16:creationId xmlns:a16="http://schemas.microsoft.com/office/drawing/2014/main" xmlns="" id="{7172B1DF-23AF-4E42-B383-30B9F1FEFC61}"/>
                </a:ext>
              </a:extLst>
            </p:cNvPr>
            <p:cNvSpPr>
              <a:spLocks/>
            </p:cNvSpPr>
            <p:nvPr/>
          </p:nvSpPr>
          <p:spPr bwMode="auto">
            <a:xfrm>
              <a:off x="5395913" y="2538413"/>
              <a:ext cx="2008187" cy="700087"/>
            </a:xfrm>
            <a:custGeom>
              <a:avLst/>
              <a:gdLst>
                <a:gd name="T0" fmla="*/ 0 w 198"/>
                <a:gd name="T1" fmla="*/ 69 h 69"/>
                <a:gd name="T2" fmla="*/ 11 w 198"/>
                <a:gd name="T3" fmla="*/ 61 h 69"/>
                <a:gd name="T4" fmla="*/ 21 w 198"/>
                <a:gd name="T5" fmla="*/ 55 h 69"/>
                <a:gd name="T6" fmla="*/ 32 w 198"/>
                <a:gd name="T7" fmla="*/ 51 h 69"/>
                <a:gd name="T8" fmla="*/ 52 w 198"/>
                <a:gd name="T9" fmla="*/ 44 h 69"/>
                <a:gd name="T10" fmla="*/ 73 w 198"/>
                <a:gd name="T11" fmla="*/ 35 h 69"/>
                <a:gd name="T12" fmla="*/ 94 w 198"/>
                <a:gd name="T13" fmla="*/ 28 h 69"/>
                <a:gd name="T14" fmla="*/ 115 w 198"/>
                <a:gd name="T15" fmla="*/ 21 h 69"/>
                <a:gd name="T16" fmla="*/ 136 w 198"/>
                <a:gd name="T17" fmla="*/ 15 h 69"/>
                <a:gd name="T18" fmla="*/ 156 w 198"/>
                <a:gd name="T19" fmla="*/ 9 h 69"/>
                <a:gd name="T20" fmla="*/ 177 w 198"/>
                <a:gd name="T21" fmla="*/ 4 h 69"/>
                <a:gd name="T22" fmla="*/ 198 w 198"/>
                <a:gd name="T2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69">
                  <a:moveTo>
                    <a:pt x="0" y="69"/>
                  </a:moveTo>
                  <a:lnTo>
                    <a:pt x="11" y="61"/>
                  </a:lnTo>
                  <a:lnTo>
                    <a:pt x="21" y="55"/>
                  </a:lnTo>
                  <a:lnTo>
                    <a:pt x="32" y="51"/>
                  </a:lnTo>
                  <a:lnTo>
                    <a:pt x="52" y="44"/>
                  </a:lnTo>
                  <a:lnTo>
                    <a:pt x="73" y="35"/>
                  </a:lnTo>
                  <a:lnTo>
                    <a:pt x="94" y="28"/>
                  </a:lnTo>
                  <a:lnTo>
                    <a:pt x="115" y="21"/>
                  </a:lnTo>
                  <a:lnTo>
                    <a:pt x="136" y="15"/>
                  </a:lnTo>
                  <a:lnTo>
                    <a:pt x="156" y="9"/>
                  </a:lnTo>
                  <a:lnTo>
                    <a:pt x="177" y="4"/>
                  </a:lnTo>
                  <a:lnTo>
                    <a:pt x="198" y="0"/>
                  </a:lnTo>
                </a:path>
              </a:pathLst>
            </a:custGeom>
            <a:noFill/>
            <a:ln w="19050" cmpd="sng">
              <a:solidFill>
                <a:srgbClr val="DDDD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8" name="Freeform 350">
              <a:extLst>
                <a:ext uri="{FF2B5EF4-FFF2-40B4-BE49-F238E27FC236}">
                  <a16:creationId xmlns:a16="http://schemas.microsoft.com/office/drawing/2014/main" xmlns="" id="{646B74BC-4803-48F5-AFBC-7FE9B61425C6}"/>
                </a:ext>
              </a:extLst>
            </p:cNvPr>
            <p:cNvSpPr>
              <a:spLocks/>
            </p:cNvSpPr>
            <p:nvPr/>
          </p:nvSpPr>
          <p:spPr bwMode="auto">
            <a:xfrm>
              <a:off x="5395913" y="2497138"/>
              <a:ext cx="2008187" cy="741362"/>
            </a:xfrm>
            <a:custGeom>
              <a:avLst/>
              <a:gdLst>
                <a:gd name="T0" fmla="*/ 0 w 198"/>
                <a:gd name="T1" fmla="*/ 73 h 73"/>
                <a:gd name="T2" fmla="*/ 11 w 198"/>
                <a:gd name="T3" fmla="*/ 65 h 73"/>
                <a:gd name="T4" fmla="*/ 21 w 198"/>
                <a:gd name="T5" fmla="*/ 59 h 73"/>
                <a:gd name="T6" fmla="*/ 32 w 198"/>
                <a:gd name="T7" fmla="*/ 55 h 73"/>
                <a:gd name="T8" fmla="*/ 52 w 198"/>
                <a:gd name="T9" fmla="*/ 46 h 73"/>
                <a:gd name="T10" fmla="*/ 73 w 198"/>
                <a:gd name="T11" fmla="*/ 38 h 73"/>
                <a:gd name="T12" fmla="*/ 94 w 198"/>
                <a:gd name="T13" fmla="*/ 30 h 73"/>
                <a:gd name="T14" fmla="*/ 115 w 198"/>
                <a:gd name="T15" fmla="*/ 22 h 73"/>
                <a:gd name="T16" fmla="*/ 136 w 198"/>
                <a:gd name="T17" fmla="*/ 16 h 73"/>
                <a:gd name="T18" fmla="*/ 156 w 198"/>
                <a:gd name="T19" fmla="*/ 9 h 73"/>
                <a:gd name="T20" fmla="*/ 177 w 198"/>
                <a:gd name="T21" fmla="*/ 5 h 73"/>
                <a:gd name="T22" fmla="*/ 198 w 198"/>
                <a:gd name="T2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73">
                  <a:moveTo>
                    <a:pt x="0" y="73"/>
                  </a:moveTo>
                  <a:lnTo>
                    <a:pt x="11" y="65"/>
                  </a:lnTo>
                  <a:lnTo>
                    <a:pt x="21" y="59"/>
                  </a:lnTo>
                  <a:lnTo>
                    <a:pt x="32" y="55"/>
                  </a:lnTo>
                  <a:lnTo>
                    <a:pt x="52" y="46"/>
                  </a:lnTo>
                  <a:lnTo>
                    <a:pt x="73" y="38"/>
                  </a:lnTo>
                  <a:lnTo>
                    <a:pt x="94" y="30"/>
                  </a:lnTo>
                  <a:lnTo>
                    <a:pt x="115" y="22"/>
                  </a:lnTo>
                  <a:lnTo>
                    <a:pt x="136" y="16"/>
                  </a:lnTo>
                  <a:lnTo>
                    <a:pt x="156" y="9"/>
                  </a:lnTo>
                  <a:lnTo>
                    <a:pt x="177" y="5"/>
                  </a:lnTo>
                  <a:lnTo>
                    <a:pt x="198" y="0"/>
                  </a:lnTo>
                </a:path>
              </a:pathLst>
            </a:custGeom>
            <a:noFill/>
            <a:ln w="19050" cmpd="sng">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9" name="Freeform 351">
              <a:extLst>
                <a:ext uri="{FF2B5EF4-FFF2-40B4-BE49-F238E27FC236}">
                  <a16:creationId xmlns:a16="http://schemas.microsoft.com/office/drawing/2014/main" xmlns="" id="{4DB53646-0D87-4A94-8729-3F44DEF73D05}"/>
                </a:ext>
              </a:extLst>
            </p:cNvPr>
            <p:cNvSpPr>
              <a:spLocks/>
            </p:cNvSpPr>
            <p:nvPr/>
          </p:nvSpPr>
          <p:spPr bwMode="auto">
            <a:xfrm>
              <a:off x="5395913" y="2559050"/>
              <a:ext cx="2008187" cy="688975"/>
            </a:xfrm>
            <a:custGeom>
              <a:avLst/>
              <a:gdLst>
                <a:gd name="T0" fmla="*/ 0 w 198"/>
                <a:gd name="T1" fmla="*/ 68 h 68"/>
                <a:gd name="T2" fmla="*/ 11 w 198"/>
                <a:gd name="T3" fmla="*/ 60 h 68"/>
                <a:gd name="T4" fmla="*/ 21 w 198"/>
                <a:gd name="T5" fmla="*/ 54 h 68"/>
                <a:gd name="T6" fmla="*/ 32 w 198"/>
                <a:gd name="T7" fmla="*/ 51 h 68"/>
                <a:gd name="T8" fmla="*/ 52 w 198"/>
                <a:gd name="T9" fmla="*/ 44 h 68"/>
                <a:gd name="T10" fmla="*/ 73 w 198"/>
                <a:gd name="T11" fmla="*/ 36 h 68"/>
                <a:gd name="T12" fmla="*/ 94 w 198"/>
                <a:gd name="T13" fmla="*/ 29 h 68"/>
                <a:gd name="T14" fmla="*/ 115 w 198"/>
                <a:gd name="T15" fmla="*/ 22 h 68"/>
                <a:gd name="T16" fmla="*/ 136 w 198"/>
                <a:gd name="T17" fmla="*/ 15 h 68"/>
                <a:gd name="T18" fmla="*/ 156 w 198"/>
                <a:gd name="T19" fmla="*/ 10 h 68"/>
                <a:gd name="T20" fmla="*/ 177 w 198"/>
                <a:gd name="T21" fmla="*/ 5 h 68"/>
                <a:gd name="T22" fmla="*/ 198 w 198"/>
                <a:gd name="T2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68">
                  <a:moveTo>
                    <a:pt x="0" y="68"/>
                  </a:moveTo>
                  <a:lnTo>
                    <a:pt x="11" y="60"/>
                  </a:lnTo>
                  <a:lnTo>
                    <a:pt x="21" y="54"/>
                  </a:lnTo>
                  <a:lnTo>
                    <a:pt x="32" y="51"/>
                  </a:lnTo>
                  <a:lnTo>
                    <a:pt x="52" y="44"/>
                  </a:lnTo>
                  <a:lnTo>
                    <a:pt x="73" y="36"/>
                  </a:lnTo>
                  <a:lnTo>
                    <a:pt x="94" y="29"/>
                  </a:lnTo>
                  <a:lnTo>
                    <a:pt x="115" y="22"/>
                  </a:lnTo>
                  <a:lnTo>
                    <a:pt x="136" y="15"/>
                  </a:lnTo>
                  <a:lnTo>
                    <a:pt x="156" y="10"/>
                  </a:lnTo>
                  <a:lnTo>
                    <a:pt x="177" y="5"/>
                  </a:lnTo>
                  <a:lnTo>
                    <a:pt x="198" y="0"/>
                  </a:lnTo>
                </a:path>
              </a:pathLst>
            </a:custGeom>
            <a:noFill/>
            <a:ln w="9525">
              <a:solidFill>
                <a:srgbClr val="FFFF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0" name="Freeform 352">
              <a:extLst>
                <a:ext uri="{FF2B5EF4-FFF2-40B4-BE49-F238E27FC236}">
                  <a16:creationId xmlns:a16="http://schemas.microsoft.com/office/drawing/2014/main" xmlns="" id="{3A709DD2-AC31-47A4-8962-B41B31DDC5CA}"/>
                </a:ext>
              </a:extLst>
            </p:cNvPr>
            <p:cNvSpPr>
              <a:spLocks/>
            </p:cNvSpPr>
            <p:nvPr/>
          </p:nvSpPr>
          <p:spPr bwMode="auto">
            <a:xfrm>
              <a:off x="5395913" y="2579688"/>
              <a:ext cx="2008187" cy="668337"/>
            </a:xfrm>
            <a:custGeom>
              <a:avLst/>
              <a:gdLst>
                <a:gd name="T0" fmla="*/ 0 w 198"/>
                <a:gd name="T1" fmla="*/ 66 h 66"/>
                <a:gd name="T2" fmla="*/ 11 w 198"/>
                <a:gd name="T3" fmla="*/ 58 h 66"/>
                <a:gd name="T4" fmla="*/ 21 w 198"/>
                <a:gd name="T5" fmla="*/ 52 h 66"/>
                <a:gd name="T6" fmla="*/ 32 w 198"/>
                <a:gd name="T7" fmla="*/ 49 h 66"/>
                <a:gd name="T8" fmla="*/ 52 w 198"/>
                <a:gd name="T9" fmla="*/ 42 h 66"/>
                <a:gd name="T10" fmla="*/ 73 w 198"/>
                <a:gd name="T11" fmla="*/ 34 h 66"/>
                <a:gd name="T12" fmla="*/ 94 w 198"/>
                <a:gd name="T13" fmla="*/ 28 h 66"/>
                <a:gd name="T14" fmla="*/ 115 w 198"/>
                <a:gd name="T15" fmla="*/ 21 h 66"/>
                <a:gd name="T16" fmla="*/ 136 w 198"/>
                <a:gd name="T17" fmla="*/ 15 h 66"/>
                <a:gd name="T18" fmla="*/ 156 w 198"/>
                <a:gd name="T19" fmla="*/ 10 h 66"/>
                <a:gd name="T20" fmla="*/ 177 w 198"/>
                <a:gd name="T21" fmla="*/ 4 h 66"/>
                <a:gd name="T22" fmla="*/ 198 w 198"/>
                <a:gd name="T2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66">
                  <a:moveTo>
                    <a:pt x="0" y="66"/>
                  </a:moveTo>
                  <a:lnTo>
                    <a:pt x="11" y="58"/>
                  </a:lnTo>
                  <a:lnTo>
                    <a:pt x="21" y="52"/>
                  </a:lnTo>
                  <a:lnTo>
                    <a:pt x="32" y="49"/>
                  </a:lnTo>
                  <a:lnTo>
                    <a:pt x="52" y="42"/>
                  </a:lnTo>
                  <a:lnTo>
                    <a:pt x="73" y="34"/>
                  </a:lnTo>
                  <a:lnTo>
                    <a:pt x="94" y="28"/>
                  </a:lnTo>
                  <a:lnTo>
                    <a:pt x="115" y="21"/>
                  </a:lnTo>
                  <a:lnTo>
                    <a:pt x="136" y="15"/>
                  </a:lnTo>
                  <a:lnTo>
                    <a:pt x="156" y="10"/>
                  </a:lnTo>
                  <a:lnTo>
                    <a:pt x="177" y="4"/>
                  </a:lnTo>
                  <a:lnTo>
                    <a:pt x="198" y="0"/>
                  </a:lnTo>
                </a:path>
              </a:pathLst>
            </a:custGeom>
            <a:noFill/>
            <a:ln w="19050" cmpd="sng">
              <a:solidFill>
                <a:srgbClr val="00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1" name="Freeform 353">
              <a:extLst>
                <a:ext uri="{FF2B5EF4-FFF2-40B4-BE49-F238E27FC236}">
                  <a16:creationId xmlns:a16="http://schemas.microsoft.com/office/drawing/2014/main" xmlns="" id="{57C114A7-D7B2-4025-A23A-8620A6270FAE}"/>
                </a:ext>
              </a:extLst>
            </p:cNvPr>
            <p:cNvSpPr>
              <a:spLocks/>
            </p:cNvSpPr>
            <p:nvPr/>
          </p:nvSpPr>
          <p:spPr bwMode="auto">
            <a:xfrm>
              <a:off x="5395913" y="2559050"/>
              <a:ext cx="2008187" cy="649288"/>
            </a:xfrm>
            <a:custGeom>
              <a:avLst/>
              <a:gdLst>
                <a:gd name="T0" fmla="*/ 0 w 198"/>
                <a:gd name="T1" fmla="*/ 64 h 64"/>
                <a:gd name="T2" fmla="*/ 11 w 198"/>
                <a:gd name="T3" fmla="*/ 56 h 64"/>
                <a:gd name="T4" fmla="*/ 21 w 198"/>
                <a:gd name="T5" fmla="*/ 51 h 64"/>
                <a:gd name="T6" fmla="*/ 32 w 198"/>
                <a:gd name="T7" fmla="*/ 47 h 64"/>
                <a:gd name="T8" fmla="*/ 52 w 198"/>
                <a:gd name="T9" fmla="*/ 41 h 64"/>
                <a:gd name="T10" fmla="*/ 73 w 198"/>
                <a:gd name="T11" fmla="*/ 34 h 64"/>
                <a:gd name="T12" fmla="*/ 94 w 198"/>
                <a:gd name="T13" fmla="*/ 29 h 64"/>
                <a:gd name="T14" fmla="*/ 115 w 198"/>
                <a:gd name="T15" fmla="*/ 22 h 64"/>
                <a:gd name="T16" fmla="*/ 136 w 198"/>
                <a:gd name="T17" fmla="*/ 15 h 64"/>
                <a:gd name="T18" fmla="*/ 156 w 198"/>
                <a:gd name="T19" fmla="*/ 10 h 64"/>
                <a:gd name="T20" fmla="*/ 177 w 198"/>
                <a:gd name="T21" fmla="*/ 5 h 64"/>
                <a:gd name="T22" fmla="*/ 198 w 198"/>
                <a:gd name="T2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64">
                  <a:moveTo>
                    <a:pt x="0" y="64"/>
                  </a:moveTo>
                  <a:lnTo>
                    <a:pt x="11" y="56"/>
                  </a:lnTo>
                  <a:lnTo>
                    <a:pt x="21" y="51"/>
                  </a:lnTo>
                  <a:lnTo>
                    <a:pt x="32" y="47"/>
                  </a:lnTo>
                  <a:lnTo>
                    <a:pt x="52" y="41"/>
                  </a:lnTo>
                  <a:lnTo>
                    <a:pt x="73" y="34"/>
                  </a:lnTo>
                  <a:lnTo>
                    <a:pt x="94" y="29"/>
                  </a:lnTo>
                  <a:lnTo>
                    <a:pt x="115" y="22"/>
                  </a:lnTo>
                  <a:lnTo>
                    <a:pt x="136" y="15"/>
                  </a:lnTo>
                  <a:lnTo>
                    <a:pt x="156" y="10"/>
                  </a:lnTo>
                  <a:lnTo>
                    <a:pt x="177" y="5"/>
                  </a:lnTo>
                  <a:lnTo>
                    <a:pt x="198" y="0"/>
                  </a:lnTo>
                </a:path>
              </a:pathLst>
            </a:custGeom>
            <a:noFill/>
            <a:ln w="19050" cmpd="sng">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6" name="Freeform 354">
              <a:extLst>
                <a:ext uri="{FF2B5EF4-FFF2-40B4-BE49-F238E27FC236}">
                  <a16:creationId xmlns:a16="http://schemas.microsoft.com/office/drawing/2014/main" xmlns="" id="{D9A9BE48-17F9-4C85-88CD-B7F7683D613A}"/>
                </a:ext>
              </a:extLst>
            </p:cNvPr>
            <p:cNvSpPr>
              <a:spLocks/>
            </p:cNvSpPr>
            <p:nvPr/>
          </p:nvSpPr>
          <p:spPr bwMode="auto">
            <a:xfrm>
              <a:off x="5365750" y="3208338"/>
              <a:ext cx="60325" cy="60325"/>
            </a:xfrm>
            <a:custGeom>
              <a:avLst/>
              <a:gdLst>
                <a:gd name="T0" fmla="*/ 19 w 38"/>
                <a:gd name="T1" fmla="*/ 0 h 38"/>
                <a:gd name="T2" fmla="*/ 38 w 38"/>
                <a:gd name="T3" fmla="*/ 19 h 38"/>
                <a:gd name="T4" fmla="*/ 19 w 38"/>
                <a:gd name="T5" fmla="*/ 38 h 38"/>
                <a:gd name="T6" fmla="*/ 0 w 38"/>
                <a:gd name="T7" fmla="*/ 19 h 38"/>
                <a:gd name="T8" fmla="*/ 19 w 38"/>
                <a:gd name="T9" fmla="*/ 0 h 38"/>
              </a:gdLst>
              <a:ahLst/>
              <a:cxnLst>
                <a:cxn ang="0">
                  <a:pos x="T0" y="T1"/>
                </a:cxn>
                <a:cxn ang="0">
                  <a:pos x="T2" y="T3"/>
                </a:cxn>
                <a:cxn ang="0">
                  <a:pos x="T4" y="T5"/>
                </a:cxn>
                <a:cxn ang="0">
                  <a:pos x="T6" y="T7"/>
                </a:cxn>
                <a:cxn ang="0">
                  <a:pos x="T8" y="T9"/>
                </a:cxn>
              </a:cxnLst>
              <a:rect l="0" t="0" r="r" b="b"/>
              <a:pathLst>
                <a:path w="38" h="38">
                  <a:moveTo>
                    <a:pt x="19" y="0"/>
                  </a:moveTo>
                  <a:lnTo>
                    <a:pt x="38" y="19"/>
                  </a:lnTo>
                  <a:lnTo>
                    <a:pt x="19" y="38"/>
                  </a:lnTo>
                  <a:lnTo>
                    <a:pt x="0" y="19"/>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46" name="Freeform 355">
              <a:extLst>
                <a:ext uri="{FF2B5EF4-FFF2-40B4-BE49-F238E27FC236}">
                  <a16:creationId xmlns:a16="http://schemas.microsoft.com/office/drawing/2014/main" xmlns="" id="{C5590A7F-C34A-4531-9252-99EACECB553B}"/>
                </a:ext>
              </a:extLst>
            </p:cNvPr>
            <p:cNvSpPr>
              <a:spLocks/>
            </p:cNvSpPr>
            <p:nvPr/>
          </p:nvSpPr>
          <p:spPr bwMode="auto">
            <a:xfrm>
              <a:off x="5476875" y="3125788"/>
              <a:ext cx="60325" cy="61912"/>
            </a:xfrm>
            <a:custGeom>
              <a:avLst/>
              <a:gdLst>
                <a:gd name="T0" fmla="*/ 19 w 38"/>
                <a:gd name="T1" fmla="*/ 0 h 39"/>
                <a:gd name="T2" fmla="*/ 38 w 38"/>
                <a:gd name="T3" fmla="*/ 20 h 39"/>
                <a:gd name="T4" fmla="*/ 19 w 38"/>
                <a:gd name="T5" fmla="*/ 39 h 39"/>
                <a:gd name="T6" fmla="*/ 0 w 38"/>
                <a:gd name="T7" fmla="*/ 20 h 39"/>
                <a:gd name="T8" fmla="*/ 19 w 38"/>
                <a:gd name="T9" fmla="*/ 0 h 39"/>
              </a:gdLst>
              <a:ahLst/>
              <a:cxnLst>
                <a:cxn ang="0">
                  <a:pos x="T0" y="T1"/>
                </a:cxn>
                <a:cxn ang="0">
                  <a:pos x="T2" y="T3"/>
                </a:cxn>
                <a:cxn ang="0">
                  <a:pos x="T4" y="T5"/>
                </a:cxn>
                <a:cxn ang="0">
                  <a:pos x="T6" y="T7"/>
                </a:cxn>
                <a:cxn ang="0">
                  <a:pos x="T8" y="T9"/>
                </a:cxn>
              </a:cxnLst>
              <a:rect l="0" t="0" r="r" b="b"/>
              <a:pathLst>
                <a:path w="38" h="39">
                  <a:moveTo>
                    <a:pt x="19" y="0"/>
                  </a:moveTo>
                  <a:lnTo>
                    <a:pt x="38" y="20"/>
                  </a:lnTo>
                  <a:lnTo>
                    <a:pt x="19" y="39"/>
                  </a:lnTo>
                  <a:lnTo>
                    <a:pt x="0" y="20"/>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52" name="Freeform 356">
              <a:extLst>
                <a:ext uri="{FF2B5EF4-FFF2-40B4-BE49-F238E27FC236}">
                  <a16:creationId xmlns:a16="http://schemas.microsoft.com/office/drawing/2014/main" xmlns="" id="{6AEA33B2-0A15-4D35-9C5C-E44105F445B1}"/>
                </a:ext>
              </a:extLst>
            </p:cNvPr>
            <p:cNvSpPr>
              <a:spLocks/>
            </p:cNvSpPr>
            <p:nvPr/>
          </p:nvSpPr>
          <p:spPr bwMode="auto">
            <a:xfrm>
              <a:off x="5578475" y="3065463"/>
              <a:ext cx="60325" cy="60325"/>
            </a:xfrm>
            <a:custGeom>
              <a:avLst/>
              <a:gdLst>
                <a:gd name="T0" fmla="*/ 19 w 38"/>
                <a:gd name="T1" fmla="*/ 0 h 38"/>
                <a:gd name="T2" fmla="*/ 38 w 38"/>
                <a:gd name="T3" fmla="*/ 19 h 38"/>
                <a:gd name="T4" fmla="*/ 19 w 38"/>
                <a:gd name="T5" fmla="*/ 38 h 38"/>
                <a:gd name="T6" fmla="*/ 0 w 38"/>
                <a:gd name="T7" fmla="*/ 19 h 38"/>
                <a:gd name="T8" fmla="*/ 19 w 38"/>
                <a:gd name="T9" fmla="*/ 0 h 38"/>
              </a:gdLst>
              <a:ahLst/>
              <a:cxnLst>
                <a:cxn ang="0">
                  <a:pos x="T0" y="T1"/>
                </a:cxn>
                <a:cxn ang="0">
                  <a:pos x="T2" y="T3"/>
                </a:cxn>
                <a:cxn ang="0">
                  <a:pos x="T4" y="T5"/>
                </a:cxn>
                <a:cxn ang="0">
                  <a:pos x="T6" y="T7"/>
                </a:cxn>
                <a:cxn ang="0">
                  <a:pos x="T8" y="T9"/>
                </a:cxn>
              </a:cxnLst>
              <a:rect l="0" t="0" r="r" b="b"/>
              <a:pathLst>
                <a:path w="38" h="38">
                  <a:moveTo>
                    <a:pt x="19" y="0"/>
                  </a:moveTo>
                  <a:lnTo>
                    <a:pt x="38" y="19"/>
                  </a:lnTo>
                  <a:lnTo>
                    <a:pt x="19" y="38"/>
                  </a:lnTo>
                  <a:lnTo>
                    <a:pt x="0" y="19"/>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53" name="Freeform 357">
              <a:extLst>
                <a:ext uri="{FF2B5EF4-FFF2-40B4-BE49-F238E27FC236}">
                  <a16:creationId xmlns:a16="http://schemas.microsoft.com/office/drawing/2014/main" xmlns="" id="{A791AB0B-9A01-419F-BEB8-7E15A7C04595}"/>
                </a:ext>
              </a:extLst>
            </p:cNvPr>
            <p:cNvSpPr>
              <a:spLocks/>
            </p:cNvSpPr>
            <p:nvPr/>
          </p:nvSpPr>
          <p:spPr bwMode="auto">
            <a:xfrm>
              <a:off x="5689600" y="3025775"/>
              <a:ext cx="61913" cy="60325"/>
            </a:xfrm>
            <a:custGeom>
              <a:avLst/>
              <a:gdLst>
                <a:gd name="T0" fmla="*/ 19 w 39"/>
                <a:gd name="T1" fmla="*/ 0 h 38"/>
                <a:gd name="T2" fmla="*/ 39 w 39"/>
                <a:gd name="T3" fmla="*/ 19 h 38"/>
                <a:gd name="T4" fmla="*/ 19 w 39"/>
                <a:gd name="T5" fmla="*/ 38 h 38"/>
                <a:gd name="T6" fmla="*/ 0 w 39"/>
                <a:gd name="T7" fmla="*/ 19 h 38"/>
                <a:gd name="T8" fmla="*/ 19 w 39"/>
                <a:gd name="T9" fmla="*/ 0 h 38"/>
              </a:gdLst>
              <a:ahLst/>
              <a:cxnLst>
                <a:cxn ang="0">
                  <a:pos x="T0" y="T1"/>
                </a:cxn>
                <a:cxn ang="0">
                  <a:pos x="T2" y="T3"/>
                </a:cxn>
                <a:cxn ang="0">
                  <a:pos x="T4" y="T5"/>
                </a:cxn>
                <a:cxn ang="0">
                  <a:pos x="T6" y="T7"/>
                </a:cxn>
                <a:cxn ang="0">
                  <a:pos x="T8" y="T9"/>
                </a:cxn>
              </a:cxnLst>
              <a:rect l="0" t="0" r="r" b="b"/>
              <a:pathLst>
                <a:path w="39" h="38">
                  <a:moveTo>
                    <a:pt x="19" y="0"/>
                  </a:moveTo>
                  <a:lnTo>
                    <a:pt x="39" y="19"/>
                  </a:lnTo>
                  <a:lnTo>
                    <a:pt x="19" y="38"/>
                  </a:lnTo>
                  <a:lnTo>
                    <a:pt x="0" y="19"/>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54" name="Freeform 358">
              <a:extLst>
                <a:ext uri="{FF2B5EF4-FFF2-40B4-BE49-F238E27FC236}">
                  <a16:creationId xmlns:a16="http://schemas.microsoft.com/office/drawing/2014/main" xmlns="" id="{FAFC96A2-4FB9-4F61-B385-146489304157}"/>
                </a:ext>
              </a:extLst>
            </p:cNvPr>
            <p:cNvSpPr>
              <a:spLocks/>
            </p:cNvSpPr>
            <p:nvPr/>
          </p:nvSpPr>
          <p:spPr bwMode="auto">
            <a:xfrm>
              <a:off x="5892800" y="2954338"/>
              <a:ext cx="60325" cy="60325"/>
            </a:xfrm>
            <a:custGeom>
              <a:avLst/>
              <a:gdLst>
                <a:gd name="T0" fmla="*/ 19 w 38"/>
                <a:gd name="T1" fmla="*/ 0 h 38"/>
                <a:gd name="T2" fmla="*/ 38 w 38"/>
                <a:gd name="T3" fmla="*/ 19 h 38"/>
                <a:gd name="T4" fmla="*/ 19 w 38"/>
                <a:gd name="T5" fmla="*/ 38 h 38"/>
                <a:gd name="T6" fmla="*/ 0 w 38"/>
                <a:gd name="T7" fmla="*/ 19 h 38"/>
                <a:gd name="T8" fmla="*/ 19 w 38"/>
                <a:gd name="T9" fmla="*/ 0 h 38"/>
              </a:gdLst>
              <a:ahLst/>
              <a:cxnLst>
                <a:cxn ang="0">
                  <a:pos x="T0" y="T1"/>
                </a:cxn>
                <a:cxn ang="0">
                  <a:pos x="T2" y="T3"/>
                </a:cxn>
                <a:cxn ang="0">
                  <a:pos x="T4" y="T5"/>
                </a:cxn>
                <a:cxn ang="0">
                  <a:pos x="T6" y="T7"/>
                </a:cxn>
                <a:cxn ang="0">
                  <a:pos x="T8" y="T9"/>
                </a:cxn>
              </a:cxnLst>
              <a:rect l="0" t="0" r="r" b="b"/>
              <a:pathLst>
                <a:path w="38" h="38">
                  <a:moveTo>
                    <a:pt x="19" y="0"/>
                  </a:moveTo>
                  <a:lnTo>
                    <a:pt x="38" y="19"/>
                  </a:lnTo>
                  <a:lnTo>
                    <a:pt x="19" y="38"/>
                  </a:lnTo>
                  <a:lnTo>
                    <a:pt x="0" y="19"/>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55" name="Freeform 359">
              <a:extLst>
                <a:ext uri="{FF2B5EF4-FFF2-40B4-BE49-F238E27FC236}">
                  <a16:creationId xmlns:a16="http://schemas.microsoft.com/office/drawing/2014/main" xmlns="" id="{F3DA2F61-6D86-438D-BAB5-A642E4A3FEBB}"/>
                </a:ext>
              </a:extLst>
            </p:cNvPr>
            <p:cNvSpPr>
              <a:spLocks/>
            </p:cNvSpPr>
            <p:nvPr/>
          </p:nvSpPr>
          <p:spPr bwMode="auto">
            <a:xfrm>
              <a:off x="6105525" y="2862263"/>
              <a:ext cx="60325" cy="61912"/>
            </a:xfrm>
            <a:custGeom>
              <a:avLst/>
              <a:gdLst>
                <a:gd name="T0" fmla="*/ 19 w 38"/>
                <a:gd name="T1" fmla="*/ 0 h 39"/>
                <a:gd name="T2" fmla="*/ 38 w 38"/>
                <a:gd name="T3" fmla="*/ 20 h 39"/>
                <a:gd name="T4" fmla="*/ 19 w 38"/>
                <a:gd name="T5" fmla="*/ 39 h 39"/>
                <a:gd name="T6" fmla="*/ 0 w 38"/>
                <a:gd name="T7" fmla="*/ 20 h 39"/>
                <a:gd name="T8" fmla="*/ 19 w 38"/>
                <a:gd name="T9" fmla="*/ 0 h 39"/>
              </a:gdLst>
              <a:ahLst/>
              <a:cxnLst>
                <a:cxn ang="0">
                  <a:pos x="T0" y="T1"/>
                </a:cxn>
                <a:cxn ang="0">
                  <a:pos x="T2" y="T3"/>
                </a:cxn>
                <a:cxn ang="0">
                  <a:pos x="T4" y="T5"/>
                </a:cxn>
                <a:cxn ang="0">
                  <a:pos x="T6" y="T7"/>
                </a:cxn>
                <a:cxn ang="0">
                  <a:pos x="T8" y="T9"/>
                </a:cxn>
              </a:cxnLst>
              <a:rect l="0" t="0" r="r" b="b"/>
              <a:pathLst>
                <a:path w="38" h="39">
                  <a:moveTo>
                    <a:pt x="19" y="0"/>
                  </a:moveTo>
                  <a:lnTo>
                    <a:pt x="38" y="20"/>
                  </a:lnTo>
                  <a:lnTo>
                    <a:pt x="19" y="39"/>
                  </a:lnTo>
                  <a:lnTo>
                    <a:pt x="0" y="20"/>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56" name="Freeform 360">
              <a:extLst>
                <a:ext uri="{FF2B5EF4-FFF2-40B4-BE49-F238E27FC236}">
                  <a16:creationId xmlns:a16="http://schemas.microsoft.com/office/drawing/2014/main" xmlns="" id="{0B0618AC-6007-4178-ADD7-F228AB5BCE7C}"/>
                </a:ext>
              </a:extLst>
            </p:cNvPr>
            <p:cNvSpPr>
              <a:spLocks/>
            </p:cNvSpPr>
            <p:nvPr/>
          </p:nvSpPr>
          <p:spPr bwMode="auto">
            <a:xfrm>
              <a:off x="6318250" y="2792413"/>
              <a:ext cx="60325" cy="60325"/>
            </a:xfrm>
            <a:custGeom>
              <a:avLst/>
              <a:gdLst>
                <a:gd name="T0" fmla="*/ 19 w 38"/>
                <a:gd name="T1" fmla="*/ 0 h 38"/>
                <a:gd name="T2" fmla="*/ 38 w 38"/>
                <a:gd name="T3" fmla="*/ 19 h 38"/>
                <a:gd name="T4" fmla="*/ 19 w 38"/>
                <a:gd name="T5" fmla="*/ 38 h 38"/>
                <a:gd name="T6" fmla="*/ 0 w 38"/>
                <a:gd name="T7" fmla="*/ 19 h 38"/>
                <a:gd name="T8" fmla="*/ 19 w 38"/>
                <a:gd name="T9" fmla="*/ 0 h 38"/>
              </a:gdLst>
              <a:ahLst/>
              <a:cxnLst>
                <a:cxn ang="0">
                  <a:pos x="T0" y="T1"/>
                </a:cxn>
                <a:cxn ang="0">
                  <a:pos x="T2" y="T3"/>
                </a:cxn>
                <a:cxn ang="0">
                  <a:pos x="T4" y="T5"/>
                </a:cxn>
                <a:cxn ang="0">
                  <a:pos x="T6" y="T7"/>
                </a:cxn>
                <a:cxn ang="0">
                  <a:pos x="T8" y="T9"/>
                </a:cxn>
              </a:cxnLst>
              <a:rect l="0" t="0" r="r" b="b"/>
              <a:pathLst>
                <a:path w="38" h="38">
                  <a:moveTo>
                    <a:pt x="19" y="0"/>
                  </a:moveTo>
                  <a:lnTo>
                    <a:pt x="38" y="19"/>
                  </a:lnTo>
                  <a:lnTo>
                    <a:pt x="19" y="38"/>
                  </a:lnTo>
                  <a:lnTo>
                    <a:pt x="0" y="19"/>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57" name="Freeform 361">
              <a:extLst>
                <a:ext uri="{FF2B5EF4-FFF2-40B4-BE49-F238E27FC236}">
                  <a16:creationId xmlns:a16="http://schemas.microsoft.com/office/drawing/2014/main" xmlns="" id="{BFCEE559-6EE8-424C-915B-DC268F6D0DBE}"/>
                </a:ext>
              </a:extLst>
            </p:cNvPr>
            <p:cNvSpPr>
              <a:spLocks/>
            </p:cNvSpPr>
            <p:nvPr/>
          </p:nvSpPr>
          <p:spPr bwMode="auto">
            <a:xfrm>
              <a:off x="6530975" y="2720975"/>
              <a:ext cx="61913" cy="60325"/>
            </a:xfrm>
            <a:custGeom>
              <a:avLst/>
              <a:gdLst>
                <a:gd name="T0" fmla="*/ 19 w 39"/>
                <a:gd name="T1" fmla="*/ 0 h 38"/>
                <a:gd name="T2" fmla="*/ 39 w 39"/>
                <a:gd name="T3" fmla="*/ 19 h 38"/>
                <a:gd name="T4" fmla="*/ 19 w 39"/>
                <a:gd name="T5" fmla="*/ 38 h 38"/>
                <a:gd name="T6" fmla="*/ 0 w 39"/>
                <a:gd name="T7" fmla="*/ 19 h 38"/>
                <a:gd name="T8" fmla="*/ 19 w 39"/>
                <a:gd name="T9" fmla="*/ 0 h 38"/>
              </a:gdLst>
              <a:ahLst/>
              <a:cxnLst>
                <a:cxn ang="0">
                  <a:pos x="T0" y="T1"/>
                </a:cxn>
                <a:cxn ang="0">
                  <a:pos x="T2" y="T3"/>
                </a:cxn>
                <a:cxn ang="0">
                  <a:pos x="T4" y="T5"/>
                </a:cxn>
                <a:cxn ang="0">
                  <a:pos x="T6" y="T7"/>
                </a:cxn>
                <a:cxn ang="0">
                  <a:pos x="T8" y="T9"/>
                </a:cxn>
              </a:cxnLst>
              <a:rect l="0" t="0" r="r" b="b"/>
              <a:pathLst>
                <a:path w="39" h="38">
                  <a:moveTo>
                    <a:pt x="19" y="0"/>
                  </a:moveTo>
                  <a:lnTo>
                    <a:pt x="39" y="19"/>
                  </a:lnTo>
                  <a:lnTo>
                    <a:pt x="19" y="38"/>
                  </a:lnTo>
                  <a:lnTo>
                    <a:pt x="0" y="19"/>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58" name="Freeform 362">
              <a:extLst>
                <a:ext uri="{FF2B5EF4-FFF2-40B4-BE49-F238E27FC236}">
                  <a16:creationId xmlns:a16="http://schemas.microsoft.com/office/drawing/2014/main" xmlns="" id="{222D8D72-E745-431D-BDB4-DCC5C8F5ADFA}"/>
                </a:ext>
              </a:extLst>
            </p:cNvPr>
            <p:cNvSpPr>
              <a:spLocks/>
            </p:cNvSpPr>
            <p:nvPr/>
          </p:nvSpPr>
          <p:spPr bwMode="auto">
            <a:xfrm>
              <a:off x="6743700" y="2660650"/>
              <a:ext cx="61913" cy="60325"/>
            </a:xfrm>
            <a:custGeom>
              <a:avLst/>
              <a:gdLst>
                <a:gd name="T0" fmla="*/ 20 w 39"/>
                <a:gd name="T1" fmla="*/ 0 h 38"/>
                <a:gd name="T2" fmla="*/ 39 w 39"/>
                <a:gd name="T3" fmla="*/ 19 h 38"/>
                <a:gd name="T4" fmla="*/ 20 w 39"/>
                <a:gd name="T5" fmla="*/ 38 h 38"/>
                <a:gd name="T6" fmla="*/ 0 w 39"/>
                <a:gd name="T7" fmla="*/ 19 h 38"/>
                <a:gd name="T8" fmla="*/ 20 w 39"/>
                <a:gd name="T9" fmla="*/ 0 h 38"/>
              </a:gdLst>
              <a:ahLst/>
              <a:cxnLst>
                <a:cxn ang="0">
                  <a:pos x="T0" y="T1"/>
                </a:cxn>
                <a:cxn ang="0">
                  <a:pos x="T2" y="T3"/>
                </a:cxn>
                <a:cxn ang="0">
                  <a:pos x="T4" y="T5"/>
                </a:cxn>
                <a:cxn ang="0">
                  <a:pos x="T6" y="T7"/>
                </a:cxn>
                <a:cxn ang="0">
                  <a:pos x="T8" y="T9"/>
                </a:cxn>
              </a:cxnLst>
              <a:rect l="0" t="0" r="r" b="b"/>
              <a:pathLst>
                <a:path w="39" h="38">
                  <a:moveTo>
                    <a:pt x="20" y="0"/>
                  </a:moveTo>
                  <a:lnTo>
                    <a:pt x="39" y="19"/>
                  </a:lnTo>
                  <a:lnTo>
                    <a:pt x="20" y="38"/>
                  </a:lnTo>
                  <a:lnTo>
                    <a:pt x="0" y="19"/>
                  </a:lnTo>
                  <a:lnTo>
                    <a:pt x="20" y="0"/>
                  </a:lnTo>
                  <a:close/>
                </a:path>
              </a:pathLst>
            </a:custGeom>
            <a:solidFill>
              <a:srgbClr val="000080"/>
            </a:solidFill>
            <a:ln w="9525">
              <a:solidFill>
                <a:srgbClr val="000080"/>
              </a:solidFill>
              <a:prstDash val="solid"/>
              <a:round/>
              <a:headEnd/>
              <a:tailEnd/>
            </a:ln>
          </p:spPr>
          <p:txBody>
            <a:bodyPr/>
            <a:lstStyle/>
            <a:p>
              <a:endParaRPr lang="sv-SE"/>
            </a:p>
          </p:txBody>
        </p:sp>
        <p:sp>
          <p:nvSpPr>
            <p:cNvPr id="159" name="Freeform 363">
              <a:extLst>
                <a:ext uri="{FF2B5EF4-FFF2-40B4-BE49-F238E27FC236}">
                  <a16:creationId xmlns:a16="http://schemas.microsoft.com/office/drawing/2014/main" xmlns="" id="{114F30A2-37E5-4D45-8302-F1382C5B27DB}"/>
                </a:ext>
              </a:extLst>
            </p:cNvPr>
            <p:cNvSpPr>
              <a:spLocks/>
            </p:cNvSpPr>
            <p:nvPr/>
          </p:nvSpPr>
          <p:spPr bwMode="auto">
            <a:xfrm>
              <a:off x="6946900" y="2598738"/>
              <a:ext cx="60325" cy="61912"/>
            </a:xfrm>
            <a:custGeom>
              <a:avLst/>
              <a:gdLst>
                <a:gd name="T0" fmla="*/ 19 w 38"/>
                <a:gd name="T1" fmla="*/ 0 h 39"/>
                <a:gd name="T2" fmla="*/ 38 w 38"/>
                <a:gd name="T3" fmla="*/ 19 h 39"/>
                <a:gd name="T4" fmla="*/ 19 w 38"/>
                <a:gd name="T5" fmla="*/ 39 h 39"/>
                <a:gd name="T6" fmla="*/ 0 w 38"/>
                <a:gd name="T7" fmla="*/ 19 h 39"/>
                <a:gd name="T8" fmla="*/ 19 w 38"/>
                <a:gd name="T9" fmla="*/ 0 h 39"/>
              </a:gdLst>
              <a:ahLst/>
              <a:cxnLst>
                <a:cxn ang="0">
                  <a:pos x="T0" y="T1"/>
                </a:cxn>
                <a:cxn ang="0">
                  <a:pos x="T2" y="T3"/>
                </a:cxn>
                <a:cxn ang="0">
                  <a:pos x="T4" y="T5"/>
                </a:cxn>
                <a:cxn ang="0">
                  <a:pos x="T6" y="T7"/>
                </a:cxn>
                <a:cxn ang="0">
                  <a:pos x="T8" y="T9"/>
                </a:cxn>
              </a:cxnLst>
              <a:rect l="0" t="0" r="r" b="b"/>
              <a:pathLst>
                <a:path w="38" h="39">
                  <a:moveTo>
                    <a:pt x="19" y="0"/>
                  </a:moveTo>
                  <a:lnTo>
                    <a:pt x="38" y="19"/>
                  </a:lnTo>
                  <a:lnTo>
                    <a:pt x="19" y="39"/>
                  </a:lnTo>
                  <a:lnTo>
                    <a:pt x="0" y="19"/>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60" name="Freeform 364">
              <a:extLst>
                <a:ext uri="{FF2B5EF4-FFF2-40B4-BE49-F238E27FC236}">
                  <a16:creationId xmlns:a16="http://schemas.microsoft.com/office/drawing/2014/main" xmlns="" id="{28633060-9D14-4243-81A7-4B35EBA67998}"/>
                </a:ext>
              </a:extLst>
            </p:cNvPr>
            <p:cNvSpPr>
              <a:spLocks/>
            </p:cNvSpPr>
            <p:nvPr/>
          </p:nvSpPr>
          <p:spPr bwMode="auto">
            <a:xfrm>
              <a:off x="7159625" y="2547938"/>
              <a:ext cx="61913" cy="61912"/>
            </a:xfrm>
            <a:custGeom>
              <a:avLst/>
              <a:gdLst>
                <a:gd name="T0" fmla="*/ 19 w 39"/>
                <a:gd name="T1" fmla="*/ 0 h 39"/>
                <a:gd name="T2" fmla="*/ 39 w 39"/>
                <a:gd name="T3" fmla="*/ 20 h 39"/>
                <a:gd name="T4" fmla="*/ 19 w 39"/>
                <a:gd name="T5" fmla="*/ 39 h 39"/>
                <a:gd name="T6" fmla="*/ 0 w 39"/>
                <a:gd name="T7" fmla="*/ 20 h 39"/>
                <a:gd name="T8" fmla="*/ 19 w 39"/>
                <a:gd name="T9" fmla="*/ 0 h 39"/>
              </a:gdLst>
              <a:ahLst/>
              <a:cxnLst>
                <a:cxn ang="0">
                  <a:pos x="T0" y="T1"/>
                </a:cxn>
                <a:cxn ang="0">
                  <a:pos x="T2" y="T3"/>
                </a:cxn>
                <a:cxn ang="0">
                  <a:pos x="T4" y="T5"/>
                </a:cxn>
                <a:cxn ang="0">
                  <a:pos x="T6" y="T7"/>
                </a:cxn>
                <a:cxn ang="0">
                  <a:pos x="T8" y="T9"/>
                </a:cxn>
              </a:cxnLst>
              <a:rect l="0" t="0" r="r" b="b"/>
              <a:pathLst>
                <a:path w="39" h="39">
                  <a:moveTo>
                    <a:pt x="19" y="0"/>
                  </a:moveTo>
                  <a:lnTo>
                    <a:pt x="39" y="20"/>
                  </a:lnTo>
                  <a:lnTo>
                    <a:pt x="19" y="39"/>
                  </a:lnTo>
                  <a:lnTo>
                    <a:pt x="0" y="20"/>
                  </a:lnTo>
                  <a:lnTo>
                    <a:pt x="19" y="0"/>
                  </a:lnTo>
                  <a:close/>
                </a:path>
              </a:pathLst>
            </a:custGeom>
            <a:solidFill>
              <a:srgbClr val="000080"/>
            </a:solidFill>
            <a:ln w="9525">
              <a:solidFill>
                <a:srgbClr val="000080"/>
              </a:solidFill>
              <a:prstDash val="solid"/>
              <a:round/>
              <a:headEnd/>
              <a:tailEnd/>
            </a:ln>
          </p:spPr>
          <p:txBody>
            <a:bodyPr/>
            <a:lstStyle/>
            <a:p>
              <a:endParaRPr lang="sv-SE"/>
            </a:p>
          </p:txBody>
        </p:sp>
        <p:sp>
          <p:nvSpPr>
            <p:cNvPr id="161" name="Freeform 365">
              <a:extLst>
                <a:ext uri="{FF2B5EF4-FFF2-40B4-BE49-F238E27FC236}">
                  <a16:creationId xmlns:a16="http://schemas.microsoft.com/office/drawing/2014/main" xmlns="" id="{101BAB98-B37A-4713-826B-3CD0549954CD}"/>
                </a:ext>
              </a:extLst>
            </p:cNvPr>
            <p:cNvSpPr>
              <a:spLocks/>
            </p:cNvSpPr>
            <p:nvPr/>
          </p:nvSpPr>
          <p:spPr bwMode="auto">
            <a:xfrm>
              <a:off x="7372350" y="2508250"/>
              <a:ext cx="61913" cy="60325"/>
            </a:xfrm>
            <a:custGeom>
              <a:avLst/>
              <a:gdLst>
                <a:gd name="T0" fmla="*/ 20 w 39"/>
                <a:gd name="T1" fmla="*/ 0 h 38"/>
                <a:gd name="T2" fmla="*/ 39 w 39"/>
                <a:gd name="T3" fmla="*/ 19 h 38"/>
                <a:gd name="T4" fmla="*/ 20 w 39"/>
                <a:gd name="T5" fmla="*/ 38 h 38"/>
                <a:gd name="T6" fmla="*/ 0 w 39"/>
                <a:gd name="T7" fmla="*/ 19 h 38"/>
                <a:gd name="T8" fmla="*/ 20 w 39"/>
                <a:gd name="T9" fmla="*/ 0 h 38"/>
              </a:gdLst>
              <a:ahLst/>
              <a:cxnLst>
                <a:cxn ang="0">
                  <a:pos x="T0" y="T1"/>
                </a:cxn>
                <a:cxn ang="0">
                  <a:pos x="T2" y="T3"/>
                </a:cxn>
                <a:cxn ang="0">
                  <a:pos x="T4" y="T5"/>
                </a:cxn>
                <a:cxn ang="0">
                  <a:pos x="T6" y="T7"/>
                </a:cxn>
                <a:cxn ang="0">
                  <a:pos x="T8" y="T9"/>
                </a:cxn>
              </a:cxnLst>
              <a:rect l="0" t="0" r="r" b="b"/>
              <a:pathLst>
                <a:path w="39" h="38">
                  <a:moveTo>
                    <a:pt x="20" y="0"/>
                  </a:moveTo>
                  <a:lnTo>
                    <a:pt x="39" y="19"/>
                  </a:lnTo>
                  <a:lnTo>
                    <a:pt x="20" y="38"/>
                  </a:lnTo>
                  <a:lnTo>
                    <a:pt x="0" y="19"/>
                  </a:lnTo>
                  <a:lnTo>
                    <a:pt x="20" y="0"/>
                  </a:lnTo>
                  <a:close/>
                </a:path>
              </a:pathLst>
            </a:custGeom>
            <a:solidFill>
              <a:srgbClr val="000080"/>
            </a:solidFill>
            <a:ln w="9525">
              <a:solidFill>
                <a:srgbClr val="000080"/>
              </a:solidFill>
              <a:prstDash val="solid"/>
              <a:round/>
              <a:headEnd/>
              <a:tailEnd/>
            </a:ln>
          </p:spPr>
          <p:txBody>
            <a:bodyPr/>
            <a:lstStyle/>
            <a:p>
              <a:endParaRPr lang="sv-SE"/>
            </a:p>
          </p:txBody>
        </p:sp>
        <p:sp>
          <p:nvSpPr>
            <p:cNvPr id="162" name="Rectangle 366">
              <a:extLst>
                <a:ext uri="{FF2B5EF4-FFF2-40B4-BE49-F238E27FC236}">
                  <a16:creationId xmlns:a16="http://schemas.microsoft.com/office/drawing/2014/main" xmlns="" id="{980D2706-618A-418C-9153-3CA54B5F3355}"/>
                </a:ext>
              </a:extLst>
            </p:cNvPr>
            <p:cNvSpPr>
              <a:spLocks noChangeArrowheads="1"/>
            </p:cNvSpPr>
            <p:nvPr/>
          </p:nvSpPr>
          <p:spPr bwMode="auto">
            <a:xfrm>
              <a:off x="5365750" y="3208338"/>
              <a:ext cx="60325" cy="60325"/>
            </a:xfrm>
            <a:prstGeom prst="rect">
              <a:avLst/>
            </a:prstGeom>
            <a:solidFill>
              <a:srgbClr val="FF00FF"/>
            </a:solidFill>
            <a:ln w="9525">
              <a:solidFill>
                <a:srgbClr val="FF00FF"/>
              </a:solidFill>
              <a:miter lim="800000"/>
              <a:headEnd/>
              <a:tailEnd/>
            </a:ln>
          </p:spPr>
          <p:txBody>
            <a:bodyPr/>
            <a:lstStyle/>
            <a:p>
              <a:endParaRPr lang="sv-SE"/>
            </a:p>
          </p:txBody>
        </p:sp>
        <p:sp>
          <p:nvSpPr>
            <p:cNvPr id="163" name="Rectangle 367">
              <a:extLst>
                <a:ext uri="{FF2B5EF4-FFF2-40B4-BE49-F238E27FC236}">
                  <a16:creationId xmlns:a16="http://schemas.microsoft.com/office/drawing/2014/main" xmlns="" id="{8413C490-C516-473E-B910-0908DB674445}"/>
                </a:ext>
              </a:extLst>
            </p:cNvPr>
            <p:cNvSpPr>
              <a:spLocks noChangeArrowheads="1"/>
            </p:cNvSpPr>
            <p:nvPr/>
          </p:nvSpPr>
          <p:spPr bwMode="auto">
            <a:xfrm>
              <a:off x="5476875" y="3125788"/>
              <a:ext cx="60325" cy="61912"/>
            </a:xfrm>
            <a:prstGeom prst="rect">
              <a:avLst/>
            </a:prstGeom>
            <a:solidFill>
              <a:srgbClr val="FF00FF"/>
            </a:solidFill>
            <a:ln w="9525">
              <a:solidFill>
                <a:srgbClr val="FF00FF"/>
              </a:solidFill>
              <a:miter lim="800000"/>
              <a:headEnd/>
              <a:tailEnd/>
            </a:ln>
          </p:spPr>
          <p:txBody>
            <a:bodyPr/>
            <a:lstStyle/>
            <a:p>
              <a:endParaRPr lang="sv-SE"/>
            </a:p>
          </p:txBody>
        </p:sp>
        <p:sp>
          <p:nvSpPr>
            <p:cNvPr id="164" name="Rectangle 368">
              <a:extLst>
                <a:ext uri="{FF2B5EF4-FFF2-40B4-BE49-F238E27FC236}">
                  <a16:creationId xmlns:a16="http://schemas.microsoft.com/office/drawing/2014/main" xmlns="" id="{AD07ACFF-0E88-4E57-93E8-53D9CEF02FF5}"/>
                </a:ext>
              </a:extLst>
            </p:cNvPr>
            <p:cNvSpPr>
              <a:spLocks noChangeArrowheads="1"/>
            </p:cNvSpPr>
            <p:nvPr/>
          </p:nvSpPr>
          <p:spPr bwMode="auto">
            <a:xfrm>
              <a:off x="5578475" y="3065463"/>
              <a:ext cx="60325" cy="60325"/>
            </a:xfrm>
            <a:prstGeom prst="rect">
              <a:avLst/>
            </a:prstGeom>
            <a:solidFill>
              <a:srgbClr val="FF00FF"/>
            </a:solidFill>
            <a:ln w="9525">
              <a:solidFill>
                <a:srgbClr val="FF00FF"/>
              </a:solidFill>
              <a:miter lim="800000"/>
              <a:headEnd/>
              <a:tailEnd/>
            </a:ln>
          </p:spPr>
          <p:txBody>
            <a:bodyPr/>
            <a:lstStyle/>
            <a:p>
              <a:endParaRPr lang="sv-SE"/>
            </a:p>
          </p:txBody>
        </p:sp>
        <p:sp>
          <p:nvSpPr>
            <p:cNvPr id="165" name="Rectangle 369">
              <a:extLst>
                <a:ext uri="{FF2B5EF4-FFF2-40B4-BE49-F238E27FC236}">
                  <a16:creationId xmlns:a16="http://schemas.microsoft.com/office/drawing/2014/main" xmlns="" id="{BB3F32B9-DB8F-411C-87CF-83F2A05BF8EB}"/>
                </a:ext>
              </a:extLst>
            </p:cNvPr>
            <p:cNvSpPr>
              <a:spLocks noChangeArrowheads="1"/>
            </p:cNvSpPr>
            <p:nvPr/>
          </p:nvSpPr>
          <p:spPr bwMode="auto">
            <a:xfrm>
              <a:off x="5689600" y="3025775"/>
              <a:ext cx="61913" cy="60325"/>
            </a:xfrm>
            <a:prstGeom prst="rect">
              <a:avLst/>
            </a:prstGeom>
            <a:solidFill>
              <a:srgbClr val="FF00FF"/>
            </a:solidFill>
            <a:ln w="9525">
              <a:solidFill>
                <a:srgbClr val="FF00FF"/>
              </a:solidFill>
              <a:miter lim="800000"/>
              <a:headEnd/>
              <a:tailEnd/>
            </a:ln>
          </p:spPr>
          <p:txBody>
            <a:bodyPr/>
            <a:lstStyle/>
            <a:p>
              <a:endParaRPr lang="sv-SE"/>
            </a:p>
          </p:txBody>
        </p:sp>
        <p:sp>
          <p:nvSpPr>
            <p:cNvPr id="166" name="Rectangle 370">
              <a:extLst>
                <a:ext uri="{FF2B5EF4-FFF2-40B4-BE49-F238E27FC236}">
                  <a16:creationId xmlns:a16="http://schemas.microsoft.com/office/drawing/2014/main" xmlns="" id="{4AD9A56F-0297-4EEE-9CE4-C5FA1EC6DF48}"/>
                </a:ext>
              </a:extLst>
            </p:cNvPr>
            <p:cNvSpPr>
              <a:spLocks noChangeArrowheads="1"/>
            </p:cNvSpPr>
            <p:nvPr/>
          </p:nvSpPr>
          <p:spPr bwMode="auto">
            <a:xfrm>
              <a:off x="5892800" y="2933700"/>
              <a:ext cx="60325" cy="60325"/>
            </a:xfrm>
            <a:prstGeom prst="rect">
              <a:avLst/>
            </a:prstGeom>
            <a:solidFill>
              <a:srgbClr val="FF00FF"/>
            </a:solidFill>
            <a:ln w="9525">
              <a:solidFill>
                <a:srgbClr val="FF00FF"/>
              </a:solidFill>
              <a:miter lim="800000"/>
              <a:headEnd/>
              <a:tailEnd/>
            </a:ln>
          </p:spPr>
          <p:txBody>
            <a:bodyPr/>
            <a:lstStyle/>
            <a:p>
              <a:endParaRPr lang="sv-SE"/>
            </a:p>
          </p:txBody>
        </p:sp>
        <p:sp>
          <p:nvSpPr>
            <p:cNvPr id="167" name="Rectangle 371">
              <a:extLst>
                <a:ext uri="{FF2B5EF4-FFF2-40B4-BE49-F238E27FC236}">
                  <a16:creationId xmlns:a16="http://schemas.microsoft.com/office/drawing/2014/main" xmlns="" id="{5A532DE1-E831-4809-BE63-C5776B9B72A3}"/>
                </a:ext>
              </a:extLst>
            </p:cNvPr>
            <p:cNvSpPr>
              <a:spLocks noChangeArrowheads="1"/>
            </p:cNvSpPr>
            <p:nvPr/>
          </p:nvSpPr>
          <p:spPr bwMode="auto">
            <a:xfrm>
              <a:off x="6105525" y="2852738"/>
              <a:ext cx="60325" cy="60325"/>
            </a:xfrm>
            <a:prstGeom prst="rect">
              <a:avLst/>
            </a:prstGeom>
            <a:solidFill>
              <a:srgbClr val="FF00FF"/>
            </a:solidFill>
            <a:ln w="9525">
              <a:solidFill>
                <a:srgbClr val="FF00FF"/>
              </a:solidFill>
              <a:miter lim="800000"/>
              <a:headEnd/>
              <a:tailEnd/>
            </a:ln>
          </p:spPr>
          <p:txBody>
            <a:bodyPr/>
            <a:lstStyle/>
            <a:p>
              <a:endParaRPr lang="sv-SE"/>
            </a:p>
          </p:txBody>
        </p:sp>
        <p:sp>
          <p:nvSpPr>
            <p:cNvPr id="168" name="Rectangle 372">
              <a:extLst>
                <a:ext uri="{FF2B5EF4-FFF2-40B4-BE49-F238E27FC236}">
                  <a16:creationId xmlns:a16="http://schemas.microsoft.com/office/drawing/2014/main" xmlns="" id="{440B0710-6AF9-4E69-84F5-0F169CBCE9F7}"/>
                </a:ext>
              </a:extLst>
            </p:cNvPr>
            <p:cNvSpPr>
              <a:spLocks noChangeArrowheads="1"/>
            </p:cNvSpPr>
            <p:nvPr/>
          </p:nvSpPr>
          <p:spPr bwMode="auto">
            <a:xfrm>
              <a:off x="6318250" y="2771775"/>
              <a:ext cx="60325" cy="60325"/>
            </a:xfrm>
            <a:prstGeom prst="rect">
              <a:avLst/>
            </a:prstGeom>
            <a:solidFill>
              <a:srgbClr val="FF00FF"/>
            </a:solidFill>
            <a:ln w="9525">
              <a:solidFill>
                <a:srgbClr val="FF00FF"/>
              </a:solidFill>
              <a:miter lim="800000"/>
              <a:headEnd/>
              <a:tailEnd/>
            </a:ln>
          </p:spPr>
          <p:txBody>
            <a:bodyPr/>
            <a:lstStyle/>
            <a:p>
              <a:endParaRPr lang="sv-SE"/>
            </a:p>
          </p:txBody>
        </p:sp>
        <p:sp>
          <p:nvSpPr>
            <p:cNvPr id="169" name="Rectangle 373">
              <a:extLst>
                <a:ext uri="{FF2B5EF4-FFF2-40B4-BE49-F238E27FC236}">
                  <a16:creationId xmlns:a16="http://schemas.microsoft.com/office/drawing/2014/main" xmlns="" id="{22CE150D-04DB-4556-B763-5DDB7D4BB3D2}"/>
                </a:ext>
              </a:extLst>
            </p:cNvPr>
            <p:cNvSpPr>
              <a:spLocks noChangeArrowheads="1"/>
            </p:cNvSpPr>
            <p:nvPr/>
          </p:nvSpPr>
          <p:spPr bwMode="auto">
            <a:xfrm>
              <a:off x="6530975" y="2690813"/>
              <a:ext cx="61913" cy="60325"/>
            </a:xfrm>
            <a:prstGeom prst="rect">
              <a:avLst/>
            </a:prstGeom>
            <a:solidFill>
              <a:srgbClr val="FF00FF"/>
            </a:solidFill>
            <a:ln w="9525">
              <a:solidFill>
                <a:srgbClr val="FF00FF"/>
              </a:solidFill>
              <a:miter lim="800000"/>
              <a:headEnd/>
              <a:tailEnd/>
            </a:ln>
          </p:spPr>
          <p:txBody>
            <a:bodyPr/>
            <a:lstStyle/>
            <a:p>
              <a:endParaRPr lang="sv-SE"/>
            </a:p>
          </p:txBody>
        </p:sp>
        <p:sp>
          <p:nvSpPr>
            <p:cNvPr id="170" name="Rectangle 374">
              <a:extLst>
                <a:ext uri="{FF2B5EF4-FFF2-40B4-BE49-F238E27FC236}">
                  <a16:creationId xmlns:a16="http://schemas.microsoft.com/office/drawing/2014/main" xmlns="" id="{6392F062-1C11-408F-9A25-EDFC18BE9CB3}"/>
                </a:ext>
              </a:extLst>
            </p:cNvPr>
            <p:cNvSpPr>
              <a:spLocks noChangeArrowheads="1"/>
            </p:cNvSpPr>
            <p:nvPr/>
          </p:nvSpPr>
          <p:spPr bwMode="auto">
            <a:xfrm>
              <a:off x="6743700" y="2628900"/>
              <a:ext cx="61913" cy="61913"/>
            </a:xfrm>
            <a:prstGeom prst="rect">
              <a:avLst/>
            </a:prstGeom>
            <a:solidFill>
              <a:srgbClr val="FF00FF"/>
            </a:solidFill>
            <a:ln w="9525">
              <a:solidFill>
                <a:srgbClr val="FF00FF"/>
              </a:solidFill>
              <a:miter lim="800000"/>
              <a:headEnd/>
              <a:tailEnd/>
            </a:ln>
          </p:spPr>
          <p:txBody>
            <a:bodyPr/>
            <a:lstStyle/>
            <a:p>
              <a:endParaRPr lang="sv-SE"/>
            </a:p>
          </p:txBody>
        </p:sp>
        <p:sp>
          <p:nvSpPr>
            <p:cNvPr id="171" name="Rectangle 375">
              <a:extLst>
                <a:ext uri="{FF2B5EF4-FFF2-40B4-BE49-F238E27FC236}">
                  <a16:creationId xmlns:a16="http://schemas.microsoft.com/office/drawing/2014/main" xmlns="" id="{4E2ECCEF-93D5-46C9-BC0F-11CA0AB58349}"/>
                </a:ext>
              </a:extLst>
            </p:cNvPr>
            <p:cNvSpPr>
              <a:spLocks noChangeArrowheads="1"/>
            </p:cNvSpPr>
            <p:nvPr/>
          </p:nvSpPr>
          <p:spPr bwMode="auto">
            <a:xfrm>
              <a:off x="6946900" y="2559050"/>
              <a:ext cx="60325" cy="60325"/>
            </a:xfrm>
            <a:prstGeom prst="rect">
              <a:avLst/>
            </a:prstGeom>
            <a:solidFill>
              <a:srgbClr val="FF00FF"/>
            </a:solidFill>
            <a:ln w="9525">
              <a:solidFill>
                <a:srgbClr val="FF00FF"/>
              </a:solidFill>
              <a:miter lim="800000"/>
              <a:headEnd/>
              <a:tailEnd/>
            </a:ln>
          </p:spPr>
          <p:txBody>
            <a:bodyPr/>
            <a:lstStyle/>
            <a:p>
              <a:endParaRPr lang="sv-SE"/>
            </a:p>
          </p:txBody>
        </p:sp>
        <p:sp>
          <p:nvSpPr>
            <p:cNvPr id="172" name="Rectangle 376">
              <a:extLst>
                <a:ext uri="{FF2B5EF4-FFF2-40B4-BE49-F238E27FC236}">
                  <a16:creationId xmlns:a16="http://schemas.microsoft.com/office/drawing/2014/main" xmlns="" id="{756770C8-A761-415B-9EEA-8D041EA846C4}"/>
                </a:ext>
              </a:extLst>
            </p:cNvPr>
            <p:cNvSpPr>
              <a:spLocks noChangeArrowheads="1"/>
            </p:cNvSpPr>
            <p:nvPr/>
          </p:nvSpPr>
          <p:spPr bwMode="auto">
            <a:xfrm>
              <a:off x="7159625" y="2517775"/>
              <a:ext cx="61913" cy="61913"/>
            </a:xfrm>
            <a:prstGeom prst="rect">
              <a:avLst/>
            </a:prstGeom>
            <a:solidFill>
              <a:srgbClr val="FF00FF"/>
            </a:solidFill>
            <a:ln w="9525">
              <a:solidFill>
                <a:srgbClr val="FF00FF"/>
              </a:solidFill>
              <a:miter lim="800000"/>
              <a:headEnd/>
              <a:tailEnd/>
            </a:ln>
          </p:spPr>
          <p:txBody>
            <a:bodyPr/>
            <a:lstStyle/>
            <a:p>
              <a:endParaRPr lang="sv-SE"/>
            </a:p>
          </p:txBody>
        </p:sp>
        <p:sp>
          <p:nvSpPr>
            <p:cNvPr id="173" name="Rectangle 377">
              <a:extLst>
                <a:ext uri="{FF2B5EF4-FFF2-40B4-BE49-F238E27FC236}">
                  <a16:creationId xmlns:a16="http://schemas.microsoft.com/office/drawing/2014/main" xmlns="" id="{68121355-1709-4ADC-AF07-F19D25801F84}"/>
                </a:ext>
              </a:extLst>
            </p:cNvPr>
            <p:cNvSpPr>
              <a:spLocks noChangeArrowheads="1"/>
            </p:cNvSpPr>
            <p:nvPr/>
          </p:nvSpPr>
          <p:spPr bwMode="auto">
            <a:xfrm>
              <a:off x="7372350" y="2466975"/>
              <a:ext cx="61913" cy="61913"/>
            </a:xfrm>
            <a:prstGeom prst="rect">
              <a:avLst/>
            </a:prstGeom>
            <a:solidFill>
              <a:srgbClr val="FF00FF"/>
            </a:solidFill>
            <a:ln w="9525">
              <a:solidFill>
                <a:srgbClr val="FF00FF"/>
              </a:solidFill>
              <a:miter lim="800000"/>
              <a:headEnd/>
              <a:tailEnd/>
            </a:ln>
          </p:spPr>
          <p:txBody>
            <a:bodyPr/>
            <a:lstStyle/>
            <a:p>
              <a:endParaRPr lang="sv-SE"/>
            </a:p>
          </p:txBody>
        </p:sp>
        <p:sp>
          <p:nvSpPr>
            <p:cNvPr id="174" name="Freeform 378">
              <a:extLst>
                <a:ext uri="{FF2B5EF4-FFF2-40B4-BE49-F238E27FC236}">
                  <a16:creationId xmlns:a16="http://schemas.microsoft.com/office/drawing/2014/main" xmlns="" id="{7467B388-DC9C-4983-88D4-00D95BB6F196}"/>
                </a:ext>
              </a:extLst>
            </p:cNvPr>
            <p:cNvSpPr>
              <a:spLocks/>
            </p:cNvSpPr>
            <p:nvPr/>
          </p:nvSpPr>
          <p:spPr bwMode="auto">
            <a:xfrm>
              <a:off x="5365750" y="3217863"/>
              <a:ext cx="60325" cy="60325"/>
            </a:xfrm>
            <a:custGeom>
              <a:avLst/>
              <a:gdLst>
                <a:gd name="T0" fmla="*/ 19 w 38"/>
                <a:gd name="T1" fmla="*/ 0 h 38"/>
                <a:gd name="T2" fmla="*/ 38 w 38"/>
                <a:gd name="T3" fmla="*/ 38 h 38"/>
                <a:gd name="T4" fmla="*/ 0 w 38"/>
                <a:gd name="T5" fmla="*/ 38 h 38"/>
                <a:gd name="T6" fmla="*/ 19 w 38"/>
                <a:gd name="T7" fmla="*/ 0 h 38"/>
              </a:gdLst>
              <a:ahLst/>
              <a:cxnLst>
                <a:cxn ang="0">
                  <a:pos x="T0" y="T1"/>
                </a:cxn>
                <a:cxn ang="0">
                  <a:pos x="T2" y="T3"/>
                </a:cxn>
                <a:cxn ang="0">
                  <a:pos x="T4" y="T5"/>
                </a:cxn>
                <a:cxn ang="0">
                  <a:pos x="T6" y="T7"/>
                </a:cxn>
              </a:cxnLst>
              <a:rect l="0" t="0" r="r" b="b"/>
              <a:pathLst>
                <a:path w="38" h="38">
                  <a:moveTo>
                    <a:pt x="19" y="0"/>
                  </a:moveTo>
                  <a:lnTo>
                    <a:pt x="38"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75" name="Freeform 379">
              <a:extLst>
                <a:ext uri="{FF2B5EF4-FFF2-40B4-BE49-F238E27FC236}">
                  <a16:creationId xmlns:a16="http://schemas.microsoft.com/office/drawing/2014/main" xmlns="" id="{5F80806E-23F1-4C28-97DD-DBEE30FAB74D}"/>
                </a:ext>
              </a:extLst>
            </p:cNvPr>
            <p:cNvSpPr>
              <a:spLocks/>
            </p:cNvSpPr>
            <p:nvPr/>
          </p:nvSpPr>
          <p:spPr bwMode="auto">
            <a:xfrm>
              <a:off x="5476875" y="3136900"/>
              <a:ext cx="60325" cy="60325"/>
            </a:xfrm>
            <a:custGeom>
              <a:avLst/>
              <a:gdLst>
                <a:gd name="T0" fmla="*/ 19 w 38"/>
                <a:gd name="T1" fmla="*/ 0 h 38"/>
                <a:gd name="T2" fmla="*/ 38 w 38"/>
                <a:gd name="T3" fmla="*/ 38 h 38"/>
                <a:gd name="T4" fmla="*/ 0 w 38"/>
                <a:gd name="T5" fmla="*/ 38 h 38"/>
                <a:gd name="T6" fmla="*/ 19 w 38"/>
                <a:gd name="T7" fmla="*/ 0 h 38"/>
              </a:gdLst>
              <a:ahLst/>
              <a:cxnLst>
                <a:cxn ang="0">
                  <a:pos x="T0" y="T1"/>
                </a:cxn>
                <a:cxn ang="0">
                  <a:pos x="T2" y="T3"/>
                </a:cxn>
                <a:cxn ang="0">
                  <a:pos x="T4" y="T5"/>
                </a:cxn>
                <a:cxn ang="0">
                  <a:pos x="T6" y="T7"/>
                </a:cxn>
              </a:cxnLst>
              <a:rect l="0" t="0" r="r" b="b"/>
              <a:pathLst>
                <a:path w="38" h="38">
                  <a:moveTo>
                    <a:pt x="19" y="0"/>
                  </a:moveTo>
                  <a:lnTo>
                    <a:pt x="38"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76" name="Freeform 380">
              <a:extLst>
                <a:ext uri="{FF2B5EF4-FFF2-40B4-BE49-F238E27FC236}">
                  <a16:creationId xmlns:a16="http://schemas.microsoft.com/office/drawing/2014/main" xmlns="" id="{147EDDC6-6754-4307-AA9E-5E7D6B9959C5}"/>
                </a:ext>
              </a:extLst>
            </p:cNvPr>
            <p:cNvSpPr>
              <a:spLocks/>
            </p:cNvSpPr>
            <p:nvPr/>
          </p:nvSpPr>
          <p:spPr bwMode="auto">
            <a:xfrm>
              <a:off x="5578475" y="3074988"/>
              <a:ext cx="60325" cy="61912"/>
            </a:xfrm>
            <a:custGeom>
              <a:avLst/>
              <a:gdLst>
                <a:gd name="T0" fmla="*/ 19 w 38"/>
                <a:gd name="T1" fmla="*/ 0 h 39"/>
                <a:gd name="T2" fmla="*/ 38 w 38"/>
                <a:gd name="T3" fmla="*/ 39 h 39"/>
                <a:gd name="T4" fmla="*/ 0 w 38"/>
                <a:gd name="T5" fmla="*/ 39 h 39"/>
                <a:gd name="T6" fmla="*/ 19 w 38"/>
                <a:gd name="T7" fmla="*/ 0 h 39"/>
              </a:gdLst>
              <a:ahLst/>
              <a:cxnLst>
                <a:cxn ang="0">
                  <a:pos x="T0" y="T1"/>
                </a:cxn>
                <a:cxn ang="0">
                  <a:pos x="T2" y="T3"/>
                </a:cxn>
                <a:cxn ang="0">
                  <a:pos x="T4" y="T5"/>
                </a:cxn>
                <a:cxn ang="0">
                  <a:pos x="T6" y="T7"/>
                </a:cxn>
              </a:cxnLst>
              <a:rect l="0" t="0" r="r" b="b"/>
              <a:pathLst>
                <a:path w="38" h="39">
                  <a:moveTo>
                    <a:pt x="19" y="0"/>
                  </a:moveTo>
                  <a:lnTo>
                    <a:pt x="38" y="39"/>
                  </a:lnTo>
                  <a:lnTo>
                    <a:pt x="0" y="39"/>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77" name="Freeform 381">
              <a:extLst>
                <a:ext uri="{FF2B5EF4-FFF2-40B4-BE49-F238E27FC236}">
                  <a16:creationId xmlns:a16="http://schemas.microsoft.com/office/drawing/2014/main" xmlns="" id="{2E069852-B604-481F-82D2-B926F16E7678}"/>
                </a:ext>
              </a:extLst>
            </p:cNvPr>
            <p:cNvSpPr>
              <a:spLocks/>
            </p:cNvSpPr>
            <p:nvPr/>
          </p:nvSpPr>
          <p:spPr bwMode="auto">
            <a:xfrm>
              <a:off x="5689600" y="3044825"/>
              <a:ext cx="61913" cy="61913"/>
            </a:xfrm>
            <a:custGeom>
              <a:avLst/>
              <a:gdLst>
                <a:gd name="T0" fmla="*/ 19 w 39"/>
                <a:gd name="T1" fmla="*/ 0 h 39"/>
                <a:gd name="T2" fmla="*/ 39 w 39"/>
                <a:gd name="T3" fmla="*/ 39 h 39"/>
                <a:gd name="T4" fmla="*/ 0 w 39"/>
                <a:gd name="T5" fmla="*/ 39 h 39"/>
                <a:gd name="T6" fmla="*/ 19 w 39"/>
                <a:gd name="T7" fmla="*/ 0 h 39"/>
              </a:gdLst>
              <a:ahLst/>
              <a:cxnLst>
                <a:cxn ang="0">
                  <a:pos x="T0" y="T1"/>
                </a:cxn>
                <a:cxn ang="0">
                  <a:pos x="T2" y="T3"/>
                </a:cxn>
                <a:cxn ang="0">
                  <a:pos x="T4" y="T5"/>
                </a:cxn>
                <a:cxn ang="0">
                  <a:pos x="T6" y="T7"/>
                </a:cxn>
              </a:cxnLst>
              <a:rect l="0" t="0" r="r" b="b"/>
              <a:pathLst>
                <a:path w="39" h="39">
                  <a:moveTo>
                    <a:pt x="19" y="0"/>
                  </a:moveTo>
                  <a:lnTo>
                    <a:pt x="39" y="39"/>
                  </a:lnTo>
                  <a:lnTo>
                    <a:pt x="0" y="39"/>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78" name="Freeform 382">
              <a:extLst>
                <a:ext uri="{FF2B5EF4-FFF2-40B4-BE49-F238E27FC236}">
                  <a16:creationId xmlns:a16="http://schemas.microsoft.com/office/drawing/2014/main" xmlns="" id="{1020B5B9-EBB8-4568-BAF5-5FB2D630A4B9}"/>
                </a:ext>
              </a:extLst>
            </p:cNvPr>
            <p:cNvSpPr>
              <a:spLocks/>
            </p:cNvSpPr>
            <p:nvPr/>
          </p:nvSpPr>
          <p:spPr bwMode="auto">
            <a:xfrm>
              <a:off x="5892800" y="2974975"/>
              <a:ext cx="60325" cy="60325"/>
            </a:xfrm>
            <a:custGeom>
              <a:avLst/>
              <a:gdLst>
                <a:gd name="T0" fmla="*/ 19 w 38"/>
                <a:gd name="T1" fmla="*/ 0 h 38"/>
                <a:gd name="T2" fmla="*/ 38 w 38"/>
                <a:gd name="T3" fmla="*/ 38 h 38"/>
                <a:gd name="T4" fmla="*/ 0 w 38"/>
                <a:gd name="T5" fmla="*/ 38 h 38"/>
                <a:gd name="T6" fmla="*/ 19 w 38"/>
                <a:gd name="T7" fmla="*/ 0 h 38"/>
              </a:gdLst>
              <a:ahLst/>
              <a:cxnLst>
                <a:cxn ang="0">
                  <a:pos x="T0" y="T1"/>
                </a:cxn>
                <a:cxn ang="0">
                  <a:pos x="T2" y="T3"/>
                </a:cxn>
                <a:cxn ang="0">
                  <a:pos x="T4" y="T5"/>
                </a:cxn>
                <a:cxn ang="0">
                  <a:pos x="T6" y="T7"/>
                </a:cxn>
              </a:cxnLst>
              <a:rect l="0" t="0" r="r" b="b"/>
              <a:pathLst>
                <a:path w="38" h="38">
                  <a:moveTo>
                    <a:pt x="19" y="0"/>
                  </a:moveTo>
                  <a:lnTo>
                    <a:pt x="38"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79" name="Freeform 383">
              <a:extLst>
                <a:ext uri="{FF2B5EF4-FFF2-40B4-BE49-F238E27FC236}">
                  <a16:creationId xmlns:a16="http://schemas.microsoft.com/office/drawing/2014/main" xmlns="" id="{431CA1DA-0B2F-47C6-82B6-14E7F4CF2945}"/>
                </a:ext>
              </a:extLst>
            </p:cNvPr>
            <p:cNvSpPr>
              <a:spLocks/>
            </p:cNvSpPr>
            <p:nvPr/>
          </p:nvSpPr>
          <p:spPr bwMode="auto">
            <a:xfrm>
              <a:off x="6105525" y="2894013"/>
              <a:ext cx="60325" cy="60325"/>
            </a:xfrm>
            <a:custGeom>
              <a:avLst/>
              <a:gdLst>
                <a:gd name="T0" fmla="*/ 19 w 38"/>
                <a:gd name="T1" fmla="*/ 0 h 38"/>
                <a:gd name="T2" fmla="*/ 38 w 38"/>
                <a:gd name="T3" fmla="*/ 38 h 38"/>
                <a:gd name="T4" fmla="*/ 0 w 38"/>
                <a:gd name="T5" fmla="*/ 38 h 38"/>
                <a:gd name="T6" fmla="*/ 19 w 38"/>
                <a:gd name="T7" fmla="*/ 0 h 38"/>
              </a:gdLst>
              <a:ahLst/>
              <a:cxnLst>
                <a:cxn ang="0">
                  <a:pos x="T0" y="T1"/>
                </a:cxn>
                <a:cxn ang="0">
                  <a:pos x="T2" y="T3"/>
                </a:cxn>
                <a:cxn ang="0">
                  <a:pos x="T4" y="T5"/>
                </a:cxn>
                <a:cxn ang="0">
                  <a:pos x="T6" y="T7"/>
                </a:cxn>
              </a:cxnLst>
              <a:rect l="0" t="0" r="r" b="b"/>
              <a:pathLst>
                <a:path w="38" h="38">
                  <a:moveTo>
                    <a:pt x="19" y="0"/>
                  </a:moveTo>
                  <a:lnTo>
                    <a:pt x="38"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80" name="Freeform 384">
              <a:extLst>
                <a:ext uri="{FF2B5EF4-FFF2-40B4-BE49-F238E27FC236}">
                  <a16:creationId xmlns:a16="http://schemas.microsoft.com/office/drawing/2014/main" xmlns="" id="{9AA6AA38-264C-423D-9601-612C9380F5A5}"/>
                </a:ext>
              </a:extLst>
            </p:cNvPr>
            <p:cNvSpPr>
              <a:spLocks/>
            </p:cNvSpPr>
            <p:nvPr/>
          </p:nvSpPr>
          <p:spPr bwMode="auto">
            <a:xfrm>
              <a:off x="6318250" y="2822575"/>
              <a:ext cx="60325" cy="60325"/>
            </a:xfrm>
            <a:custGeom>
              <a:avLst/>
              <a:gdLst>
                <a:gd name="T0" fmla="*/ 19 w 38"/>
                <a:gd name="T1" fmla="*/ 0 h 38"/>
                <a:gd name="T2" fmla="*/ 38 w 38"/>
                <a:gd name="T3" fmla="*/ 38 h 38"/>
                <a:gd name="T4" fmla="*/ 0 w 38"/>
                <a:gd name="T5" fmla="*/ 38 h 38"/>
                <a:gd name="T6" fmla="*/ 19 w 38"/>
                <a:gd name="T7" fmla="*/ 0 h 38"/>
              </a:gdLst>
              <a:ahLst/>
              <a:cxnLst>
                <a:cxn ang="0">
                  <a:pos x="T0" y="T1"/>
                </a:cxn>
                <a:cxn ang="0">
                  <a:pos x="T2" y="T3"/>
                </a:cxn>
                <a:cxn ang="0">
                  <a:pos x="T4" y="T5"/>
                </a:cxn>
                <a:cxn ang="0">
                  <a:pos x="T6" y="T7"/>
                </a:cxn>
              </a:cxnLst>
              <a:rect l="0" t="0" r="r" b="b"/>
              <a:pathLst>
                <a:path w="38" h="38">
                  <a:moveTo>
                    <a:pt x="19" y="0"/>
                  </a:moveTo>
                  <a:lnTo>
                    <a:pt x="38"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81" name="Freeform 385">
              <a:extLst>
                <a:ext uri="{FF2B5EF4-FFF2-40B4-BE49-F238E27FC236}">
                  <a16:creationId xmlns:a16="http://schemas.microsoft.com/office/drawing/2014/main" xmlns="" id="{C8F22969-09E2-4F27-B5B1-B3049BC78B77}"/>
                </a:ext>
              </a:extLst>
            </p:cNvPr>
            <p:cNvSpPr>
              <a:spLocks/>
            </p:cNvSpPr>
            <p:nvPr/>
          </p:nvSpPr>
          <p:spPr bwMode="auto">
            <a:xfrm>
              <a:off x="6530975" y="2751138"/>
              <a:ext cx="61913" cy="60325"/>
            </a:xfrm>
            <a:custGeom>
              <a:avLst/>
              <a:gdLst>
                <a:gd name="T0" fmla="*/ 19 w 39"/>
                <a:gd name="T1" fmla="*/ 0 h 38"/>
                <a:gd name="T2" fmla="*/ 39 w 39"/>
                <a:gd name="T3" fmla="*/ 38 h 38"/>
                <a:gd name="T4" fmla="*/ 0 w 39"/>
                <a:gd name="T5" fmla="*/ 38 h 38"/>
                <a:gd name="T6" fmla="*/ 19 w 39"/>
                <a:gd name="T7" fmla="*/ 0 h 38"/>
              </a:gdLst>
              <a:ahLst/>
              <a:cxnLst>
                <a:cxn ang="0">
                  <a:pos x="T0" y="T1"/>
                </a:cxn>
                <a:cxn ang="0">
                  <a:pos x="T2" y="T3"/>
                </a:cxn>
                <a:cxn ang="0">
                  <a:pos x="T4" y="T5"/>
                </a:cxn>
                <a:cxn ang="0">
                  <a:pos x="T6" y="T7"/>
                </a:cxn>
              </a:cxnLst>
              <a:rect l="0" t="0" r="r" b="b"/>
              <a:pathLst>
                <a:path w="39" h="38">
                  <a:moveTo>
                    <a:pt x="19" y="0"/>
                  </a:moveTo>
                  <a:lnTo>
                    <a:pt x="39"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82" name="Freeform 386">
              <a:extLst>
                <a:ext uri="{FF2B5EF4-FFF2-40B4-BE49-F238E27FC236}">
                  <a16:creationId xmlns:a16="http://schemas.microsoft.com/office/drawing/2014/main" xmlns="" id="{FC421E1C-738D-4A27-B534-69868952EE96}"/>
                </a:ext>
              </a:extLst>
            </p:cNvPr>
            <p:cNvSpPr>
              <a:spLocks/>
            </p:cNvSpPr>
            <p:nvPr/>
          </p:nvSpPr>
          <p:spPr bwMode="auto">
            <a:xfrm>
              <a:off x="6743700" y="2679700"/>
              <a:ext cx="61913" cy="61913"/>
            </a:xfrm>
            <a:custGeom>
              <a:avLst/>
              <a:gdLst>
                <a:gd name="T0" fmla="*/ 20 w 39"/>
                <a:gd name="T1" fmla="*/ 0 h 39"/>
                <a:gd name="T2" fmla="*/ 39 w 39"/>
                <a:gd name="T3" fmla="*/ 39 h 39"/>
                <a:gd name="T4" fmla="*/ 0 w 39"/>
                <a:gd name="T5" fmla="*/ 39 h 39"/>
                <a:gd name="T6" fmla="*/ 20 w 39"/>
                <a:gd name="T7" fmla="*/ 0 h 39"/>
              </a:gdLst>
              <a:ahLst/>
              <a:cxnLst>
                <a:cxn ang="0">
                  <a:pos x="T0" y="T1"/>
                </a:cxn>
                <a:cxn ang="0">
                  <a:pos x="T2" y="T3"/>
                </a:cxn>
                <a:cxn ang="0">
                  <a:pos x="T4" y="T5"/>
                </a:cxn>
                <a:cxn ang="0">
                  <a:pos x="T6" y="T7"/>
                </a:cxn>
              </a:cxnLst>
              <a:rect l="0" t="0" r="r" b="b"/>
              <a:pathLst>
                <a:path w="39" h="39">
                  <a:moveTo>
                    <a:pt x="20" y="0"/>
                  </a:moveTo>
                  <a:lnTo>
                    <a:pt x="39" y="39"/>
                  </a:lnTo>
                  <a:lnTo>
                    <a:pt x="0" y="39"/>
                  </a:lnTo>
                  <a:lnTo>
                    <a:pt x="20" y="0"/>
                  </a:lnTo>
                  <a:close/>
                </a:path>
              </a:pathLst>
            </a:custGeom>
            <a:solidFill>
              <a:srgbClr val="FFFF00"/>
            </a:solidFill>
            <a:ln w="9525">
              <a:solidFill>
                <a:srgbClr val="FFFF00"/>
              </a:solidFill>
              <a:prstDash val="solid"/>
              <a:round/>
              <a:headEnd/>
              <a:tailEnd/>
            </a:ln>
          </p:spPr>
          <p:txBody>
            <a:bodyPr/>
            <a:lstStyle/>
            <a:p>
              <a:endParaRPr lang="sv-SE"/>
            </a:p>
          </p:txBody>
        </p:sp>
        <p:sp>
          <p:nvSpPr>
            <p:cNvPr id="183" name="Freeform 387">
              <a:extLst>
                <a:ext uri="{FF2B5EF4-FFF2-40B4-BE49-F238E27FC236}">
                  <a16:creationId xmlns:a16="http://schemas.microsoft.com/office/drawing/2014/main" xmlns="" id="{5699BF53-8CE0-4023-82AC-8285EA64755D}"/>
                </a:ext>
              </a:extLst>
            </p:cNvPr>
            <p:cNvSpPr>
              <a:spLocks/>
            </p:cNvSpPr>
            <p:nvPr/>
          </p:nvSpPr>
          <p:spPr bwMode="auto">
            <a:xfrm>
              <a:off x="6946900" y="2628900"/>
              <a:ext cx="60325" cy="61913"/>
            </a:xfrm>
            <a:custGeom>
              <a:avLst/>
              <a:gdLst>
                <a:gd name="T0" fmla="*/ 19 w 38"/>
                <a:gd name="T1" fmla="*/ 0 h 39"/>
                <a:gd name="T2" fmla="*/ 38 w 38"/>
                <a:gd name="T3" fmla="*/ 39 h 39"/>
                <a:gd name="T4" fmla="*/ 0 w 38"/>
                <a:gd name="T5" fmla="*/ 39 h 39"/>
                <a:gd name="T6" fmla="*/ 19 w 38"/>
                <a:gd name="T7" fmla="*/ 0 h 39"/>
              </a:gdLst>
              <a:ahLst/>
              <a:cxnLst>
                <a:cxn ang="0">
                  <a:pos x="T0" y="T1"/>
                </a:cxn>
                <a:cxn ang="0">
                  <a:pos x="T2" y="T3"/>
                </a:cxn>
                <a:cxn ang="0">
                  <a:pos x="T4" y="T5"/>
                </a:cxn>
                <a:cxn ang="0">
                  <a:pos x="T6" y="T7"/>
                </a:cxn>
              </a:cxnLst>
              <a:rect l="0" t="0" r="r" b="b"/>
              <a:pathLst>
                <a:path w="38" h="39">
                  <a:moveTo>
                    <a:pt x="19" y="0"/>
                  </a:moveTo>
                  <a:lnTo>
                    <a:pt x="38" y="39"/>
                  </a:lnTo>
                  <a:lnTo>
                    <a:pt x="0" y="39"/>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84" name="Freeform 388">
              <a:extLst>
                <a:ext uri="{FF2B5EF4-FFF2-40B4-BE49-F238E27FC236}">
                  <a16:creationId xmlns:a16="http://schemas.microsoft.com/office/drawing/2014/main" xmlns="" id="{C4300C34-1036-4262-B165-19179E5F4665}"/>
                </a:ext>
              </a:extLst>
            </p:cNvPr>
            <p:cNvSpPr>
              <a:spLocks/>
            </p:cNvSpPr>
            <p:nvPr/>
          </p:nvSpPr>
          <p:spPr bwMode="auto">
            <a:xfrm>
              <a:off x="7159625" y="2579688"/>
              <a:ext cx="61913" cy="60325"/>
            </a:xfrm>
            <a:custGeom>
              <a:avLst/>
              <a:gdLst>
                <a:gd name="T0" fmla="*/ 19 w 39"/>
                <a:gd name="T1" fmla="*/ 0 h 38"/>
                <a:gd name="T2" fmla="*/ 39 w 39"/>
                <a:gd name="T3" fmla="*/ 38 h 38"/>
                <a:gd name="T4" fmla="*/ 0 w 39"/>
                <a:gd name="T5" fmla="*/ 38 h 38"/>
                <a:gd name="T6" fmla="*/ 19 w 39"/>
                <a:gd name="T7" fmla="*/ 0 h 38"/>
              </a:gdLst>
              <a:ahLst/>
              <a:cxnLst>
                <a:cxn ang="0">
                  <a:pos x="T0" y="T1"/>
                </a:cxn>
                <a:cxn ang="0">
                  <a:pos x="T2" y="T3"/>
                </a:cxn>
                <a:cxn ang="0">
                  <a:pos x="T4" y="T5"/>
                </a:cxn>
                <a:cxn ang="0">
                  <a:pos x="T6" y="T7"/>
                </a:cxn>
              </a:cxnLst>
              <a:rect l="0" t="0" r="r" b="b"/>
              <a:pathLst>
                <a:path w="39" h="38">
                  <a:moveTo>
                    <a:pt x="19" y="0"/>
                  </a:moveTo>
                  <a:lnTo>
                    <a:pt x="39"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185" name="Freeform 389">
              <a:extLst>
                <a:ext uri="{FF2B5EF4-FFF2-40B4-BE49-F238E27FC236}">
                  <a16:creationId xmlns:a16="http://schemas.microsoft.com/office/drawing/2014/main" xmlns="" id="{D27D6DB4-97CD-4778-A831-54C5A59A1AB4}"/>
                </a:ext>
              </a:extLst>
            </p:cNvPr>
            <p:cNvSpPr>
              <a:spLocks/>
            </p:cNvSpPr>
            <p:nvPr/>
          </p:nvSpPr>
          <p:spPr bwMode="auto">
            <a:xfrm>
              <a:off x="7372350" y="2528888"/>
              <a:ext cx="61913" cy="60325"/>
            </a:xfrm>
            <a:custGeom>
              <a:avLst/>
              <a:gdLst>
                <a:gd name="T0" fmla="*/ 20 w 39"/>
                <a:gd name="T1" fmla="*/ 0 h 38"/>
                <a:gd name="T2" fmla="*/ 39 w 39"/>
                <a:gd name="T3" fmla="*/ 38 h 38"/>
                <a:gd name="T4" fmla="*/ 0 w 39"/>
                <a:gd name="T5" fmla="*/ 38 h 38"/>
                <a:gd name="T6" fmla="*/ 20 w 39"/>
                <a:gd name="T7" fmla="*/ 0 h 38"/>
              </a:gdLst>
              <a:ahLst/>
              <a:cxnLst>
                <a:cxn ang="0">
                  <a:pos x="T0" y="T1"/>
                </a:cxn>
                <a:cxn ang="0">
                  <a:pos x="T2" y="T3"/>
                </a:cxn>
                <a:cxn ang="0">
                  <a:pos x="T4" y="T5"/>
                </a:cxn>
                <a:cxn ang="0">
                  <a:pos x="T6" y="T7"/>
                </a:cxn>
              </a:cxnLst>
              <a:rect l="0" t="0" r="r" b="b"/>
              <a:pathLst>
                <a:path w="39" h="38">
                  <a:moveTo>
                    <a:pt x="20" y="0"/>
                  </a:moveTo>
                  <a:lnTo>
                    <a:pt x="39" y="38"/>
                  </a:lnTo>
                  <a:lnTo>
                    <a:pt x="0" y="38"/>
                  </a:lnTo>
                  <a:lnTo>
                    <a:pt x="20" y="0"/>
                  </a:lnTo>
                  <a:close/>
                </a:path>
              </a:pathLst>
            </a:custGeom>
            <a:solidFill>
              <a:srgbClr val="FFFF00"/>
            </a:solidFill>
            <a:ln w="9525">
              <a:solidFill>
                <a:srgbClr val="FFFF00"/>
              </a:solidFill>
              <a:prstDash val="solid"/>
              <a:round/>
              <a:headEnd/>
              <a:tailEnd/>
            </a:ln>
          </p:spPr>
          <p:txBody>
            <a:bodyPr/>
            <a:lstStyle/>
            <a:p>
              <a:endParaRPr lang="sv-SE"/>
            </a:p>
          </p:txBody>
        </p:sp>
        <p:sp>
          <p:nvSpPr>
            <p:cNvPr id="186" name="Rectangle 390">
              <a:extLst>
                <a:ext uri="{FF2B5EF4-FFF2-40B4-BE49-F238E27FC236}">
                  <a16:creationId xmlns:a16="http://schemas.microsoft.com/office/drawing/2014/main" xmlns="" id="{40A40F53-208D-47D0-AF15-77897A7E69A6}"/>
                </a:ext>
              </a:extLst>
            </p:cNvPr>
            <p:cNvSpPr>
              <a:spLocks noChangeArrowheads="1"/>
            </p:cNvSpPr>
            <p:nvPr/>
          </p:nvSpPr>
          <p:spPr bwMode="auto">
            <a:xfrm>
              <a:off x="5354638" y="3208338"/>
              <a:ext cx="101600" cy="1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87" name="Line 391">
              <a:extLst>
                <a:ext uri="{FF2B5EF4-FFF2-40B4-BE49-F238E27FC236}">
                  <a16:creationId xmlns:a16="http://schemas.microsoft.com/office/drawing/2014/main" xmlns="" id="{0D61F20D-94F0-4440-9E3B-6DE0A9542360}"/>
                </a:ext>
              </a:extLst>
            </p:cNvPr>
            <p:cNvSpPr>
              <a:spLocks noChangeShapeType="1"/>
            </p:cNvSpPr>
            <p:nvPr/>
          </p:nvSpPr>
          <p:spPr bwMode="auto">
            <a:xfrm flipH="1" flipV="1">
              <a:off x="5365750" y="3217863"/>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88" name="Line 392">
              <a:extLst>
                <a:ext uri="{FF2B5EF4-FFF2-40B4-BE49-F238E27FC236}">
                  <a16:creationId xmlns:a16="http://schemas.microsoft.com/office/drawing/2014/main" xmlns="" id="{3C40CE95-CA4E-432B-822B-F8B04B929F89}"/>
                </a:ext>
              </a:extLst>
            </p:cNvPr>
            <p:cNvSpPr>
              <a:spLocks noChangeShapeType="1"/>
            </p:cNvSpPr>
            <p:nvPr/>
          </p:nvSpPr>
          <p:spPr bwMode="auto">
            <a:xfrm>
              <a:off x="5395913" y="3248025"/>
              <a:ext cx="30162"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89" name="Line 393">
              <a:extLst>
                <a:ext uri="{FF2B5EF4-FFF2-40B4-BE49-F238E27FC236}">
                  <a16:creationId xmlns:a16="http://schemas.microsoft.com/office/drawing/2014/main" xmlns="" id="{8D6C9BF6-E906-4F5F-9EBB-FAF6FABCC06A}"/>
                </a:ext>
              </a:extLst>
            </p:cNvPr>
            <p:cNvSpPr>
              <a:spLocks noChangeShapeType="1"/>
            </p:cNvSpPr>
            <p:nvPr/>
          </p:nvSpPr>
          <p:spPr bwMode="auto">
            <a:xfrm flipH="1">
              <a:off x="5365750" y="3248025"/>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0" name="Line 394">
              <a:extLst>
                <a:ext uri="{FF2B5EF4-FFF2-40B4-BE49-F238E27FC236}">
                  <a16:creationId xmlns:a16="http://schemas.microsoft.com/office/drawing/2014/main" xmlns="" id="{9A1AF400-BA82-4FB3-8E14-525EBB8573C7}"/>
                </a:ext>
              </a:extLst>
            </p:cNvPr>
            <p:cNvSpPr>
              <a:spLocks noChangeShapeType="1"/>
            </p:cNvSpPr>
            <p:nvPr/>
          </p:nvSpPr>
          <p:spPr bwMode="auto">
            <a:xfrm flipV="1">
              <a:off x="5395913" y="3217863"/>
              <a:ext cx="30162"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1" name="Rectangle 395">
              <a:extLst>
                <a:ext uri="{FF2B5EF4-FFF2-40B4-BE49-F238E27FC236}">
                  <a16:creationId xmlns:a16="http://schemas.microsoft.com/office/drawing/2014/main" xmlns="" id="{0E67F69B-37B8-4242-822B-03E9A1E3FEC9}"/>
                </a:ext>
              </a:extLst>
            </p:cNvPr>
            <p:cNvSpPr>
              <a:spLocks noChangeArrowheads="1"/>
            </p:cNvSpPr>
            <p:nvPr/>
          </p:nvSpPr>
          <p:spPr bwMode="auto">
            <a:xfrm>
              <a:off x="5467350" y="3125788"/>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92" name="Line 396">
              <a:extLst>
                <a:ext uri="{FF2B5EF4-FFF2-40B4-BE49-F238E27FC236}">
                  <a16:creationId xmlns:a16="http://schemas.microsoft.com/office/drawing/2014/main" xmlns="" id="{A76C7313-98C9-4F61-956E-02A1F9A05346}"/>
                </a:ext>
              </a:extLst>
            </p:cNvPr>
            <p:cNvSpPr>
              <a:spLocks noChangeShapeType="1"/>
            </p:cNvSpPr>
            <p:nvPr/>
          </p:nvSpPr>
          <p:spPr bwMode="auto">
            <a:xfrm flipH="1" flipV="1">
              <a:off x="5476875" y="3136900"/>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3" name="Line 397">
              <a:extLst>
                <a:ext uri="{FF2B5EF4-FFF2-40B4-BE49-F238E27FC236}">
                  <a16:creationId xmlns:a16="http://schemas.microsoft.com/office/drawing/2014/main" xmlns="" id="{D821FAD3-D0E8-4CBA-BBF9-FAC14E80AB73}"/>
                </a:ext>
              </a:extLst>
            </p:cNvPr>
            <p:cNvSpPr>
              <a:spLocks noChangeShapeType="1"/>
            </p:cNvSpPr>
            <p:nvPr/>
          </p:nvSpPr>
          <p:spPr bwMode="auto">
            <a:xfrm>
              <a:off x="5507038" y="3167063"/>
              <a:ext cx="30162"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4" name="Line 398">
              <a:extLst>
                <a:ext uri="{FF2B5EF4-FFF2-40B4-BE49-F238E27FC236}">
                  <a16:creationId xmlns:a16="http://schemas.microsoft.com/office/drawing/2014/main" xmlns="" id="{63325A17-575D-43E2-9652-B6BBB7FD7F34}"/>
                </a:ext>
              </a:extLst>
            </p:cNvPr>
            <p:cNvSpPr>
              <a:spLocks noChangeShapeType="1"/>
            </p:cNvSpPr>
            <p:nvPr/>
          </p:nvSpPr>
          <p:spPr bwMode="auto">
            <a:xfrm flipH="1">
              <a:off x="5476875" y="3167063"/>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5" name="Line 399">
              <a:extLst>
                <a:ext uri="{FF2B5EF4-FFF2-40B4-BE49-F238E27FC236}">
                  <a16:creationId xmlns:a16="http://schemas.microsoft.com/office/drawing/2014/main" xmlns="" id="{EAA4E9EE-127E-482A-AC32-8106ED58FDA4}"/>
                </a:ext>
              </a:extLst>
            </p:cNvPr>
            <p:cNvSpPr>
              <a:spLocks noChangeShapeType="1"/>
            </p:cNvSpPr>
            <p:nvPr/>
          </p:nvSpPr>
          <p:spPr bwMode="auto">
            <a:xfrm flipV="1">
              <a:off x="5507038" y="3136900"/>
              <a:ext cx="30162"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6" name="Rectangle 400">
              <a:extLst>
                <a:ext uri="{FF2B5EF4-FFF2-40B4-BE49-F238E27FC236}">
                  <a16:creationId xmlns:a16="http://schemas.microsoft.com/office/drawing/2014/main" xmlns="" id="{B8A09BC0-6438-4D02-AA4E-4A828AF2D6B3}"/>
                </a:ext>
              </a:extLst>
            </p:cNvPr>
            <p:cNvSpPr>
              <a:spLocks noChangeArrowheads="1"/>
            </p:cNvSpPr>
            <p:nvPr/>
          </p:nvSpPr>
          <p:spPr bwMode="auto">
            <a:xfrm>
              <a:off x="5568950" y="3065463"/>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97" name="Line 401">
              <a:extLst>
                <a:ext uri="{FF2B5EF4-FFF2-40B4-BE49-F238E27FC236}">
                  <a16:creationId xmlns:a16="http://schemas.microsoft.com/office/drawing/2014/main" xmlns="" id="{3FA66A50-16A3-4514-B4F8-DC533B4E36FE}"/>
                </a:ext>
              </a:extLst>
            </p:cNvPr>
            <p:cNvSpPr>
              <a:spLocks noChangeShapeType="1"/>
            </p:cNvSpPr>
            <p:nvPr/>
          </p:nvSpPr>
          <p:spPr bwMode="auto">
            <a:xfrm flipH="1" flipV="1">
              <a:off x="5578475" y="3074988"/>
              <a:ext cx="30163"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8" name="Line 402">
              <a:extLst>
                <a:ext uri="{FF2B5EF4-FFF2-40B4-BE49-F238E27FC236}">
                  <a16:creationId xmlns:a16="http://schemas.microsoft.com/office/drawing/2014/main" xmlns="" id="{CC88BEFB-0D2C-4681-AA52-BD59975ECC4C}"/>
                </a:ext>
              </a:extLst>
            </p:cNvPr>
            <p:cNvSpPr>
              <a:spLocks noChangeShapeType="1"/>
            </p:cNvSpPr>
            <p:nvPr/>
          </p:nvSpPr>
          <p:spPr bwMode="auto">
            <a:xfrm>
              <a:off x="5608638" y="3106738"/>
              <a:ext cx="30162"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99" name="Line 403">
              <a:extLst>
                <a:ext uri="{FF2B5EF4-FFF2-40B4-BE49-F238E27FC236}">
                  <a16:creationId xmlns:a16="http://schemas.microsoft.com/office/drawing/2014/main" xmlns="" id="{EEBA89B5-EC03-4E82-A41E-1085AA024326}"/>
                </a:ext>
              </a:extLst>
            </p:cNvPr>
            <p:cNvSpPr>
              <a:spLocks noChangeShapeType="1"/>
            </p:cNvSpPr>
            <p:nvPr/>
          </p:nvSpPr>
          <p:spPr bwMode="auto">
            <a:xfrm flipH="1">
              <a:off x="5578475" y="3106738"/>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0" name="Line 404">
              <a:extLst>
                <a:ext uri="{FF2B5EF4-FFF2-40B4-BE49-F238E27FC236}">
                  <a16:creationId xmlns:a16="http://schemas.microsoft.com/office/drawing/2014/main" xmlns="" id="{F7512DFD-B699-43D0-90C2-C8DE29F2E2CB}"/>
                </a:ext>
              </a:extLst>
            </p:cNvPr>
            <p:cNvSpPr>
              <a:spLocks noChangeShapeType="1"/>
            </p:cNvSpPr>
            <p:nvPr/>
          </p:nvSpPr>
          <p:spPr bwMode="auto">
            <a:xfrm flipV="1">
              <a:off x="5608638" y="3074988"/>
              <a:ext cx="30162"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1" name="Rectangle 405">
              <a:extLst>
                <a:ext uri="{FF2B5EF4-FFF2-40B4-BE49-F238E27FC236}">
                  <a16:creationId xmlns:a16="http://schemas.microsoft.com/office/drawing/2014/main" xmlns="" id="{395624B5-CD48-4201-934C-E3528AD4D498}"/>
                </a:ext>
              </a:extLst>
            </p:cNvPr>
            <p:cNvSpPr>
              <a:spLocks noChangeArrowheads="1"/>
            </p:cNvSpPr>
            <p:nvPr/>
          </p:nvSpPr>
          <p:spPr bwMode="auto">
            <a:xfrm>
              <a:off x="5680075" y="30353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02" name="Line 406">
              <a:extLst>
                <a:ext uri="{FF2B5EF4-FFF2-40B4-BE49-F238E27FC236}">
                  <a16:creationId xmlns:a16="http://schemas.microsoft.com/office/drawing/2014/main" xmlns="" id="{4A3BEA9B-9EFC-4076-B4BC-F77E8F0251F2}"/>
                </a:ext>
              </a:extLst>
            </p:cNvPr>
            <p:cNvSpPr>
              <a:spLocks noChangeShapeType="1"/>
            </p:cNvSpPr>
            <p:nvPr/>
          </p:nvSpPr>
          <p:spPr bwMode="auto">
            <a:xfrm flipH="1" flipV="1">
              <a:off x="5689600" y="3044825"/>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3" name="Line 407">
              <a:extLst>
                <a:ext uri="{FF2B5EF4-FFF2-40B4-BE49-F238E27FC236}">
                  <a16:creationId xmlns:a16="http://schemas.microsoft.com/office/drawing/2014/main" xmlns="" id="{11AE497B-C396-406E-8BD2-095F69A31768}"/>
                </a:ext>
              </a:extLst>
            </p:cNvPr>
            <p:cNvSpPr>
              <a:spLocks noChangeShapeType="1"/>
            </p:cNvSpPr>
            <p:nvPr/>
          </p:nvSpPr>
          <p:spPr bwMode="auto">
            <a:xfrm>
              <a:off x="5719763" y="3074988"/>
              <a:ext cx="31750"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4" name="Line 408">
              <a:extLst>
                <a:ext uri="{FF2B5EF4-FFF2-40B4-BE49-F238E27FC236}">
                  <a16:creationId xmlns:a16="http://schemas.microsoft.com/office/drawing/2014/main" xmlns="" id="{B2173FBA-AA16-4DD8-BFA2-CF18134119E1}"/>
                </a:ext>
              </a:extLst>
            </p:cNvPr>
            <p:cNvSpPr>
              <a:spLocks noChangeShapeType="1"/>
            </p:cNvSpPr>
            <p:nvPr/>
          </p:nvSpPr>
          <p:spPr bwMode="auto">
            <a:xfrm flipH="1">
              <a:off x="5689600" y="3074988"/>
              <a:ext cx="30163"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5" name="Line 409">
              <a:extLst>
                <a:ext uri="{FF2B5EF4-FFF2-40B4-BE49-F238E27FC236}">
                  <a16:creationId xmlns:a16="http://schemas.microsoft.com/office/drawing/2014/main" xmlns="" id="{1A656496-E4A5-41D1-979D-9E580D689DC7}"/>
                </a:ext>
              </a:extLst>
            </p:cNvPr>
            <p:cNvSpPr>
              <a:spLocks noChangeShapeType="1"/>
            </p:cNvSpPr>
            <p:nvPr/>
          </p:nvSpPr>
          <p:spPr bwMode="auto">
            <a:xfrm flipV="1">
              <a:off x="5719763" y="3044825"/>
              <a:ext cx="31750"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6" name="Rectangle 410">
              <a:extLst>
                <a:ext uri="{FF2B5EF4-FFF2-40B4-BE49-F238E27FC236}">
                  <a16:creationId xmlns:a16="http://schemas.microsoft.com/office/drawing/2014/main" xmlns="" id="{3FADF950-9CE7-45D6-8BA4-A9ABBC05687F}"/>
                </a:ext>
              </a:extLst>
            </p:cNvPr>
            <p:cNvSpPr>
              <a:spLocks noChangeArrowheads="1"/>
            </p:cNvSpPr>
            <p:nvPr/>
          </p:nvSpPr>
          <p:spPr bwMode="auto">
            <a:xfrm>
              <a:off x="5883275" y="2963863"/>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07" name="Line 411">
              <a:extLst>
                <a:ext uri="{FF2B5EF4-FFF2-40B4-BE49-F238E27FC236}">
                  <a16:creationId xmlns:a16="http://schemas.microsoft.com/office/drawing/2014/main" xmlns="" id="{894EDE2F-74FD-4421-8E0B-E49D9F788C75}"/>
                </a:ext>
              </a:extLst>
            </p:cNvPr>
            <p:cNvSpPr>
              <a:spLocks noChangeShapeType="1"/>
            </p:cNvSpPr>
            <p:nvPr/>
          </p:nvSpPr>
          <p:spPr bwMode="auto">
            <a:xfrm flipH="1" flipV="1">
              <a:off x="5892800" y="2974975"/>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8" name="Line 412">
              <a:extLst>
                <a:ext uri="{FF2B5EF4-FFF2-40B4-BE49-F238E27FC236}">
                  <a16:creationId xmlns:a16="http://schemas.microsoft.com/office/drawing/2014/main" xmlns="" id="{833A5A0A-D291-4857-946E-7395F3E3F138}"/>
                </a:ext>
              </a:extLst>
            </p:cNvPr>
            <p:cNvSpPr>
              <a:spLocks noChangeShapeType="1"/>
            </p:cNvSpPr>
            <p:nvPr/>
          </p:nvSpPr>
          <p:spPr bwMode="auto">
            <a:xfrm>
              <a:off x="5922963" y="3005138"/>
              <a:ext cx="30162"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09" name="Line 413">
              <a:extLst>
                <a:ext uri="{FF2B5EF4-FFF2-40B4-BE49-F238E27FC236}">
                  <a16:creationId xmlns:a16="http://schemas.microsoft.com/office/drawing/2014/main" xmlns="" id="{C324AEDD-A342-47AD-A75F-FE8BFCBCD099}"/>
                </a:ext>
              </a:extLst>
            </p:cNvPr>
            <p:cNvSpPr>
              <a:spLocks noChangeShapeType="1"/>
            </p:cNvSpPr>
            <p:nvPr/>
          </p:nvSpPr>
          <p:spPr bwMode="auto">
            <a:xfrm flipH="1">
              <a:off x="5892800" y="3005138"/>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0" name="Line 414">
              <a:extLst>
                <a:ext uri="{FF2B5EF4-FFF2-40B4-BE49-F238E27FC236}">
                  <a16:creationId xmlns:a16="http://schemas.microsoft.com/office/drawing/2014/main" xmlns="" id="{012F6D61-8F54-4C3A-B01A-069AA86114C0}"/>
                </a:ext>
              </a:extLst>
            </p:cNvPr>
            <p:cNvSpPr>
              <a:spLocks noChangeShapeType="1"/>
            </p:cNvSpPr>
            <p:nvPr/>
          </p:nvSpPr>
          <p:spPr bwMode="auto">
            <a:xfrm flipV="1">
              <a:off x="5922963" y="2974975"/>
              <a:ext cx="30162"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1" name="Rectangle 415">
              <a:extLst>
                <a:ext uri="{FF2B5EF4-FFF2-40B4-BE49-F238E27FC236}">
                  <a16:creationId xmlns:a16="http://schemas.microsoft.com/office/drawing/2014/main" xmlns="" id="{B20D1F46-C5DF-4C0F-8B3A-DE43EC0D860D}"/>
                </a:ext>
              </a:extLst>
            </p:cNvPr>
            <p:cNvSpPr>
              <a:spLocks noChangeArrowheads="1"/>
            </p:cNvSpPr>
            <p:nvPr/>
          </p:nvSpPr>
          <p:spPr bwMode="auto">
            <a:xfrm>
              <a:off x="6096000" y="28829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12" name="Line 416">
              <a:extLst>
                <a:ext uri="{FF2B5EF4-FFF2-40B4-BE49-F238E27FC236}">
                  <a16:creationId xmlns:a16="http://schemas.microsoft.com/office/drawing/2014/main" xmlns="" id="{DE3924C8-2862-4A23-9B0D-DC4389C9E5D7}"/>
                </a:ext>
              </a:extLst>
            </p:cNvPr>
            <p:cNvSpPr>
              <a:spLocks noChangeShapeType="1"/>
            </p:cNvSpPr>
            <p:nvPr/>
          </p:nvSpPr>
          <p:spPr bwMode="auto">
            <a:xfrm flipH="1" flipV="1">
              <a:off x="6105525" y="2894013"/>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3" name="Line 417">
              <a:extLst>
                <a:ext uri="{FF2B5EF4-FFF2-40B4-BE49-F238E27FC236}">
                  <a16:creationId xmlns:a16="http://schemas.microsoft.com/office/drawing/2014/main" xmlns="" id="{BB32392A-60B7-41AC-AE2A-94DE4E6B4AFB}"/>
                </a:ext>
              </a:extLst>
            </p:cNvPr>
            <p:cNvSpPr>
              <a:spLocks noChangeShapeType="1"/>
            </p:cNvSpPr>
            <p:nvPr/>
          </p:nvSpPr>
          <p:spPr bwMode="auto">
            <a:xfrm>
              <a:off x="6135688" y="2924175"/>
              <a:ext cx="30162"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4" name="Line 418">
              <a:extLst>
                <a:ext uri="{FF2B5EF4-FFF2-40B4-BE49-F238E27FC236}">
                  <a16:creationId xmlns:a16="http://schemas.microsoft.com/office/drawing/2014/main" xmlns="" id="{BE614FB4-3DA4-49AC-90D3-CD73FCD521AF}"/>
                </a:ext>
              </a:extLst>
            </p:cNvPr>
            <p:cNvSpPr>
              <a:spLocks noChangeShapeType="1"/>
            </p:cNvSpPr>
            <p:nvPr/>
          </p:nvSpPr>
          <p:spPr bwMode="auto">
            <a:xfrm flipH="1">
              <a:off x="6105525" y="2924175"/>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5" name="Line 419">
              <a:extLst>
                <a:ext uri="{FF2B5EF4-FFF2-40B4-BE49-F238E27FC236}">
                  <a16:creationId xmlns:a16="http://schemas.microsoft.com/office/drawing/2014/main" xmlns="" id="{416BAF83-5811-4475-8601-8832C2A418A8}"/>
                </a:ext>
              </a:extLst>
            </p:cNvPr>
            <p:cNvSpPr>
              <a:spLocks noChangeShapeType="1"/>
            </p:cNvSpPr>
            <p:nvPr/>
          </p:nvSpPr>
          <p:spPr bwMode="auto">
            <a:xfrm flipV="1">
              <a:off x="6135688" y="2894013"/>
              <a:ext cx="30162"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6" name="Rectangle 420">
              <a:extLst>
                <a:ext uri="{FF2B5EF4-FFF2-40B4-BE49-F238E27FC236}">
                  <a16:creationId xmlns:a16="http://schemas.microsoft.com/office/drawing/2014/main" xmlns="" id="{09279146-6F1F-4EC4-A6DA-0694CFD5DF4E}"/>
                </a:ext>
              </a:extLst>
            </p:cNvPr>
            <p:cNvSpPr>
              <a:spLocks noChangeArrowheads="1"/>
            </p:cNvSpPr>
            <p:nvPr/>
          </p:nvSpPr>
          <p:spPr bwMode="auto">
            <a:xfrm>
              <a:off x="6308725" y="2822575"/>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17" name="Line 421">
              <a:extLst>
                <a:ext uri="{FF2B5EF4-FFF2-40B4-BE49-F238E27FC236}">
                  <a16:creationId xmlns:a16="http://schemas.microsoft.com/office/drawing/2014/main" xmlns="" id="{1FC0DCA6-8AA5-4F61-B49B-F46739D66221}"/>
                </a:ext>
              </a:extLst>
            </p:cNvPr>
            <p:cNvSpPr>
              <a:spLocks noChangeShapeType="1"/>
            </p:cNvSpPr>
            <p:nvPr/>
          </p:nvSpPr>
          <p:spPr bwMode="auto">
            <a:xfrm flipH="1" flipV="1">
              <a:off x="6318250" y="2832100"/>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8" name="Line 422">
              <a:extLst>
                <a:ext uri="{FF2B5EF4-FFF2-40B4-BE49-F238E27FC236}">
                  <a16:creationId xmlns:a16="http://schemas.microsoft.com/office/drawing/2014/main" xmlns="" id="{D14BC617-FB4A-4E5F-A402-137D72A429FD}"/>
                </a:ext>
              </a:extLst>
            </p:cNvPr>
            <p:cNvSpPr>
              <a:spLocks noChangeShapeType="1"/>
            </p:cNvSpPr>
            <p:nvPr/>
          </p:nvSpPr>
          <p:spPr bwMode="auto">
            <a:xfrm>
              <a:off x="6348413" y="2862263"/>
              <a:ext cx="30162"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19" name="Line 423">
              <a:extLst>
                <a:ext uri="{FF2B5EF4-FFF2-40B4-BE49-F238E27FC236}">
                  <a16:creationId xmlns:a16="http://schemas.microsoft.com/office/drawing/2014/main" xmlns="" id="{C338A5EB-227F-4F39-9D5B-D4F40221081B}"/>
                </a:ext>
              </a:extLst>
            </p:cNvPr>
            <p:cNvSpPr>
              <a:spLocks noChangeShapeType="1"/>
            </p:cNvSpPr>
            <p:nvPr/>
          </p:nvSpPr>
          <p:spPr bwMode="auto">
            <a:xfrm flipH="1">
              <a:off x="6318250" y="2862263"/>
              <a:ext cx="30163"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0" name="Line 424">
              <a:extLst>
                <a:ext uri="{FF2B5EF4-FFF2-40B4-BE49-F238E27FC236}">
                  <a16:creationId xmlns:a16="http://schemas.microsoft.com/office/drawing/2014/main" xmlns="" id="{84501DE8-69B0-4CD0-B85E-57674D231923}"/>
                </a:ext>
              </a:extLst>
            </p:cNvPr>
            <p:cNvSpPr>
              <a:spLocks noChangeShapeType="1"/>
            </p:cNvSpPr>
            <p:nvPr/>
          </p:nvSpPr>
          <p:spPr bwMode="auto">
            <a:xfrm flipV="1">
              <a:off x="6348413" y="2832100"/>
              <a:ext cx="30162"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1" name="Rectangle 425">
              <a:extLst>
                <a:ext uri="{FF2B5EF4-FFF2-40B4-BE49-F238E27FC236}">
                  <a16:creationId xmlns:a16="http://schemas.microsoft.com/office/drawing/2014/main" xmlns="" id="{C78644E8-3308-4AA6-8418-2A9768C0D8A4}"/>
                </a:ext>
              </a:extLst>
            </p:cNvPr>
            <p:cNvSpPr>
              <a:spLocks noChangeArrowheads="1"/>
            </p:cNvSpPr>
            <p:nvPr/>
          </p:nvSpPr>
          <p:spPr bwMode="auto">
            <a:xfrm>
              <a:off x="6521450" y="2751138"/>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22" name="Line 426">
              <a:extLst>
                <a:ext uri="{FF2B5EF4-FFF2-40B4-BE49-F238E27FC236}">
                  <a16:creationId xmlns:a16="http://schemas.microsoft.com/office/drawing/2014/main" xmlns="" id="{B75B2C2B-06DF-488C-A5CC-6E5677DF00FB}"/>
                </a:ext>
              </a:extLst>
            </p:cNvPr>
            <p:cNvSpPr>
              <a:spLocks noChangeShapeType="1"/>
            </p:cNvSpPr>
            <p:nvPr/>
          </p:nvSpPr>
          <p:spPr bwMode="auto">
            <a:xfrm flipH="1" flipV="1">
              <a:off x="6530975" y="2762250"/>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3" name="Line 427">
              <a:extLst>
                <a:ext uri="{FF2B5EF4-FFF2-40B4-BE49-F238E27FC236}">
                  <a16:creationId xmlns:a16="http://schemas.microsoft.com/office/drawing/2014/main" xmlns="" id="{9215E984-3ED1-4E0C-A830-C83C76244136}"/>
                </a:ext>
              </a:extLst>
            </p:cNvPr>
            <p:cNvSpPr>
              <a:spLocks noChangeShapeType="1"/>
            </p:cNvSpPr>
            <p:nvPr/>
          </p:nvSpPr>
          <p:spPr bwMode="auto">
            <a:xfrm>
              <a:off x="6561138" y="2792413"/>
              <a:ext cx="31750"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4" name="Line 428">
              <a:extLst>
                <a:ext uri="{FF2B5EF4-FFF2-40B4-BE49-F238E27FC236}">
                  <a16:creationId xmlns:a16="http://schemas.microsoft.com/office/drawing/2014/main" xmlns="" id="{EB5DE489-E08A-4204-96D4-AFBDD4A93240}"/>
                </a:ext>
              </a:extLst>
            </p:cNvPr>
            <p:cNvSpPr>
              <a:spLocks noChangeShapeType="1"/>
            </p:cNvSpPr>
            <p:nvPr/>
          </p:nvSpPr>
          <p:spPr bwMode="auto">
            <a:xfrm flipH="1">
              <a:off x="6530975" y="2792413"/>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5" name="Line 429">
              <a:extLst>
                <a:ext uri="{FF2B5EF4-FFF2-40B4-BE49-F238E27FC236}">
                  <a16:creationId xmlns:a16="http://schemas.microsoft.com/office/drawing/2014/main" xmlns="" id="{6EB90E21-2B97-4F3B-8EF8-CC4CF779AC3B}"/>
                </a:ext>
              </a:extLst>
            </p:cNvPr>
            <p:cNvSpPr>
              <a:spLocks noChangeShapeType="1"/>
            </p:cNvSpPr>
            <p:nvPr/>
          </p:nvSpPr>
          <p:spPr bwMode="auto">
            <a:xfrm flipV="1">
              <a:off x="6561138" y="2762250"/>
              <a:ext cx="31750"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6" name="Rectangle 430">
              <a:extLst>
                <a:ext uri="{FF2B5EF4-FFF2-40B4-BE49-F238E27FC236}">
                  <a16:creationId xmlns:a16="http://schemas.microsoft.com/office/drawing/2014/main" xmlns="" id="{4006D006-6259-4245-A678-7A258542B88C}"/>
                </a:ext>
              </a:extLst>
            </p:cNvPr>
            <p:cNvSpPr>
              <a:spLocks noChangeArrowheads="1"/>
            </p:cNvSpPr>
            <p:nvPr/>
          </p:nvSpPr>
          <p:spPr bwMode="auto">
            <a:xfrm>
              <a:off x="6734175" y="2690813"/>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27" name="Line 431">
              <a:extLst>
                <a:ext uri="{FF2B5EF4-FFF2-40B4-BE49-F238E27FC236}">
                  <a16:creationId xmlns:a16="http://schemas.microsoft.com/office/drawing/2014/main" xmlns="" id="{1BC3EEE2-0BF8-494C-A2BF-27DFAEFBDE19}"/>
                </a:ext>
              </a:extLst>
            </p:cNvPr>
            <p:cNvSpPr>
              <a:spLocks noChangeShapeType="1"/>
            </p:cNvSpPr>
            <p:nvPr/>
          </p:nvSpPr>
          <p:spPr bwMode="auto">
            <a:xfrm flipH="1" flipV="1">
              <a:off x="6743700" y="2700338"/>
              <a:ext cx="31750"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8" name="Line 432">
              <a:extLst>
                <a:ext uri="{FF2B5EF4-FFF2-40B4-BE49-F238E27FC236}">
                  <a16:creationId xmlns:a16="http://schemas.microsoft.com/office/drawing/2014/main" xmlns="" id="{DDE477E4-7B3E-45F2-90B4-9FE992E5278D}"/>
                </a:ext>
              </a:extLst>
            </p:cNvPr>
            <p:cNvSpPr>
              <a:spLocks noChangeShapeType="1"/>
            </p:cNvSpPr>
            <p:nvPr/>
          </p:nvSpPr>
          <p:spPr bwMode="auto">
            <a:xfrm>
              <a:off x="6775450" y="2730500"/>
              <a:ext cx="30163"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29" name="Line 433">
              <a:extLst>
                <a:ext uri="{FF2B5EF4-FFF2-40B4-BE49-F238E27FC236}">
                  <a16:creationId xmlns:a16="http://schemas.microsoft.com/office/drawing/2014/main" xmlns="" id="{037DBAC2-15AC-4DEF-A6DF-435A6433B7E2}"/>
                </a:ext>
              </a:extLst>
            </p:cNvPr>
            <p:cNvSpPr>
              <a:spLocks noChangeShapeType="1"/>
            </p:cNvSpPr>
            <p:nvPr/>
          </p:nvSpPr>
          <p:spPr bwMode="auto">
            <a:xfrm flipH="1">
              <a:off x="6743700" y="2730500"/>
              <a:ext cx="31750"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0" name="Line 434">
              <a:extLst>
                <a:ext uri="{FF2B5EF4-FFF2-40B4-BE49-F238E27FC236}">
                  <a16:creationId xmlns:a16="http://schemas.microsoft.com/office/drawing/2014/main" xmlns="" id="{091FC60A-02C8-484C-86CA-6D8A574F3313}"/>
                </a:ext>
              </a:extLst>
            </p:cNvPr>
            <p:cNvSpPr>
              <a:spLocks noChangeShapeType="1"/>
            </p:cNvSpPr>
            <p:nvPr/>
          </p:nvSpPr>
          <p:spPr bwMode="auto">
            <a:xfrm flipV="1">
              <a:off x="6775450" y="2700338"/>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1" name="Rectangle 435">
              <a:extLst>
                <a:ext uri="{FF2B5EF4-FFF2-40B4-BE49-F238E27FC236}">
                  <a16:creationId xmlns:a16="http://schemas.microsoft.com/office/drawing/2014/main" xmlns="" id="{1EE3403D-C63C-4E38-9F26-29F04571DDB3}"/>
                </a:ext>
              </a:extLst>
            </p:cNvPr>
            <p:cNvSpPr>
              <a:spLocks noChangeArrowheads="1"/>
            </p:cNvSpPr>
            <p:nvPr/>
          </p:nvSpPr>
          <p:spPr bwMode="auto">
            <a:xfrm>
              <a:off x="6937375" y="2640013"/>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32" name="Line 436">
              <a:extLst>
                <a:ext uri="{FF2B5EF4-FFF2-40B4-BE49-F238E27FC236}">
                  <a16:creationId xmlns:a16="http://schemas.microsoft.com/office/drawing/2014/main" xmlns="" id="{A3877FD6-580C-452F-AF6A-61E7F1C466F4}"/>
                </a:ext>
              </a:extLst>
            </p:cNvPr>
            <p:cNvSpPr>
              <a:spLocks noChangeShapeType="1"/>
            </p:cNvSpPr>
            <p:nvPr/>
          </p:nvSpPr>
          <p:spPr bwMode="auto">
            <a:xfrm flipH="1" flipV="1">
              <a:off x="6946900" y="2649538"/>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3" name="Line 437">
              <a:extLst>
                <a:ext uri="{FF2B5EF4-FFF2-40B4-BE49-F238E27FC236}">
                  <a16:creationId xmlns:a16="http://schemas.microsoft.com/office/drawing/2014/main" xmlns="" id="{30EFFC6D-1F0F-42D0-B3A2-D1D030A21373}"/>
                </a:ext>
              </a:extLst>
            </p:cNvPr>
            <p:cNvSpPr>
              <a:spLocks noChangeShapeType="1"/>
            </p:cNvSpPr>
            <p:nvPr/>
          </p:nvSpPr>
          <p:spPr bwMode="auto">
            <a:xfrm>
              <a:off x="6977063" y="2679700"/>
              <a:ext cx="30162"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4" name="Line 438">
              <a:extLst>
                <a:ext uri="{FF2B5EF4-FFF2-40B4-BE49-F238E27FC236}">
                  <a16:creationId xmlns:a16="http://schemas.microsoft.com/office/drawing/2014/main" xmlns="" id="{A207D26D-8DA1-4D53-B98A-B578D4D04C04}"/>
                </a:ext>
              </a:extLst>
            </p:cNvPr>
            <p:cNvSpPr>
              <a:spLocks noChangeShapeType="1"/>
            </p:cNvSpPr>
            <p:nvPr/>
          </p:nvSpPr>
          <p:spPr bwMode="auto">
            <a:xfrm flipH="1">
              <a:off x="6946900" y="2679700"/>
              <a:ext cx="30163"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5" name="Line 439">
              <a:extLst>
                <a:ext uri="{FF2B5EF4-FFF2-40B4-BE49-F238E27FC236}">
                  <a16:creationId xmlns:a16="http://schemas.microsoft.com/office/drawing/2014/main" xmlns="" id="{816474BC-762D-4A71-A857-3F744E8F363C}"/>
                </a:ext>
              </a:extLst>
            </p:cNvPr>
            <p:cNvSpPr>
              <a:spLocks noChangeShapeType="1"/>
            </p:cNvSpPr>
            <p:nvPr/>
          </p:nvSpPr>
          <p:spPr bwMode="auto">
            <a:xfrm flipV="1">
              <a:off x="6977063" y="2649538"/>
              <a:ext cx="30162"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6" name="Rectangle 440">
              <a:extLst>
                <a:ext uri="{FF2B5EF4-FFF2-40B4-BE49-F238E27FC236}">
                  <a16:creationId xmlns:a16="http://schemas.microsoft.com/office/drawing/2014/main" xmlns="" id="{93FFC593-7A15-4DD0-81CA-220474B441EA}"/>
                </a:ext>
              </a:extLst>
            </p:cNvPr>
            <p:cNvSpPr>
              <a:spLocks noChangeArrowheads="1"/>
            </p:cNvSpPr>
            <p:nvPr/>
          </p:nvSpPr>
          <p:spPr bwMode="auto">
            <a:xfrm>
              <a:off x="7150100" y="2579688"/>
              <a:ext cx="101600" cy="1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37" name="Line 441">
              <a:extLst>
                <a:ext uri="{FF2B5EF4-FFF2-40B4-BE49-F238E27FC236}">
                  <a16:creationId xmlns:a16="http://schemas.microsoft.com/office/drawing/2014/main" xmlns="" id="{C93F2E77-6154-43EA-BE0D-AC1F493793CF}"/>
                </a:ext>
              </a:extLst>
            </p:cNvPr>
            <p:cNvSpPr>
              <a:spLocks noChangeShapeType="1"/>
            </p:cNvSpPr>
            <p:nvPr/>
          </p:nvSpPr>
          <p:spPr bwMode="auto">
            <a:xfrm flipH="1" flipV="1">
              <a:off x="7159625" y="2589213"/>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8" name="Line 442">
              <a:extLst>
                <a:ext uri="{FF2B5EF4-FFF2-40B4-BE49-F238E27FC236}">
                  <a16:creationId xmlns:a16="http://schemas.microsoft.com/office/drawing/2014/main" xmlns="" id="{AE651DA7-2401-4BA7-853A-23D83E077A5F}"/>
                </a:ext>
              </a:extLst>
            </p:cNvPr>
            <p:cNvSpPr>
              <a:spLocks noChangeShapeType="1"/>
            </p:cNvSpPr>
            <p:nvPr/>
          </p:nvSpPr>
          <p:spPr bwMode="auto">
            <a:xfrm>
              <a:off x="7189788" y="2619375"/>
              <a:ext cx="31750"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39" name="Line 443">
              <a:extLst>
                <a:ext uri="{FF2B5EF4-FFF2-40B4-BE49-F238E27FC236}">
                  <a16:creationId xmlns:a16="http://schemas.microsoft.com/office/drawing/2014/main" xmlns="" id="{98AD8180-639E-4BC0-926C-3A1942C82AE0}"/>
                </a:ext>
              </a:extLst>
            </p:cNvPr>
            <p:cNvSpPr>
              <a:spLocks noChangeShapeType="1"/>
            </p:cNvSpPr>
            <p:nvPr/>
          </p:nvSpPr>
          <p:spPr bwMode="auto">
            <a:xfrm flipH="1">
              <a:off x="7159625" y="2619375"/>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0" name="Line 444">
              <a:extLst>
                <a:ext uri="{FF2B5EF4-FFF2-40B4-BE49-F238E27FC236}">
                  <a16:creationId xmlns:a16="http://schemas.microsoft.com/office/drawing/2014/main" xmlns="" id="{2CAC1EA4-5654-46B8-B662-4E3FF7EB7C65}"/>
                </a:ext>
              </a:extLst>
            </p:cNvPr>
            <p:cNvSpPr>
              <a:spLocks noChangeShapeType="1"/>
            </p:cNvSpPr>
            <p:nvPr/>
          </p:nvSpPr>
          <p:spPr bwMode="auto">
            <a:xfrm flipV="1">
              <a:off x="7189788" y="2589213"/>
              <a:ext cx="31750"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1" name="Rectangle 445">
              <a:extLst>
                <a:ext uri="{FF2B5EF4-FFF2-40B4-BE49-F238E27FC236}">
                  <a16:creationId xmlns:a16="http://schemas.microsoft.com/office/drawing/2014/main" xmlns="" id="{3A5614EF-2214-4D87-9324-1B607B20426E}"/>
                </a:ext>
              </a:extLst>
            </p:cNvPr>
            <p:cNvSpPr>
              <a:spLocks noChangeArrowheads="1"/>
            </p:cNvSpPr>
            <p:nvPr/>
          </p:nvSpPr>
          <p:spPr bwMode="auto">
            <a:xfrm>
              <a:off x="7362825" y="2538413"/>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42" name="Line 446">
              <a:extLst>
                <a:ext uri="{FF2B5EF4-FFF2-40B4-BE49-F238E27FC236}">
                  <a16:creationId xmlns:a16="http://schemas.microsoft.com/office/drawing/2014/main" xmlns="" id="{35425258-C50A-4AE7-8D6C-24AE98BB89AC}"/>
                </a:ext>
              </a:extLst>
            </p:cNvPr>
            <p:cNvSpPr>
              <a:spLocks noChangeShapeType="1"/>
            </p:cNvSpPr>
            <p:nvPr/>
          </p:nvSpPr>
          <p:spPr bwMode="auto">
            <a:xfrm flipH="1" flipV="1">
              <a:off x="7372350" y="2547938"/>
              <a:ext cx="31750"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3" name="Line 447">
              <a:extLst>
                <a:ext uri="{FF2B5EF4-FFF2-40B4-BE49-F238E27FC236}">
                  <a16:creationId xmlns:a16="http://schemas.microsoft.com/office/drawing/2014/main" xmlns="" id="{DBFF0486-86CA-4DD5-AF88-742DF5C1D349}"/>
                </a:ext>
              </a:extLst>
            </p:cNvPr>
            <p:cNvSpPr>
              <a:spLocks noChangeShapeType="1"/>
            </p:cNvSpPr>
            <p:nvPr/>
          </p:nvSpPr>
          <p:spPr bwMode="auto">
            <a:xfrm>
              <a:off x="7404100" y="2579688"/>
              <a:ext cx="30163"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4" name="Line 448">
              <a:extLst>
                <a:ext uri="{FF2B5EF4-FFF2-40B4-BE49-F238E27FC236}">
                  <a16:creationId xmlns:a16="http://schemas.microsoft.com/office/drawing/2014/main" xmlns="" id="{DE18B3BF-4BF1-4FF4-B3CD-72A95FC9532B}"/>
                </a:ext>
              </a:extLst>
            </p:cNvPr>
            <p:cNvSpPr>
              <a:spLocks noChangeShapeType="1"/>
            </p:cNvSpPr>
            <p:nvPr/>
          </p:nvSpPr>
          <p:spPr bwMode="auto">
            <a:xfrm flipH="1">
              <a:off x="7372350" y="2579688"/>
              <a:ext cx="31750" cy="30162"/>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5" name="Line 449">
              <a:extLst>
                <a:ext uri="{FF2B5EF4-FFF2-40B4-BE49-F238E27FC236}">
                  <a16:creationId xmlns:a16="http://schemas.microsoft.com/office/drawing/2014/main" xmlns="" id="{CA07F8D3-02D1-43D8-BE50-C212323CD71A}"/>
                </a:ext>
              </a:extLst>
            </p:cNvPr>
            <p:cNvSpPr>
              <a:spLocks noChangeShapeType="1"/>
            </p:cNvSpPr>
            <p:nvPr/>
          </p:nvSpPr>
          <p:spPr bwMode="auto">
            <a:xfrm flipV="1">
              <a:off x="7404100" y="2547938"/>
              <a:ext cx="30163"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6" name="Rectangle 450">
              <a:extLst>
                <a:ext uri="{FF2B5EF4-FFF2-40B4-BE49-F238E27FC236}">
                  <a16:creationId xmlns:a16="http://schemas.microsoft.com/office/drawing/2014/main" xmlns="" id="{572A6EE6-58CF-4B75-9003-FFAA93722DCD}"/>
                </a:ext>
              </a:extLst>
            </p:cNvPr>
            <p:cNvSpPr>
              <a:spLocks noChangeArrowheads="1"/>
            </p:cNvSpPr>
            <p:nvPr/>
          </p:nvSpPr>
          <p:spPr bwMode="auto">
            <a:xfrm>
              <a:off x="5354638" y="3167063"/>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47" name="Line 451">
              <a:extLst>
                <a:ext uri="{FF2B5EF4-FFF2-40B4-BE49-F238E27FC236}">
                  <a16:creationId xmlns:a16="http://schemas.microsoft.com/office/drawing/2014/main" xmlns="" id="{9C3D71F9-B7DB-4EA6-BFBD-8EB3CEFD951E}"/>
                </a:ext>
              </a:extLst>
            </p:cNvPr>
            <p:cNvSpPr>
              <a:spLocks noChangeShapeType="1"/>
            </p:cNvSpPr>
            <p:nvPr/>
          </p:nvSpPr>
          <p:spPr bwMode="auto">
            <a:xfrm flipH="1" flipV="1">
              <a:off x="5365750" y="3176588"/>
              <a:ext cx="30163"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8" name="Line 452">
              <a:extLst>
                <a:ext uri="{FF2B5EF4-FFF2-40B4-BE49-F238E27FC236}">
                  <a16:creationId xmlns:a16="http://schemas.microsoft.com/office/drawing/2014/main" xmlns="" id="{9054E2F4-5D20-428E-97C0-35C96ECFA0FE}"/>
                </a:ext>
              </a:extLst>
            </p:cNvPr>
            <p:cNvSpPr>
              <a:spLocks noChangeShapeType="1"/>
            </p:cNvSpPr>
            <p:nvPr/>
          </p:nvSpPr>
          <p:spPr bwMode="auto">
            <a:xfrm>
              <a:off x="5395913" y="3208338"/>
              <a:ext cx="30162"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49" name="Line 453">
              <a:extLst>
                <a:ext uri="{FF2B5EF4-FFF2-40B4-BE49-F238E27FC236}">
                  <a16:creationId xmlns:a16="http://schemas.microsoft.com/office/drawing/2014/main" xmlns="" id="{CA4394D8-F58F-4C3F-8869-59D79DEDC173}"/>
                </a:ext>
              </a:extLst>
            </p:cNvPr>
            <p:cNvSpPr>
              <a:spLocks noChangeShapeType="1"/>
            </p:cNvSpPr>
            <p:nvPr/>
          </p:nvSpPr>
          <p:spPr bwMode="auto">
            <a:xfrm flipH="1">
              <a:off x="5365750" y="3208338"/>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0" name="Line 454">
              <a:extLst>
                <a:ext uri="{FF2B5EF4-FFF2-40B4-BE49-F238E27FC236}">
                  <a16:creationId xmlns:a16="http://schemas.microsoft.com/office/drawing/2014/main" xmlns="" id="{768EED81-8145-4E47-B9F0-4AFBAC3D24FF}"/>
                </a:ext>
              </a:extLst>
            </p:cNvPr>
            <p:cNvSpPr>
              <a:spLocks noChangeShapeType="1"/>
            </p:cNvSpPr>
            <p:nvPr/>
          </p:nvSpPr>
          <p:spPr bwMode="auto">
            <a:xfrm flipV="1">
              <a:off x="5395913" y="3176588"/>
              <a:ext cx="30162"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1" name="Line 455">
              <a:extLst>
                <a:ext uri="{FF2B5EF4-FFF2-40B4-BE49-F238E27FC236}">
                  <a16:creationId xmlns:a16="http://schemas.microsoft.com/office/drawing/2014/main" xmlns="" id="{EDDA1421-324A-42F2-840D-49B99A6E0187}"/>
                </a:ext>
              </a:extLst>
            </p:cNvPr>
            <p:cNvSpPr>
              <a:spLocks noChangeShapeType="1"/>
            </p:cNvSpPr>
            <p:nvPr/>
          </p:nvSpPr>
          <p:spPr bwMode="auto">
            <a:xfrm flipV="1">
              <a:off x="5395913" y="3176588"/>
              <a:ext cx="1587"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2" name="Line 456">
              <a:extLst>
                <a:ext uri="{FF2B5EF4-FFF2-40B4-BE49-F238E27FC236}">
                  <a16:creationId xmlns:a16="http://schemas.microsoft.com/office/drawing/2014/main" xmlns="" id="{1BE4D777-2F40-4A79-8577-95D86C44F445}"/>
                </a:ext>
              </a:extLst>
            </p:cNvPr>
            <p:cNvSpPr>
              <a:spLocks noChangeShapeType="1"/>
            </p:cNvSpPr>
            <p:nvPr/>
          </p:nvSpPr>
          <p:spPr bwMode="auto">
            <a:xfrm>
              <a:off x="5395913" y="3208338"/>
              <a:ext cx="1587"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3" name="Rectangle 457">
              <a:extLst>
                <a:ext uri="{FF2B5EF4-FFF2-40B4-BE49-F238E27FC236}">
                  <a16:creationId xmlns:a16="http://schemas.microsoft.com/office/drawing/2014/main" xmlns="" id="{A24CBA8D-3463-49CF-9C31-0F0900AA0F7F}"/>
                </a:ext>
              </a:extLst>
            </p:cNvPr>
            <p:cNvSpPr>
              <a:spLocks noChangeArrowheads="1"/>
            </p:cNvSpPr>
            <p:nvPr/>
          </p:nvSpPr>
          <p:spPr bwMode="auto">
            <a:xfrm>
              <a:off x="5467350" y="30861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54" name="Line 458">
              <a:extLst>
                <a:ext uri="{FF2B5EF4-FFF2-40B4-BE49-F238E27FC236}">
                  <a16:creationId xmlns:a16="http://schemas.microsoft.com/office/drawing/2014/main" xmlns="" id="{A86FB611-5CAB-48DC-9CA8-A46A2644050F}"/>
                </a:ext>
              </a:extLst>
            </p:cNvPr>
            <p:cNvSpPr>
              <a:spLocks noChangeShapeType="1"/>
            </p:cNvSpPr>
            <p:nvPr/>
          </p:nvSpPr>
          <p:spPr bwMode="auto">
            <a:xfrm flipH="1" flipV="1">
              <a:off x="5476875" y="3095625"/>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5" name="Line 459">
              <a:extLst>
                <a:ext uri="{FF2B5EF4-FFF2-40B4-BE49-F238E27FC236}">
                  <a16:creationId xmlns:a16="http://schemas.microsoft.com/office/drawing/2014/main" xmlns="" id="{B35C4243-EB38-47C7-A732-50809686746E}"/>
                </a:ext>
              </a:extLst>
            </p:cNvPr>
            <p:cNvSpPr>
              <a:spLocks noChangeShapeType="1"/>
            </p:cNvSpPr>
            <p:nvPr/>
          </p:nvSpPr>
          <p:spPr bwMode="auto">
            <a:xfrm>
              <a:off x="5507038" y="3125788"/>
              <a:ext cx="30162"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6" name="Line 460">
              <a:extLst>
                <a:ext uri="{FF2B5EF4-FFF2-40B4-BE49-F238E27FC236}">
                  <a16:creationId xmlns:a16="http://schemas.microsoft.com/office/drawing/2014/main" xmlns="" id="{6F7F974A-350B-4CC3-911A-5F76FC59F383}"/>
                </a:ext>
              </a:extLst>
            </p:cNvPr>
            <p:cNvSpPr>
              <a:spLocks noChangeShapeType="1"/>
            </p:cNvSpPr>
            <p:nvPr/>
          </p:nvSpPr>
          <p:spPr bwMode="auto">
            <a:xfrm flipH="1">
              <a:off x="5476875" y="3125788"/>
              <a:ext cx="30163"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7" name="Line 461">
              <a:extLst>
                <a:ext uri="{FF2B5EF4-FFF2-40B4-BE49-F238E27FC236}">
                  <a16:creationId xmlns:a16="http://schemas.microsoft.com/office/drawing/2014/main" xmlns="" id="{9A125F5F-04E9-4F67-A4BB-C418F9549890}"/>
                </a:ext>
              </a:extLst>
            </p:cNvPr>
            <p:cNvSpPr>
              <a:spLocks noChangeShapeType="1"/>
            </p:cNvSpPr>
            <p:nvPr/>
          </p:nvSpPr>
          <p:spPr bwMode="auto">
            <a:xfrm flipV="1">
              <a:off x="5507038" y="3095625"/>
              <a:ext cx="30162"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8" name="Line 462">
              <a:extLst>
                <a:ext uri="{FF2B5EF4-FFF2-40B4-BE49-F238E27FC236}">
                  <a16:creationId xmlns:a16="http://schemas.microsoft.com/office/drawing/2014/main" xmlns="" id="{00F4B1B4-A2B1-4226-A7A7-B21189EBC538}"/>
                </a:ext>
              </a:extLst>
            </p:cNvPr>
            <p:cNvSpPr>
              <a:spLocks noChangeShapeType="1"/>
            </p:cNvSpPr>
            <p:nvPr/>
          </p:nvSpPr>
          <p:spPr bwMode="auto">
            <a:xfrm flipV="1">
              <a:off x="5507038" y="3095625"/>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59" name="Line 463">
              <a:extLst>
                <a:ext uri="{FF2B5EF4-FFF2-40B4-BE49-F238E27FC236}">
                  <a16:creationId xmlns:a16="http://schemas.microsoft.com/office/drawing/2014/main" xmlns="" id="{CBED6A19-6C5B-41D2-A0FF-E9BA3D9C639D}"/>
                </a:ext>
              </a:extLst>
            </p:cNvPr>
            <p:cNvSpPr>
              <a:spLocks noChangeShapeType="1"/>
            </p:cNvSpPr>
            <p:nvPr/>
          </p:nvSpPr>
          <p:spPr bwMode="auto">
            <a:xfrm>
              <a:off x="5507038" y="3125788"/>
              <a:ext cx="1587"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0" name="Rectangle 464">
              <a:extLst>
                <a:ext uri="{FF2B5EF4-FFF2-40B4-BE49-F238E27FC236}">
                  <a16:creationId xmlns:a16="http://schemas.microsoft.com/office/drawing/2014/main" xmlns="" id="{713753A9-00ED-4E70-8151-B2CAA374E616}"/>
                </a:ext>
              </a:extLst>
            </p:cNvPr>
            <p:cNvSpPr>
              <a:spLocks noChangeArrowheads="1"/>
            </p:cNvSpPr>
            <p:nvPr/>
          </p:nvSpPr>
          <p:spPr bwMode="auto">
            <a:xfrm>
              <a:off x="5568950" y="3035300"/>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61" name="Line 465">
              <a:extLst>
                <a:ext uri="{FF2B5EF4-FFF2-40B4-BE49-F238E27FC236}">
                  <a16:creationId xmlns:a16="http://schemas.microsoft.com/office/drawing/2014/main" xmlns="" id="{1C4B04B4-DDB6-4BD0-B186-62DEDF3CAB53}"/>
                </a:ext>
              </a:extLst>
            </p:cNvPr>
            <p:cNvSpPr>
              <a:spLocks noChangeShapeType="1"/>
            </p:cNvSpPr>
            <p:nvPr/>
          </p:nvSpPr>
          <p:spPr bwMode="auto">
            <a:xfrm flipH="1" flipV="1">
              <a:off x="5578475" y="3044825"/>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2" name="Line 466">
              <a:extLst>
                <a:ext uri="{FF2B5EF4-FFF2-40B4-BE49-F238E27FC236}">
                  <a16:creationId xmlns:a16="http://schemas.microsoft.com/office/drawing/2014/main" xmlns="" id="{6C32F8DF-1F65-48EB-9505-A571221D3CBD}"/>
                </a:ext>
              </a:extLst>
            </p:cNvPr>
            <p:cNvSpPr>
              <a:spLocks noChangeShapeType="1"/>
            </p:cNvSpPr>
            <p:nvPr/>
          </p:nvSpPr>
          <p:spPr bwMode="auto">
            <a:xfrm>
              <a:off x="5608638" y="3074988"/>
              <a:ext cx="30162"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3" name="Line 467">
              <a:extLst>
                <a:ext uri="{FF2B5EF4-FFF2-40B4-BE49-F238E27FC236}">
                  <a16:creationId xmlns:a16="http://schemas.microsoft.com/office/drawing/2014/main" xmlns="" id="{FD94E5BD-7D55-40AF-90AD-8D30FBDE4AD8}"/>
                </a:ext>
              </a:extLst>
            </p:cNvPr>
            <p:cNvSpPr>
              <a:spLocks noChangeShapeType="1"/>
            </p:cNvSpPr>
            <p:nvPr/>
          </p:nvSpPr>
          <p:spPr bwMode="auto">
            <a:xfrm flipH="1">
              <a:off x="5578475" y="3074988"/>
              <a:ext cx="30163"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4" name="Line 468">
              <a:extLst>
                <a:ext uri="{FF2B5EF4-FFF2-40B4-BE49-F238E27FC236}">
                  <a16:creationId xmlns:a16="http://schemas.microsoft.com/office/drawing/2014/main" xmlns="" id="{F619AFCB-7467-4406-9D63-62504930094B}"/>
                </a:ext>
              </a:extLst>
            </p:cNvPr>
            <p:cNvSpPr>
              <a:spLocks noChangeShapeType="1"/>
            </p:cNvSpPr>
            <p:nvPr/>
          </p:nvSpPr>
          <p:spPr bwMode="auto">
            <a:xfrm flipV="1">
              <a:off x="5608638" y="3044825"/>
              <a:ext cx="30162"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5" name="Line 469">
              <a:extLst>
                <a:ext uri="{FF2B5EF4-FFF2-40B4-BE49-F238E27FC236}">
                  <a16:creationId xmlns:a16="http://schemas.microsoft.com/office/drawing/2014/main" xmlns="" id="{F6366C74-FFBA-4F6F-ABB8-FDE2807EA5FA}"/>
                </a:ext>
              </a:extLst>
            </p:cNvPr>
            <p:cNvSpPr>
              <a:spLocks noChangeShapeType="1"/>
            </p:cNvSpPr>
            <p:nvPr/>
          </p:nvSpPr>
          <p:spPr bwMode="auto">
            <a:xfrm flipV="1">
              <a:off x="5608638" y="3044825"/>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6" name="Line 470">
              <a:extLst>
                <a:ext uri="{FF2B5EF4-FFF2-40B4-BE49-F238E27FC236}">
                  <a16:creationId xmlns:a16="http://schemas.microsoft.com/office/drawing/2014/main" xmlns="" id="{87FD997C-00C6-4DA5-B43D-216E1E78B3D7}"/>
                </a:ext>
              </a:extLst>
            </p:cNvPr>
            <p:cNvSpPr>
              <a:spLocks noChangeShapeType="1"/>
            </p:cNvSpPr>
            <p:nvPr/>
          </p:nvSpPr>
          <p:spPr bwMode="auto">
            <a:xfrm>
              <a:off x="5608638" y="3074988"/>
              <a:ext cx="1587"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7" name="Rectangle 471">
              <a:extLst>
                <a:ext uri="{FF2B5EF4-FFF2-40B4-BE49-F238E27FC236}">
                  <a16:creationId xmlns:a16="http://schemas.microsoft.com/office/drawing/2014/main" xmlns="" id="{BB9CEC13-FAC1-40B4-A785-26DD4D9FF1B6}"/>
                </a:ext>
              </a:extLst>
            </p:cNvPr>
            <p:cNvSpPr>
              <a:spLocks noChangeArrowheads="1"/>
            </p:cNvSpPr>
            <p:nvPr/>
          </p:nvSpPr>
          <p:spPr bwMode="auto">
            <a:xfrm>
              <a:off x="5680075" y="2994025"/>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68" name="Line 472">
              <a:extLst>
                <a:ext uri="{FF2B5EF4-FFF2-40B4-BE49-F238E27FC236}">
                  <a16:creationId xmlns:a16="http://schemas.microsoft.com/office/drawing/2014/main" xmlns="" id="{025EE903-BC6C-4051-861B-8F9D204E0A02}"/>
                </a:ext>
              </a:extLst>
            </p:cNvPr>
            <p:cNvSpPr>
              <a:spLocks noChangeShapeType="1"/>
            </p:cNvSpPr>
            <p:nvPr/>
          </p:nvSpPr>
          <p:spPr bwMode="auto">
            <a:xfrm flipH="1" flipV="1">
              <a:off x="5689600" y="3005138"/>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69" name="Line 473">
              <a:extLst>
                <a:ext uri="{FF2B5EF4-FFF2-40B4-BE49-F238E27FC236}">
                  <a16:creationId xmlns:a16="http://schemas.microsoft.com/office/drawing/2014/main" xmlns="" id="{99FBEE43-A42A-49F0-B253-EB92937C7333}"/>
                </a:ext>
              </a:extLst>
            </p:cNvPr>
            <p:cNvSpPr>
              <a:spLocks noChangeShapeType="1"/>
            </p:cNvSpPr>
            <p:nvPr/>
          </p:nvSpPr>
          <p:spPr bwMode="auto">
            <a:xfrm>
              <a:off x="5719763" y="3035300"/>
              <a:ext cx="31750"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0" name="Line 474">
              <a:extLst>
                <a:ext uri="{FF2B5EF4-FFF2-40B4-BE49-F238E27FC236}">
                  <a16:creationId xmlns:a16="http://schemas.microsoft.com/office/drawing/2014/main" xmlns="" id="{BB8BDE8B-A342-4A6D-8D6F-C3A92D598BAE}"/>
                </a:ext>
              </a:extLst>
            </p:cNvPr>
            <p:cNvSpPr>
              <a:spLocks noChangeShapeType="1"/>
            </p:cNvSpPr>
            <p:nvPr/>
          </p:nvSpPr>
          <p:spPr bwMode="auto">
            <a:xfrm flipH="1">
              <a:off x="5689600" y="3035300"/>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1" name="Line 475">
              <a:extLst>
                <a:ext uri="{FF2B5EF4-FFF2-40B4-BE49-F238E27FC236}">
                  <a16:creationId xmlns:a16="http://schemas.microsoft.com/office/drawing/2014/main" xmlns="" id="{5EF90216-AD6C-4C28-BB72-EE279A113E49}"/>
                </a:ext>
              </a:extLst>
            </p:cNvPr>
            <p:cNvSpPr>
              <a:spLocks noChangeShapeType="1"/>
            </p:cNvSpPr>
            <p:nvPr/>
          </p:nvSpPr>
          <p:spPr bwMode="auto">
            <a:xfrm flipV="1">
              <a:off x="5719763" y="3005138"/>
              <a:ext cx="31750"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2" name="Line 476">
              <a:extLst>
                <a:ext uri="{FF2B5EF4-FFF2-40B4-BE49-F238E27FC236}">
                  <a16:creationId xmlns:a16="http://schemas.microsoft.com/office/drawing/2014/main" xmlns="" id="{D3A5F8F8-201C-436C-A5A2-702FD3E74D1D}"/>
                </a:ext>
              </a:extLst>
            </p:cNvPr>
            <p:cNvSpPr>
              <a:spLocks noChangeShapeType="1"/>
            </p:cNvSpPr>
            <p:nvPr/>
          </p:nvSpPr>
          <p:spPr bwMode="auto">
            <a:xfrm flipV="1">
              <a:off x="5719763" y="3005138"/>
              <a:ext cx="1587"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3" name="Line 477">
              <a:extLst>
                <a:ext uri="{FF2B5EF4-FFF2-40B4-BE49-F238E27FC236}">
                  <a16:creationId xmlns:a16="http://schemas.microsoft.com/office/drawing/2014/main" xmlns="" id="{7417402D-A00E-43A2-979C-0665DDB0ACB3}"/>
                </a:ext>
              </a:extLst>
            </p:cNvPr>
            <p:cNvSpPr>
              <a:spLocks noChangeShapeType="1"/>
            </p:cNvSpPr>
            <p:nvPr/>
          </p:nvSpPr>
          <p:spPr bwMode="auto">
            <a:xfrm>
              <a:off x="5719763" y="3035300"/>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4" name="Rectangle 478">
              <a:extLst>
                <a:ext uri="{FF2B5EF4-FFF2-40B4-BE49-F238E27FC236}">
                  <a16:creationId xmlns:a16="http://schemas.microsoft.com/office/drawing/2014/main" xmlns="" id="{63722A98-E1B1-4256-8979-39BC47D4DFBF}"/>
                </a:ext>
              </a:extLst>
            </p:cNvPr>
            <p:cNvSpPr>
              <a:spLocks noChangeArrowheads="1"/>
            </p:cNvSpPr>
            <p:nvPr/>
          </p:nvSpPr>
          <p:spPr bwMode="auto">
            <a:xfrm>
              <a:off x="5883275" y="2933700"/>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75" name="Line 479">
              <a:extLst>
                <a:ext uri="{FF2B5EF4-FFF2-40B4-BE49-F238E27FC236}">
                  <a16:creationId xmlns:a16="http://schemas.microsoft.com/office/drawing/2014/main" xmlns="" id="{565B50C3-3679-4532-8EBC-3514707132BE}"/>
                </a:ext>
              </a:extLst>
            </p:cNvPr>
            <p:cNvSpPr>
              <a:spLocks noChangeShapeType="1"/>
            </p:cNvSpPr>
            <p:nvPr/>
          </p:nvSpPr>
          <p:spPr bwMode="auto">
            <a:xfrm flipH="1" flipV="1">
              <a:off x="5892800" y="2943225"/>
              <a:ext cx="30163"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6" name="Line 480">
              <a:extLst>
                <a:ext uri="{FF2B5EF4-FFF2-40B4-BE49-F238E27FC236}">
                  <a16:creationId xmlns:a16="http://schemas.microsoft.com/office/drawing/2014/main" xmlns="" id="{FD6FEA24-F2C7-4652-B9E1-D5C3FD908DCF}"/>
                </a:ext>
              </a:extLst>
            </p:cNvPr>
            <p:cNvSpPr>
              <a:spLocks noChangeShapeType="1"/>
            </p:cNvSpPr>
            <p:nvPr/>
          </p:nvSpPr>
          <p:spPr bwMode="auto">
            <a:xfrm>
              <a:off x="5922963" y="2974975"/>
              <a:ext cx="30162"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7" name="Line 481">
              <a:extLst>
                <a:ext uri="{FF2B5EF4-FFF2-40B4-BE49-F238E27FC236}">
                  <a16:creationId xmlns:a16="http://schemas.microsoft.com/office/drawing/2014/main" xmlns="" id="{DA724B76-D40A-45E1-A480-3281447D2E6A}"/>
                </a:ext>
              </a:extLst>
            </p:cNvPr>
            <p:cNvSpPr>
              <a:spLocks noChangeShapeType="1"/>
            </p:cNvSpPr>
            <p:nvPr/>
          </p:nvSpPr>
          <p:spPr bwMode="auto">
            <a:xfrm flipH="1">
              <a:off x="5892800" y="2974975"/>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8" name="Line 482">
              <a:extLst>
                <a:ext uri="{FF2B5EF4-FFF2-40B4-BE49-F238E27FC236}">
                  <a16:creationId xmlns:a16="http://schemas.microsoft.com/office/drawing/2014/main" xmlns="" id="{1320F93B-7639-4B0D-A86D-629591CCEFFB}"/>
                </a:ext>
              </a:extLst>
            </p:cNvPr>
            <p:cNvSpPr>
              <a:spLocks noChangeShapeType="1"/>
            </p:cNvSpPr>
            <p:nvPr/>
          </p:nvSpPr>
          <p:spPr bwMode="auto">
            <a:xfrm flipV="1">
              <a:off x="5922963" y="2943225"/>
              <a:ext cx="30162"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79" name="Line 483">
              <a:extLst>
                <a:ext uri="{FF2B5EF4-FFF2-40B4-BE49-F238E27FC236}">
                  <a16:creationId xmlns:a16="http://schemas.microsoft.com/office/drawing/2014/main" xmlns="" id="{9168B97B-FF79-4689-A803-323C878AEB79}"/>
                </a:ext>
              </a:extLst>
            </p:cNvPr>
            <p:cNvSpPr>
              <a:spLocks noChangeShapeType="1"/>
            </p:cNvSpPr>
            <p:nvPr/>
          </p:nvSpPr>
          <p:spPr bwMode="auto">
            <a:xfrm flipV="1">
              <a:off x="5922963" y="2943225"/>
              <a:ext cx="1587"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0" name="Line 484">
              <a:extLst>
                <a:ext uri="{FF2B5EF4-FFF2-40B4-BE49-F238E27FC236}">
                  <a16:creationId xmlns:a16="http://schemas.microsoft.com/office/drawing/2014/main" xmlns="" id="{4A3147D5-DD42-406D-859A-55592B7BE785}"/>
                </a:ext>
              </a:extLst>
            </p:cNvPr>
            <p:cNvSpPr>
              <a:spLocks noChangeShapeType="1"/>
            </p:cNvSpPr>
            <p:nvPr/>
          </p:nvSpPr>
          <p:spPr bwMode="auto">
            <a:xfrm>
              <a:off x="5922963" y="2974975"/>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1" name="Rectangle 485">
              <a:extLst>
                <a:ext uri="{FF2B5EF4-FFF2-40B4-BE49-F238E27FC236}">
                  <a16:creationId xmlns:a16="http://schemas.microsoft.com/office/drawing/2014/main" xmlns="" id="{99809F9E-0A62-4B90-A85C-F49386584206}"/>
                </a:ext>
              </a:extLst>
            </p:cNvPr>
            <p:cNvSpPr>
              <a:spLocks noChangeArrowheads="1"/>
            </p:cNvSpPr>
            <p:nvPr/>
          </p:nvSpPr>
          <p:spPr bwMode="auto">
            <a:xfrm>
              <a:off x="6096000" y="2862263"/>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82" name="Line 486">
              <a:extLst>
                <a:ext uri="{FF2B5EF4-FFF2-40B4-BE49-F238E27FC236}">
                  <a16:creationId xmlns:a16="http://schemas.microsoft.com/office/drawing/2014/main" xmlns="" id="{E1A83F85-D011-4526-A944-F4270ABD6DCB}"/>
                </a:ext>
              </a:extLst>
            </p:cNvPr>
            <p:cNvSpPr>
              <a:spLocks noChangeShapeType="1"/>
            </p:cNvSpPr>
            <p:nvPr/>
          </p:nvSpPr>
          <p:spPr bwMode="auto">
            <a:xfrm flipH="1" flipV="1">
              <a:off x="6105525" y="2873375"/>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3" name="Line 487">
              <a:extLst>
                <a:ext uri="{FF2B5EF4-FFF2-40B4-BE49-F238E27FC236}">
                  <a16:creationId xmlns:a16="http://schemas.microsoft.com/office/drawing/2014/main" xmlns="" id="{AE2BB695-FF5F-4B4B-82C0-A4F5977D8378}"/>
                </a:ext>
              </a:extLst>
            </p:cNvPr>
            <p:cNvSpPr>
              <a:spLocks noChangeShapeType="1"/>
            </p:cNvSpPr>
            <p:nvPr/>
          </p:nvSpPr>
          <p:spPr bwMode="auto">
            <a:xfrm>
              <a:off x="6135688" y="2903538"/>
              <a:ext cx="30162"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4" name="Line 488">
              <a:extLst>
                <a:ext uri="{FF2B5EF4-FFF2-40B4-BE49-F238E27FC236}">
                  <a16:creationId xmlns:a16="http://schemas.microsoft.com/office/drawing/2014/main" xmlns="" id="{A2887192-3D80-4713-9072-92A71417DFF7}"/>
                </a:ext>
              </a:extLst>
            </p:cNvPr>
            <p:cNvSpPr>
              <a:spLocks noChangeShapeType="1"/>
            </p:cNvSpPr>
            <p:nvPr/>
          </p:nvSpPr>
          <p:spPr bwMode="auto">
            <a:xfrm flipH="1">
              <a:off x="6105525" y="2903538"/>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5" name="Line 489">
              <a:extLst>
                <a:ext uri="{FF2B5EF4-FFF2-40B4-BE49-F238E27FC236}">
                  <a16:creationId xmlns:a16="http://schemas.microsoft.com/office/drawing/2014/main" xmlns="" id="{1E56D00A-6A11-4F80-9A9E-4371D7B2EEC4}"/>
                </a:ext>
              </a:extLst>
            </p:cNvPr>
            <p:cNvSpPr>
              <a:spLocks noChangeShapeType="1"/>
            </p:cNvSpPr>
            <p:nvPr/>
          </p:nvSpPr>
          <p:spPr bwMode="auto">
            <a:xfrm flipV="1">
              <a:off x="6135688" y="2873375"/>
              <a:ext cx="30162"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6" name="Line 490">
              <a:extLst>
                <a:ext uri="{FF2B5EF4-FFF2-40B4-BE49-F238E27FC236}">
                  <a16:creationId xmlns:a16="http://schemas.microsoft.com/office/drawing/2014/main" xmlns="" id="{5CDB4074-34D9-4107-A2E8-BA30C7B27D39}"/>
                </a:ext>
              </a:extLst>
            </p:cNvPr>
            <p:cNvSpPr>
              <a:spLocks noChangeShapeType="1"/>
            </p:cNvSpPr>
            <p:nvPr/>
          </p:nvSpPr>
          <p:spPr bwMode="auto">
            <a:xfrm flipV="1">
              <a:off x="6135688" y="2873375"/>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7" name="Line 491">
              <a:extLst>
                <a:ext uri="{FF2B5EF4-FFF2-40B4-BE49-F238E27FC236}">
                  <a16:creationId xmlns:a16="http://schemas.microsoft.com/office/drawing/2014/main" xmlns="" id="{601E7A7C-A332-40CB-BB26-5F2EE30326AA}"/>
                </a:ext>
              </a:extLst>
            </p:cNvPr>
            <p:cNvSpPr>
              <a:spLocks noChangeShapeType="1"/>
            </p:cNvSpPr>
            <p:nvPr/>
          </p:nvSpPr>
          <p:spPr bwMode="auto">
            <a:xfrm>
              <a:off x="6135688" y="2903538"/>
              <a:ext cx="1587"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88" name="Rectangle 492">
              <a:extLst>
                <a:ext uri="{FF2B5EF4-FFF2-40B4-BE49-F238E27FC236}">
                  <a16:creationId xmlns:a16="http://schemas.microsoft.com/office/drawing/2014/main" xmlns="" id="{A5A63EAD-5336-4ED3-BC0B-F2698E19F5CF}"/>
                </a:ext>
              </a:extLst>
            </p:cNvPr>
            <p:cNvSpPr>
              <a:spLocks noChangeArrowheads="1"/>
            </p:cNvSpPr>
            <p:nvPr/>
          </p:nvSpPr>
          <p:spPr bwMode="auto">
            <a:xfrm>
              <a:off x="6308725" y="2811463"/>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89" name="Line 493">
              <a:extLst>
                <a:ext uri="{FF2B5EF4-FFF2-40B4-BE49-F238E27FC236}">
                  <a16:creationId xmlns:a16="http://schemas.microsoft.com/office/drawing/2014/main" xmlns="" id="{AE896379-786D-4AE3-8AE9-5EB62427D29D}"/>
                </a:ext>
              </a:extLst>
            </p:cNvPr>
            <p:cNvSpPr>
              <a:spLocks noChangeShapeType="1"/>
            </p:cNvSpPr>
            <p:nvPr/>
          </p:nvSpPr>
          <p:spPr bwMode="auto">
            <a:xfrm flipH="1" flipV="1">
              <a:off x="6318250" y="2822575"/>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0" name="Line 494">
              <a:extLst>
                <a:ext uri="{FF2B5EF4-FFF2-40B4-BE49-F238E27FC236}">
                  <a16:creationId xmlns:a16="http://schemas.microsoft.com/office/drawing/2014/main" xmlns="" id="{24C6C915-D3CD-42B2-8647-9F367A8965B6}"/>
                </a:ext>
              </a:extLst>
            </p:cNvPr>
            <p:cNvSpPr>
              <a:spLocks noChangeShapeType="1"/>
            </p:cNvSpPr>
            <p:nvPr/>
          </p:nvSpPr>
          <p:spPr bwMode="auto">
            <a:xfrm>
              <a:off x="6348413" y="2852738"/>
              <a:ext cx="30162"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1" name="Line 495">
              <a:extLst>
                <a:ext uri="{FF2B5EF4-FFF2-40B4-BE49-F238E27FC236}">
                  <a16:creationId xmlns:a16="http://schemas.microsoft.com/office/drawing/2014/main" xmlns="" id="{400E66F8-CE01-4BFE-AABB-6FF5AC6BD14B}"/>
                </a:ext>
              </a:extLst>
            </p:cNvPr>
            <p:cNvSpPr>
              <a:spLocks noChangeShapeType="1"/>
            </p:cNvSpPr>
            <p:nvPr/>
          </p:nvSpPr>
          <p:spPr bwMode="auto">
            <a:xfrm flipH="1">
              <a:off x="6318250" y="2852738"/>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2" name="Line 496">
              <a:extLst>
                <a:ext uri="{FF2B5EF4-FFF2-40B4-BE49-F238E27FC236}">
                  <a16:creationId xmlns:a16="http://schemas.microsoft.com/office/drawing/2014/main" xmlns="" id="{994FF5F7-EC4A-4410-A83C-0468CBCAEA0B}"/>
                </a:ext>
              </a:extLst>
            </p:cNvPr>
            <p:cNvSpPr>
              <a:spLocks noChangeShapeType="1"/>
            </p:cNvSpPr>
            <p:nvPr/>
          </p:nvSpPr>
          <p:spPr bwMode="auto">
            <a:xfrm flipV="1">
              <a:off x="6348413" y="2822575"/>
              <a:ext cx="30162"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3" name="Line 497">
              <a:extLst>
                <a:ext uri="{FF2B5EF4-FFF2-40B4-BE49-F238E27FC236}">
                  <a16:creationId xmlns:a16="http://schemas.microsoft.com/office/drawing/2014/main" xmlns="" id="{74F9FF5E-7224-4D98-B745-16BDF7DF4549}"/>
                </a:ext>
              </a:extLst>
            </p:cNvPr>
            <p:cNvSpPr>
              <a:spLocks noChangeShapeType="1"/>
            </p:cNvSpPr>
            <p:nvPr/>
          </p:nvSpPr>
          <p:spPr bwMode="auto">
            <a:xfrm flipV="1">
              <a:off x="6348413" y="2822575"/>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4" name="Line 498">
              <a:extLst>
                <a:ext uri="{FF2B5EF4-FFF2-40B4-BE49-F238E27FC236}">
                  <a16:creationId xmlns:a16="http://schemas.microsoft.com/office/drawing/2014/main" xmlns="" id="{44EEB7D2-8613-4217-B8D8-12CE1B7B0097}"/>
                </a:ext>
              </a:extLst>
            </p:cNvPr>
            <p:cNvSpPr>
              <a:spLocks noChangeShapeType="1"/>
            </p:cNvSpPr>
            <p:nvPr/>
          </p:nvSpPr>
          <p:spPr bwMode="auto">
            <a:xfrm>
              <a:off x="6348413" y="2852738"/>
              <a:ext cx="1587"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5" name="Rectangle 499">
              <a:extLst>
                <a:ext uri="{FF2B5EF4-FFF2-40B4-BE49-F238E27FC236}">
                  <a16:creationId xmlns:a16="http://schemas.microsoft.com/office/drawing/2014/main" xmlns="" id="{8A7066E4-4D8E-47AA-8F27-EBB7E3469D63}"/>
                </a:ext>
              </a:extLst>
            </p:cNvPr>
            <p:cNvSpPr>
              <a:spLocks noChangeArrowheads="1"/>
            </p:cNvSpPr>
            <p:nvPr/>
          </p:nvSpPr>
          <p:spPr bwMode="auto">
            <a:xfrm>
              <a:off x="6521450" y="2741613"/>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296" name="Line 500">
              <a:extLst>
                <a:ext uri="{FF2B5EF4-FFF2-40B4-BE49-F238E27FC236}">
                  <a16:creationId xmlns:a16="http://schemas.microsoft.com/office/drawing/2014/main" xmlns="" id="{9EA4770C-59E1-4CB5-A856-32F1AF83A711}"/>
                </a:ext>
              </a:extLst>
            </p:cNvPr>
            <p:cNvSpPr>
              <a:spLocks noChangeShapeType="1"/>
            </p:cNvSpPr>
            <p:nvPr/>
          </p:nvSpPr>
          <p:spPr bwMode="auto">
            <a:xfrm flipH="1" flipV="1">
              <a:off x="6530975" y="2751138"/>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7" name="Line 501">
              <a:extLst>
                <a:ext uri="{FF2B5EF4-FFF2-40B4-BE49-F238E27FC236}">
                  <a16:creationId xmlns:a16="http://schemas.microsoft.com/office/drawing/2014/main" xmlns="" id="{E7D394C8-C521-4353-B389-10F0D1CA4B06}"/>
                </a:ext>
              </a:extLst>
            </p:cNvPr>
            <p:cNvSpPr>
              <a:spLocks noChangeShapeType="1"/>
            </p:cNvSpPr>
            <p:nvPr/>
          </p:nvSpPr>
          <p:spPr bwMode="auto">
            <a:xfrm>
              <a:off x="6561138" y="2781300"/>
              <a:ext cx="31750"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8" name="Line 502">
              <a:extLst>
                <a:ext uri="{FF2B5EF4-FFF2-40B4-BE49-F238E27FC236}">
                  <a16:creationId xmlns:a16="http://schemas.microsoft.com/office/drawing/2014/main" xmlns="" id="{B177F9CF-34C5-48E6-AE86-2BAF57DACD5E}"/>
                </a:ext>
              </a:extLst>
            </p:cNvPr>
            <p:cNvSpPr>
              <a:spLocks noChangeShapeType="1"/>
            </p:cNvSpPr>
            <p:nvPr/>
          </p:nvSpPr>
          <p:spPr bwMode="auto">
            <a:xfrm flipH="1">
              <a:off x="6530975" y="2781300"/>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299" name="Line 503">
              <a:extLst>
                <a:ext uri="{FF2B5EF4-FFF2-40B4-BE49-F238E27FC236}">
                  <a16:creationId xmlns:a16="http://schemas.microsoft.com/office/drawing/2014/main" xmlns="" id="{F0F1E088-ACCB-4E5B-95C7-3FABB1D5A9C2}"/>
                </a:ext>
              </a:extLst>
            </p:cNvPr>
            <p:cNvSpPr>
              <a:spLocks noChangeShapeType="1"/>
            </p:cNvSpPr>
            <p:nvPr/>
          </p:nvSpPr>
          <p:spPr bwMode="auto">
            <a:xfrm flipV="1">
              <a:off x="6561138" y="2751138"/>
              <a:ext cx="31750"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0" name="Line 504">
              <a:extLst>
                <a:ext uri="{FF2B5EF4-FFF2-40B4-BE49-F238E27FC236}">
                  <a16:creationId xmlns:a16="http://schemas.microsoft.com/office/drawing/2014/main" xmlns="" id="{74EC5497-8695-4EFD-9B4F-A6D63065C638}"/>
                </a:ext>
              </a:extLst>
            </p:cNvPr>
            <p:cNvSpPr>
              <a:spLocks noChangeShapeType="1"/>
            </p:cNvSpPr>
            <p:nvPr/>
          </p:nvSpPr>
          <p:spPr bwMode="auto">
            <a:xfrm flipV="1">
              <a:off x="6561138" y="2751138"/>
              <a:ext cx="1587"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1" name="Line 505">
              <a:extLst>
                <a:ext uri="{FF2B5EF4-FFF2-40B4-BE49-F238E27FC236}">
                  <a16:creationId xmlns:a16="http://schemas.microsoft.com/office/drawing/2014/main" xmlns="" id="{BE3536D7-3A21-49EA-971E-9D0BCCE09A27}"/>
                </a:ext>
              </a:extLst>
            </p:cNvPr>
            <p:cNvSpPr>
              <a:spLocks noChangeShapeType="1"/>
            </p:cNvSpPr>
            <p:nvPr/>
          </p:nvSpPr>
          <p:spPr bwMode="auto">
            <a:xfrm>
              <a:off x="6561138" y="2781300"/>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2" name="Rectangle 506">
              <a:extLst>
                <a:ext uri="{FF2B5EF4-FFF2-40B4-BE49-F238E27FC236}">
                  <a16:creationId xmlns:a16="http://schemas.microsoft.com/office/drawing/2014/main" xmlns="" id="{B5A8DC92-B483-4DC3-A73E-7D31BD14C66D}"/>
                </a:ext>
              </a:extLst>
            </p:cNvPr>
            <p:cNvSpPr>
              <a:spLocks noChangeArrowheads="1"/>
            </p:cNvSpPr>
            <p:nvPr/>
          </p:nvSpPr>
          <p:spPr bwMode="auto">
            <a:xfrm>
              <a:off x="6734175" y="2670175"/>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303" name="Line 507">
              <a:extLst>
                <a:ext uri="{FF2B5EF4-FFF2-40B4-BE49-F238E27FC236}">
                  <a16:creationId xmlns:a16="http://schemas.microsoft.com/office/drawing/2014/main" xmlns="" id="{4A41638B-66E6-4D5A-A5AC-4D7AE7FB869F}"/>
                </a:ext>
              </a:extLst>
            </p:cNvPr>
            <p:cNvSpPr>
              <a:spLocks noChangeShapeType="1"/>
            </p:cNvSpPr>
            <p:nvPr/>
          </p:nvSpPr>
          <p:spPr bwMode="auto">
            <a:xfrm flipH="1" flipV="1">
              <a:off x="6743700" y="2679700"/>
              <a:ext cx="31750"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4" name="Line 508">
              <a:extLst>
                <a:ext uri="{FF2B5EF4-FFF2-40B4-BE49-F238E27FC236}">
                  <a16:creationId xmlns:a16="http://schemas.microsoft.com/office/drawing/2014/main" xmlns="" id="{31702AE8-EAA8-48A7-B4DA-E84E9A040FD0}"/>
                </a:ext>
              </a:extLst>
            </p:cNvPr>
            <p:cNvSpPr>
              <a:spLocks noChangeShapeType="1"/>
            </p:cNvSpPr>
            <p:nvPr/>
          </p:nvSpPr>
          <p:spPr bwMode="auto">
            <a:xfrm>
              <a:off x="6775450" y="2711450"/>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5" name="Line 509">
              <a:extLst>
                <a:ext uri="{FF2B5EF4-FFF2-40B4-BE49-F238E27FC236}">
                  <a16:creationId xmlns:a16="http://schemas.microsoft.com/office/drawing/2014/main" xmlns="" id="{27D718BB-5779-4B78-8595-5B47905465B6}"/>
                </a:ext>
              </a:extLst>
            </p:cNvPr>
            <p:cNvSpPr>
              <a:spLocks noChangeShapeType="1"/>
            </p:cNvSpPr>
            <p:nvPr/>
          </p:nvSpPr>
          <p:spPr bwMode="auto">
            <a:xfrm flipH="1">
              <a:off x="6743700" y="2711450"/>
              <a:ext cx="31750"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6" name="Line 510">
              <a:extLst>
                <a:ext uri="{FF2B5EF4-FFF2-40B4-BE49-F238E27FC236}">
                  <a16:creationId xmlns:a16="http://schemas.microsoft.com/office/drawing/2014/main" xmlns="" id="{B2FBB801-517F-46C4-B49B-BD571F71597D}"/>
                </a:ext>
              </a:extLst>
            </p:cNvPr>
            <p:cNvSpPr>
              <a:spLocks noChangeShapeType="1"/>
            </p:cNvSpPr>
            <p:nvPr/>
          </p:nvSpPr>
          <p:spPr bwMode="auto">
            <a:xfrm flipV="1">
              <a:off x="6775450" y="2679700"/>
              <a:ext cx="30163"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7" name="Line 511">
              <a:extLst>
                <a:ext uri="{FF2B5EF4-FFF2-40B4-BE49-F238E27FC236}">
                  <a16:creationId xmlns:a16="http://schemas.microsoft.com/office/drawing/2014/main" xmlns="" id="{69BD8FA6-D10C-4612-8FEF-EB796C7AD01F}"/>
                </a:ext>
              </a:extLst>
            </p:cNvPr>
            <p:cNvSpPr>
              <a:spLocks noChangeShapeType="1"/>
            </p:cNvSpPr>
            <p:nvPr/>
          </p:nvSpPr>
          <p:spPr bwMode="auto">
            <a:xfrm flipV="1">
              <a:off x="6775450" y="2679700"/>
              <a:ext cx="1588"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8" name="Line 512">
              <a:extLst>
                <a:ext uri="{FF2B5EF4-FFF2-40B4-BE49-F238E27FC236}">
                  <a16:creationId xmlns:a16="http://schemas.microsoft.com/office/drawing/2014/main" xmlns="" id="{A3A51223-F130-4B1B-A9E2-DD9392DC4046}"/>
                </a:ext>
              </a:extLst>
            </p:cNvPr>
            <p:cNvSpPr>
              <a:spLocks noChangeShapeType="1"/>
            </p:cNvSpPr>
            <p:nvPr/>
          </p:nvSpPr>
          <p:spPr bwMode="auto">
            <a:xfrm>
              <a:off x="6775450" y="2711450"/>
              <a:ext cx="1588"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09" name="Rectangle 513">
              <a:extLst>
                <a:ext uri="{FF2B5EF4-FFF2-40B4-BE49-F238E27FC236}">
                  <a16:creationId xmlns:a16="http://schemas.microsoft.com/office/drawing/2014/main" xmlns="" id="{FDF42B38-88F5-4469-A731-69291DF75E73}"/>
                </a:ext>
              </a:extLst>
            </p:cNvPr>
            <p:cNvSpPr>
              <a:spLocks noChangeArrowheads="1"/>
            </p:cNvSpPr>
            <p:nvPr/>
          </p:nvSpPr>
          <p:spPr bwMode="auto">
            <a:xfrm>
              <a:off x="6937375" y="2619375"/>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310" name="Line 514">
              <a:extLst>
                <a:ext uri="{FF2B5EF4-FFF2-40B4-BE49-F238E27FC236}">
                  <a16:creationId xmlns:a16="http://schemas.microsoft.com/office/drawing/2014/main" xmlns="" id="{D1A479C7-EB28-49CB-82CD-606BC154C3C3}"/>
                </a:ext>
              </a:extLst>
            </p:cNvPr>
            <p:cNvSpPr>
              <a:spLocks noChangeShapeType="1"/>
            </p:cNvSpPr>
            <p:nvPr/>
          </p:nvSpPr>
          <p:spPr bwMode="auto">
            <a:xfrm flipH="1" flipV="1">
              <a:off x="6946900" y="2628900"/>
              <a:ext cx="30163"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1" name="Line 515">
              <a:extLst>
                <a:ext uri="{FF2B5EF4-FFF2-40B4-BE49-F238E27FC236}">
                  <a16:creationId xmlns:a16="http://schemas.microsoft.com/office/drawing/2014/main" xmlns="" id="{2F628272-5842-40E1-BA0D-29931590CAC5}"/>
                </a:ext>
              </a:extLst>
            </p:cNvPr>
            <p:cNvSpPr>
              <a:spLocks noChangeShapeType="1"/>
            </p:cNvSpPr>
            <p:nvPr/>
          </p:nvSpPr>
          <p:spPr bwMode="auto">
            <a:xfrm>
              <a:off x="6977063" y="2660650"/>
              <a:ext cx="30162"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2" name="Line 516">
              <a:extLst>
                <a:ext uri="{FF2B5EF4-FFF2-40B4-BE49-F238E27FC236}">
                  <a16:creationId xmlns:a16="http://schemas.microsoft.com/office/drawing/2014/main" xmlns="" id="{A895AC7C-586C-4870-AF34-4461E6BF8D23}"/>
                </a:ext>
              </a:extLst>
            </p:cNvPr>
            <p:cNvSpPr>
              <a:spLocks noChangeShapeType="1"/>
            </p:cNvSpPr>
            <p:nvPr/>
          </p:nvSpPr>
          <p:spPr bwMode="auto">
            <a:xfrm flipH="1">
              <a:off x="6946900" y="2660650"/>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3" name="Line 517">
              <a:extLst>
                <a:ext uri="{FF2B5EF4-FFF2-40B4-BE49-F238E27FC236}">
                  <a16:creationId xmlns:a16="http://schemas.microsoft.com/office/drawing/2014/main" xmlns="" id="{FDBFEA10-DE23-406D-AC79-F8427F9FB672}"/>
                </a:ext>
              </a:extLst>
            </p:cNvPr>
            <p:cNvSpPr>
              <a:spLocks noChangeShapeType="1"/>
            </p:cNvSpPr>
            <p:nvPr/>
          </p:nvSpPr>
          <p:spPr bwMode="auto">
            <a:xfrm flipV="1">
              <a:off x="6977063" y="2628900"/>
              <a:ext cx="30162"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4" name="Line 518">
              <a:extLst>
                <a:ext uri="{FF2B5EF4-FFF2-40B4-BE49-F238E27FC236}">
                  <a16:creationId xmlns:a16="http://schemas.microsoft.com/office/drawing/2014/main" xmlns="" id="{76D38C68-E206-4831-AA17-00322439627D}"/>
                </a:ext>
              </a:extLst>
            </p:cNvPr>
            <p:cNvSpPr>
              <a:spLocks noChangeShapeType="1"/>
            </p:cNvSpPr>
            <p:nvPr/>
          </p:nvSpPr>
          <p:spPr bwMode="auto">
            <a:xfrm flipV="1">
              <a:off x="6977063" y="2628900"/>
              <a:ext cx="1587" cy="31750"/>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5" name="Line 519">
              <a:extLst>
                <a:ext uri="{FF2B5EF4-FFF2-40B4-BE49-F238E27FC236}">
                  <a16:creationId xmlns:a16="http://schemas.microsoft.com/office/drawing/2014/main" xmlns="" id="{79707F4F-646B-45B2-B4B6-CDDF7B89A49D}"/>
                </a:ext>
              </a:extLst>
            </p:cNvPr>
            <p:cNvSpPr>
              <a:spLocks noChangeShapeType="1"/>
            </p:cNvSpPr>
            <p:nvPr/>
          </p:nvSpPr>
          <p:spPr bwMode="auto">
            <a:xfrm>
              <a:off x="6977063" y="2660650"/>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6" name="Rectangle 520">
              <a:extLst>
                <a:ext uri="{FF2B5EF4-FFF2-40B4-BE49-F238E27FC236}">
                  <a16:creationId xmlns:a16="http://schemas.microsoft.com/office/drawing/2014/main" xmlns="" id="{597F1C66-3AAF-40C7-A46E-8A3E334297F3}"/>
                </a:ext>
              </a:extLst>
            </p:cNvPr>
            <p:cNvSpPr>
              <a:spLocks noChangeArrowheads="1"/>
            </p:cNvSpPr>
            <p:nvPr/>
          </p:nvSpPr>
          <p:spPr bwMode="auto">
            <a:xfrm>
              <a:off x="7150100" y="2568575"/>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317" name="Line 521">
              <a:extLst>
                <a:ext uri="{FF2B5EF4-FFF2-40B4-BE49-F238E27FC236}">
                  <a16:creationId xmlns:a16="http://schemas.microsoft.com/office/drawing/2014/main" xmlns="" id="{70B09FFD-872B-494E-9F4A-C1D7285C92CD}"/>
                </a:ext>
              </a:extLst>
            </p:cNvPr>
            <p:cNvSpPr>
              <a:spLocks noChangeShapeType="1"/>
            </p:cNvSpPr>
            <p:nvPr/>
          </p:nvSpPr>
          <p:spPr bwMode="auto">
            <a:xfrm flipH="1" flipV="1">
              <a:off x="7159625" y="2579688"/>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8" name="Line 522">
              <a:extLst>
                <a:ext uri="{FF2B5EF4-FFF2-40B4-BE49-F238E27FC236}">
                  <a16:creationId xmlns:a16="http://schemas.microsoft.com/office/drawing/2014/main" xmlns="" id="{112217DA-BD96-44E6-B3BF-098B1045634C}"/>
                </a:ext>
              </a:extLst>
            </p:cNvPr>
            <p:cNvSpPr>
              <a:spLocks noChangeShapeType="1"/>
            </p:cNvSpPr>
            <p:nvPr/>
          </p:nvSpPr>
          <p:spPr bwMode="auto">
            <a:xfrm>
              <a:off x="7189788" y="2609850"/>
              <a:ext cx="31750"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19" name="Line 523">
              <a:extLst>
                <a:ext uri="{FF2B5EF4-FFF2-40B4-BE49-F238E27FC236}">
                  <a16:creationId xmlns:a16="http://schemas.microsoft.com/office/drawing/2014/main" xmlns="" id="{9B6E155C-596C-48D7-80DD-2378118D9FBE}"/>
                </a:ext>
              </a:extLst>
            </p:cNvPr>
            <p:cNvSpPr>
              <a:spLocks noChangeShapeType="1"/>
            </p:cNvSpPr>
            <p:nvPr/>
          </p:nvSpPr>
          <p:spPr bwMode="auto">
            <a:xfrm flipH="1">
              <a:off x="7159625" y="2609850"/>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0" name="Line 524">
              <a:extLst>
                <a:ext uri="{FF2B5EF4-FFF2-40B4-BE49-F238E27FC236}">
                  <a16:creationId xmlns:a16="http://schemas.microsoft.com/office/drawing/2014/main" xmlns="" id="{6029883A-4C36-4467-B0FF-3EBDC882127B}"/>
                </a:ext>
              </a:extLst>
            </p:cNvPr>
            <p:cNvSpPr>
              <a:spLocks noChangeShapeType="1"/>
            </p:cNvSpPr>
            <p:nvPr/>
          </p:nvSpPr>
          <p:spPr bwMode="auto">
            <a:xfrm flipV="1">
              <a:off x="7189788" y="2579688"/>
              <a:ext cx="31750"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1" name="Line 525">
              <a:extLst>
                <a:ext uri="{FF2B5EF4-FFF2-40B4-BE49-F238E27FC236}">
                  <a16:creationId xmlns:a16="http://schemas.microsoft.com/office/drawing/2014/main" xmlns="" id="{EEBADBC6-A65B-4F72-A10C-519C2D0324C6}"/>
                </a:ext>
              </a:extLst>
            </p:cNvPr>
            <p:cNvSpPr>
              <a:spLocks noChangeShapeType="1"/>
            </p:cNvSpPr>
            <p:nvPr/>
          </p:nvSpPr>
          <p:spPr bwMode="auto">
            <a:xfrm flipV="1">
              <a:off x="7189788" y="2579688"/>
              <a:ext cx="1587"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2" name="Line 526">
              <a:extLst>
                <a:ext uri="{FF2B5EF4-FFF2-40B4-BE49-F238E27FC236}">
                  <a16:creationId xmlns:a16="http://schemas.microsoft.com/office/drawing/2014/main" xmlns="" id="{0C6152F4-38E2-42F4-97E0-95D5148F1673}"/>
                </a:ext>
              </a:extLst>
            </p:cNvPr>
            <p:cNvSpPr>
              <a:spLocks noChangeShapeType="1"/>
            </p:cNvSpPr>
            <p:nvPr/>
          </p:nvSpPr>
          <p:spPr bwMode="auto">
            <a:xfrm>
              <a:off x="7189788" y="2609850"/>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3" name="Rectangle 527">
              <a:extLst>
                <a:ext uri="{FF2B5EF4-FFF2-40B4-BE49-F238E27FC236}">
                  <a16:creationId xmlns:a16="http://schemas.microsoft.com/office/drawing/2014/main" xmlns="" id="{730B7CC4-6106-4569-812A-B1020D556AE3}"/>
                </a:ext>
              </a:extLst>
            </p:cNvPr>
            <p:cNvSpPr>
              <a:spLocks noChangeArrowheads="1"/>
            </p:cNvSpPr>
            <p:nvPr/>
          </p:nvSpPr>
          <p:spPr bwMode="auto">
            <a:xfrm>
              <a:off x="7362825" y="2517775"/>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324" name="Line 528">
              <a:extLst>
                <a:ext uri="{FF2B5EF4-FFF2-40B4-BE49-F238E27FC236}">
                  <a16:creationId xmlns:a16="http://schemas.microsoft.com/office/drawing/2014/main" xmlns="" id="{232DC2E0-F64A-4755-B280-E3F9879A2273}"/>
                </a:ext>
              </a:extLst>
            </p:cNvPr>
            <p:cNvSpPr>
              <a:spLocks noChangeShapeType="1"/>
            </p:cNvSpPr>
            <p:nvPr/>
          </p:nvSpPr>
          <p:spPr bwMode="auto">
            <a:xfrm flipH="1" flipV="1">
              <a:off x="7372350" y="2528888"/>
              <a:ext cx="31750"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5" name="Line 529">
              <a:extLst>
                <a:ext uri="{FF2B5EF4-FFF2-40B4-BE49-F238E27FC236}">
                  <a16:creationId xmlns:a16="http://schemas.microsoft.com/office/drawing/2014/main" xmlns="" id="{2D6D4871-BED6-4967-BEBE-7276095A0287}"/>
                </a:ext>
              </a:extLst>
            </p:cNvPr>
            <p:cNvSpPr>
              <a:spLocks noChangeShapeType="1"/>
            </p:cNvSpPr>
            <p:nvPr/>
          </p:nvSpPr>
          <p:spPr bwMode="auto">
            <a:xfrm>
              <a:off x="7404100" y="2559050"/>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6" name="Line 530">
              <a:extLst>
                <a:ext uri="{FF2B5EF4-FFF2-40B4-BE49-F238E27FC236}">
                  <a16:creationId xmlns:a16="http://schemas.microsoft.com/office/drawing/2014/main" xmlns="" id="{1BC999EB-3B5C-49A6-ADB3-6CD37795B043}"/>
                </a:ext>
              </a:extLst>
            </p:cNvPr>
            <p:cNvSpPr>
              <a:spLocks noChangeShapeType="1"/>
            </p:cNvSpPr>
            <p:nvPr/>
          </p:nvSpPr>
          <p:spPr bwMode="auto">
            <a:xfrm flipH="1">
              <a:off x="7372350" y="2559050"/>
              <a:ext cx="31750"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7" name="Line 531">
              <a:extLst>
                <a:ext uri="{FF2B5EF4-FFF2-40B4-BE49-F238E27FC236}">
                  <a16:creationId xmlns:a16="http://schemas.microsoft.com/office/drawing/2014/main" xmlns="" id="{C22FBC3C-BF98-4B26-9B5D-5F935F6D04F7}"/>
                </a:ext>
              </a:extLst>
            </p:cNvPr>
            <p:cNvSpPr>
              <a:spLocks noChangeShapeType="1"/>
            </p:cNvSpPr>
            <p:nvPr/>
          </p:nvSpPr>
          <p:spPr bwMode="auto">
            <a:xfrm flipV="1">
              <a:off x="7404100" y="2528888"/>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8" name="Line 532">
              <a:extLst>
                <a:ext uri="{FF2B5EF4-FFF2-40B4-BE49-F238E27FC236}">
                  <a16:creationId xmlns:a16="http://schemas.microsoft.com/office/drawing/2014/main" xmlns="" id="{FF3B51C0-4A53-431D-930F-BAC88CCF176F}"/>
                </a:ext>
              </a:extLst>
            </p:cNvPr>
            <p:cNvSpPr>
              <a:spLocks noChangeShapeType="1"/>
            </p:cNvSpPr>
            <p:nvPr/>
          </p:nvSpPr>
          <p:spPr bwMode="auto">
            <a:xfrm flipV="1">
              <a:off x="7404100" y="2528888"/>
              <a:ext cx="1588"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29" name="Line 534">
              <a:extLst>
                <a:ext uri="{FF2B5EF4-FFF2-40B4-BE49-F238E27FC236}">
                  <a16:creationId xmlns:a16="http://schemas.microsoft.com/office/drawing/2014/main" xmlns="" id="{841F91F4-56D0-4376-8DA6-FBBC67B0AF04}"/>
                </a:ext>
              </a:extLst>
            </p:cNvPr>
            <p:cNvSpPr>
              <a:spLocks noChangeShapeType="1"/>
            </p:cNvSpPr>
            <p:nvPr/>
          </p:nvSpPr>
          <p:spPr bwMode="auto">
            <a:xfrm>
              <a:off x="7404100" y="2559050"/>
              <a:ext cx="1588"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30" name="Rectangle 535">
              <a:extLst>
                <a:ext uri="{FF2B5EF4-FFF2-40B4-BE49-F238E27FC236}">
                  <a16:creationId xmlns:a16="http://schemas.microsoft.com/office/drawing/2014/main" xmlns="" id="{227C1F2F-29DA-448E-8FC3-E54B75320C46}"/>
                </a:ext>
              </a:extLst>
            </p:cNvPr>
            <p:cNvSpPr>
              <a:spLocks noChangeArrowheads="1"/>
            </p:cNvSpPr>
            <p:nvPr/>
          </p:nvSpPr>
          <p:spPr bwMode="auto">
            <a:xfrm>
              <a:off x="6024562" y="1870715"/>
              <a:ext cx="9937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sz="2400">
                  <a:solidFill>
                    <a:schemeClr val="tx1"/>
                  </a:solidFill>
                  <a:latin typeface="Times New Roman" panose="02020603050405020304" pitchFamily="18" charset="0"/>
                </a:defRPr>
              </a:lvl1pPr>
              <a:lvl2pPr marL="571500" defTabSz="762000" eaLnBrk="0" hangingPunct="0">
                <a:defRPr sz="2400">
                  <a:solidFill>
                    <a:schemeClr val="tx1"/>
                  </a:solidFill>
                  <a:latin typeface="Times New Roman" panose="02020603050405020304" pitchFamily="18" charset="0"/>
                </a:defRPr>
              </a:lvl2pPr>
              <a:lvl3pPr marL="1143000" defTabSz="762000" eaLnBrk="0" hangingPunct="0">
                <a:defRPr sz="2400">
                  <a:solidFill>
                    <a:schemeClr val="tx1"/>
                  </a:solidFill>
                  <a:latin typeface="Times New Roman" panose="02020603050405020304" pitchFamily="18" charset="0"/>
                </a:defRPr>
              </a:lvl3pPr>
              <a:lvl4pPr marL="1714500" defTabSz="762000" eaLnBrk="0" hangingPunct="0">
                <a:defRPr sz="2400">
                  <a:solidFill>
                    <a:schemeClr val="tx1"/>
                  </a:solidFill>
                  <a:latin typeface="Times New Roman" panose="02020603050405020304" pitchFamily="18" charset="0"/>
                </a:defRPr>
              </a:lvl4pPr>
              <a:lvl5pPr marL="2286000" defTabSz="762000" eaLnBrk="0" hangingPunct="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sv-SE" altLang="sv-SE" sz="1400" dirty="0">
                  <a:latin typeface="Arial" panose="020B0604020202020204" pitchFamily="34" charset="0"/>
                </a:rPr>
                <a:t>Effect of pH</a:t>
              </a:r>
            </a:p>
          </p:txBody>
        </p:sp>
        <p:sp>
          <p:nvSpPr>
            <p:cNvPr id="331" name="Rectangle 542">
              <a:extLst>
                <a:ext uri="{FF2B5EF4-FFF2-40B4-BE49-F238E27FC236}">
                  <a16:creationId xmlns:a16="http://schemas.microsoft.com/office/drawing/2014/main" xmlns="" id="{D43E8382-BFB7-41E6-ACC2-62D27AA302BF}"/>
                </a:ext>
              </a:extLst>
            </p:cNvPr>
            <p:cNvSpPr>
              <a:spLocks noChangeArrowheads="1"/>
            </p:cNvSpPr>
            <p:nvPr/>
          </p:nvSpPr>
          <p:spPr bwMode="auto">
            <a:xfrm>
              <a:off x="5158889" y="3427169"/>
              <a:ext cx="283232"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0</a:t>
              </a:r>
            </a:p>
          </p:txBody>
        </p:sp>
        <p:sp>
          <p:nvSpPr>
            <p:cNvPr id="332" name="Rectangle 543">
              <a:extLst>
                <a:ext uri="{FF2B5EF4-FFF2-40B4-BE49-F238E27FC236}">
                  <a16:creationId xmlns:a16="http://schemas.microsoft.com/office/drawing/2014/main" xmlns="" id="{8548B7D7-3BFB-4BE8-81F6-1A81D2D8955E}"/>
                </a:ext>
              </a:extLst>
            </p:cNvPr>
            <p:cNvSpPr>
              <a:spLocks noChangeArrowheads="1"/>
            </p:cNvSpPr>
            <p:nvPr/>
          </p:nvSpPr>
          <p:spPr bwMode="auto">
            <a:xfrm>
              <a:off x="5681334" y="3427169"/>
              <a:ext cx="283232"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5</a:t>
              </a:r>
            </a:p>
          </p:txBody>
        </p:sp>
        <p:sp>
          <p:nvSpPr>
            <p:cNvPr id="333" name="Rectangle 544">
              <a:extLst>
                <a:ext uri="{FF2B5EF4-FFF2-40B4-BE49-F238E27FC236}">
                  <a16:creationId xmlns:a16="http://schemas.microsoft.com/office/drawing/2014/main" xmlns="" id="{825E2081-9B2C-4C2B-B782-BA9D0B354FD2}"/>
                </a:ext>
              </a:extLst>
            </p:cNvPr>
            <p:cNvSpPr>
              <a:spLocks noChangeArrowheads="1"/>
            </p:cNvSpPr>
            <p:nvPr/>
          </p:nvSpPr>
          <p:spPr bwMode="auto">
            <a:xfrm>
              <a:off x="6185856" y="3427169"/>
              <a:ext cx="358905"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10</a:t>
              </a:r>
            </a:p>
          </p:txBody>
        </p:sp>
        <p:sp>
          <p:nvSpPr>
            <p:cNvPr id="334" name="Rectangle 545">
              <a:extLst>
                <a:ext uri="{FF2B5EF4-FFF2-40B4-BE49-F238E27FC236}">
                  <a16:creationId xmlns:a16="http://schemas.microsoft.com/office/drawing/2014/main" xmlns="" id="{3DABFD85-5CCA-4709-8383-AB0A53D6313F}"/>
                </a:ext>
              </a:extLst>
            </p:cNvPr>
            <p:cNvSpPr>
              <a:spLocks noChangeArrowheads="1"/>
            </p:cNvSpPr>
            <p:nvPr/>
          </p:nvSpPr>
          <p:spPr bwMode="auto">
            <a:xfrm>
              <a:off x="6712906" y="3427169"/>
              <a:ext cx="358905"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15</a:t>
              </a:r>
            </a:p>
          </p:txBody>
        </p:sp>
        <p:sp>
          <p:nvSpPr>
            <p:cNvPr id="335" name="Rectangle 546">
              <a:extLst>
                <a:ext uri="{FF2B5EF4-FFF2-40B4-BE49-F238E27FC236}">
                  <a16:creationId xmlns:a16="http://schemas.microsoft.com/office/drawing/2014/main" xmlns="" id="{B8293992-CDF3-4200-8BB5-6F56F5B5EF5F}"/>
                </a:ext>
              </a:extLst>
            </p:cNvPr>
            <p:cNvSpPr>
              <a:spLocks noChangeArrowheads="1"/>
            </p:cNvSpPr>
            <p:nvPr/>
          </p:nvSpPr>
          <p:spPr bwMode="auto">
            <a:xfrm>
              <a:off x="7239956" y="3427169"/>
              <a:ext cx="358905"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20</a:t>
              </a:r>
            </a:p>
          </p:txBody>
        </p:sp>
        <p:sp>
          <p:nvSpPr>
            <p:cNvPr id="336" name="Rectangle 547">
              <a:extLst>
                <a:ext uri="{FF2B5EF4-FFF2-40B4-BE49-F238E27FC236}">
                  <a16:creationId xmlns:a16="http://schemas.microsoft.com/office/drawing/2014/main" xmlns="" id="{3FB04EBD-788E-4FAC-8987-632C813C690E}"/>
                </a:ext>
              </a:extLst>
            </p:cNvPr>
            <p:cNvSpPr>
              <a:spLocks noChangeArrowheads="1"/>
            </p:cNvSpPr>
            <p:nvPr/>
          </p:nvSpPr>
          <p:spPr bwMode="auto">
            <a:xfrm>
              <a:off x="5901207" y="3603194"/>
              <a:ext cx="1182690" cy="204478"/>
            </a:xfrm>
            <a:prstGeom prst="rect">
              <a:avLst/>
            </a:prstGeom>
            <a:noFill/>
            <a:ln w="9525">
              <a:noFill/>
              <a:miter lim="800000"/>
              <a:headEnd/>
              <a:tailEnd/>
            </a:ln>
          </p:spPr>
          <p:txBody>
            <a:bodyPr wrap="square">
              <a:spAutoFit/>
            </a:bodyPr>
            <a:lstStyle/>
            <a:p>
              <a:pPr algn="ct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cs typeface="Arial" panose="020B0604020202020204" pitchFamily="34" charset="0"/>
                </a:rPr>
                <a:t>hours</a:t>
              </a:r>
            </a:p>
          </p:txBody>
        </p:sp>
        <p:sp>
          <p:nvSpPr>
            <p:cNvPr id="337" name="Line 550">
              <a:extLst>
                <a:ext uri="{FF2B5EF4-FFF2-40B4-BE49-F238E27FC236}">
                  <a16:creationId xmlns:a16="http://schemas.microsoft.com/office/drawing/2014/main" xmlns="" id="{343DA034-B1C5-4210-94D5-E116BE8FDA34}"/>
                </a:ext>
              </a:extLst>
            </p:cNvPr>
            <p:cNvSpPr>
              <a:spLocks noChangeShapeType="1"/>
            </p:cNvSpPr>
            <p:nvPr/>
          </p:nvSpPr>
          <p:spPr bwMode="auto">
            <a:xfrm>
              <a:off x="7635875" y="2497138"/>
              <a:ext cx="274638" cy="1587"/>
            </a:xfrm>
            <a:prstGeom prst="line">
              <a:avLst/>
            </a:prstGeom>
            <a:noFill/>
            <a:ln w="19050">
              <a:solidFill>
                <a:srgbClr val="DDDDDD"/>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38" name="Freeform 551">
              <a:extLst>
                <a:ext uri="{FF2B5EF4-FFF2-40B4-BE49-F238E27FC236}">
                  <a16:creationId xmlns:a16="http://schemas.microsoft.com/office/drawing/2014/main" xmlns="" id="{E5D34191-B939-4B22-B6EA-F0B50BAB9FF5}"/>
                </a:ext>
              </a:extLst>
            </p:cNvPr>
            <p:cNvSpPr>
              <a:spLocks/>
            </p:cNvSpPr>
            <p:nvPr/>
          </p:nvSpPr>
          <p:spPr bwMode="auto">
            <a:xfrm>
              <a:off x="7737475" y="2466975"/>
              <a:ext cx="61913" cy="61913"/>
            </a:xfrm>
            <a:custGeom>
              <a:avLst/>
              <a:gdLst>
                <a:gd name="T0" fmla="*/ 19 w 39"/>
                <a:gd name="T1" fmla="*/ 0 h 39"/>
                <a:gd name="T2" fmla="*/ 39 w 39"/>
                <a:gd name="T3" fmla="*/ 19 h 39"/>
                <a:gd name="T4" fmla="*/ 19 w 39"/>
                <a:gd name="T5" fmla="*/ 39 h 39"/>
                <a:gd name="T6" fmla="*/ 0 w 39"/>
                <a:gd name="T7" fmla="*/ 19 h 39"/>
                <a:gd name="T8" fmla="*/ 19 w 39"/>
                <a:gd name="T9" fmla="*/ 0 h 39"/>
              </a:gdLst>
              <a:ahLst/>
              <a:cxnLst>
                <a:cxn ang="0">
                  <a:pos x="T0" y="T1"/>
                </a:cxn>
                <a:cxn ang="0">
                  <a:pos x="T2" y="T3"/>
                </a:cxn>
                <a:cxn ang="0">
                  <a:pos x="T4" y="T5"/>
                </a:cxn>
                <a:cxn ang="0">
                  <a:pos x="T6" y="T7"/>
                </a:cxn>
                <a:cxn ang="0">
                  <a:pos x="T8" y="T9"/>
                </a:cxn>
              </a:cxnLst>
              <a:rect l="0" t="0" r="r" b="b"/>
              <a:pathLst>
                <a:path w="39" h="39">
                  <a:moveTo>
                    <a:pt x="19" y="0"/>
                  </a:moveTo>
                  <a:lnTo>
                    <a:pt x="39" y="19"/>
                  </a:lnTo>
                  <a:lnTo>
                    <a:pt x="19" y="39"/>
                  </a:lnTo>
                  <a:lnTo>
                    <a:pt x="0" y="19"/>
                  </a:lnTo>
                  <a:lnTo>
                    <a:pt x="19" y="0"/>
                  </a:lnTo>
                  <a:close/>
                </a:path>
              </a:pathLst>
            </a:custGeom>
            <a:solidFill>
              <a:srgbClr val="DDDDDD"/>
            </a:solidFill>
            <a:ln w="9525">
              <a:solidFill>
                <a:srgbClr val="DDDDDD"/>
              </a:solidFill>
              <a:prstDash val="solid"/>
              <a:round/>
              <a:headEnd/>
              <a:tailEnd/>
            </a:ln>
          </p:spPr>
          <p:txBody>
            <a:bodyPr/>
            <a:lstStyle/>
            <a:p>
              <a:endParaRPr lang="sv-SE"/>
            </a:p>
          </p:txBody>
        </p:sp>
        <p:sp>
          <p:nvSpPr>
            <p:cNvPr id="339" name="Rectangle 552">
              <a:extLst>
                <a:ext uri="{FF2B5EF4-FFF2-40B4-BE49-F238E27FC236}">
                  <a16:creationId xmlns:a16="http://schemas.microsoft.com/office/drawing/2014/main" xmlns="" id="{4236E834-1D55-47D9-A88E-360502774558}"/>
                </a:ext>
              </a:extLst>
            </p:cNvPr>
            <p:cNvSpPr>
              <a:spLocks noChangeArrowheads="1"/>
            </p:cNvSpPr>
            <p:nvPr/>
          </p:nvSpPr>
          <p:spPr bwMode="auto">
            <a:xfrm>
              <a:off x="7851197" y="2381864"/>
              <a:ext cx="611148"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pH 7.5</a:t>
              </a:r>
            </a:p>
          </p:txBody>
        </p:sp>
        <p:sp>
          <p:nvSpPr>
            <p:cNvPr id="340" name="Line 553">
              <a:extLst>
                <a:ext uri="{FF2B5EF4-FFF2-40B4-BE49-F238E27FC236}">
                  <a16:creationId xmlns:a16="http://schemas.microsoft.com/office/drawing/2014/main" xmlns="" id="{446ED3BB-64D8-479B-9699-FAE3AE0C3FAB}"/>
                </a:ext>
              </a:extLst>
            </p:cNvPr>
            <p:cNvSpPr>
              <a:spLocks noChangeShapeType="1"/>
            </p:cNvSpPr>
            <p:nvPr/>
          </p:nvSpPr>
          <p:spPr bwMode="auto">
            <a:xfrm>
              <a:off x="7635875" y="2690813"/>
              <a:ext cx="274638" cy="1587"/>
            </a:xfrm>
            <a:prstGeom prst="line">
              <a:avLst/>
            </a:prstGeom>
            <a:noFill/>
            <a:ln w="19050">
              <a:solidFill>
                <a:srgbClr val="FF00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41" name="Rectangle 554">
              <a:extLst>
                <a:ext uri="{FF2B5EF4-FFF2-40B4-BE49-F238E27FC236}">
                  <a16:creationId xmlns:a16="http://schemas.microsoft.com/office/drawing/2014/main" xmlns="" id="{F8D4F4B0-1C5C-472D-813F-9010D42C2A67}"/>
                </a:ext>
              </a:extLst>
            </p:cNvPr>
            <p:cNvSpPr>
              <a:spLocks noChangeArrowheads="1"/>
            </p:cNvSpPr>
            <p:nvPr/>
          </p:nvSpPr>
          <p:spPr bwMode="auto">
            <a:xfrm>
              <a:off x="7737475" y="2660650"/>
              <a:ext cx="61913" cy="60325"/>
            </a:xfrm>
            <a:prstGeom prst="rect">
              <a:avLst/>
            </a:prstGeom>
            <a:solidFill>
              <a:srgbClr val="FF00FF"/>
            </a:solidFill>
            <a:ln w="9525">
              <a:solidFill>
                <a:srgbClr val="FF00FF"/>
              </a:solidFill>
              <a:miter lim="800000"/>
              <a:headEnd/>
              <a:tailEnd/>
            </a:ln>
          </p:spPr>
          <p:txBody>
            <a:bodyPr/>
            <a:lstStyle/>
            <a:p>
              <a:endParaRPr lang="sv-SE"/>
            </a:p>
          </p:txBody>
        </p:sp>
        <p:sp>
          <p:nvSpPr>
            <p:cNvPr id="342" name="Rectangle 555">
              <a:extLst>
                <a:ext uri="{FF2B5EF4-FFF2-40B4-BE49-F238E27FC236}">
                  <a16:creationId xmlns:a16="http://schemas.microsoft.com/office/drawing/2014/main" xmlns="" id="{A03F12D5-8D07-4E03-8D58-71992EBCB9A0}"/>
                </a:ext>
              </a:extLst>
            </p:cNvPr>
            <p:cNvSpPr>
              <a:spLocks noChangeArrowheads="1"/>
            </p:cNvSpPr>
            <p:nvPr/>
          </p:nvSpPr>
          <p:spPr bwMode="auto">
            <a:xfrm>
              <a:off x="7851197" y="2573951"/>
              <a:ext cx="611148"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pH 6.8</a:t>
              </a:r>
            </a:p>
          </p:txBody>
        </p:sp>
        <p:sp>
          <p:nvSpPr>
            <p:cNvPr id="343" name="Line 556">
              <a:extLst>
                <a:ext uri="{FF2B5EF4-FFF2-40B4-BE49-F238E27FC236}">
                  <a16:creationId xmlns:a16="http://schemas.microsoft.com/office/drawing/2014/main" xmlns="" id="{8E83EA8B-E9CA-4ADE-925A-ABAA05908B3D}"/>
                </a:ext>
              </a:extLst>
            </p:cNvPr>
            <p:cNvSpPr>
              <a:spLocks noChangeShapeType="1"/>
            </p:cNvSpPr>
            <p:nvPr/>
          </p:nvSpPr>
          <p:spPr bwMode="auto">
            <a:xfrm>
              <a:off x="7635875" y="2882900"/>
              <a:ext cx="274638" cy="1588"/>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44" name="Freeform 557">
              <a:extLst>
                <a:ext uri="{FF2B5EF4-FFF2-40B4-BE49-F238E27FC236}">
                  <a16:creationId xmlns:a16="http://schemas.microsoft.com/office/drawing/2014/main" xmlns="" id="{A645DA5C-41CF-414B-BD5B-A3CC2B753541}"/>
                </a:ext>
              </a:extLst>
            </p:cNvPr>
            <p:cNvSpPr>
              <a:spLocks/>
            </p:cNvSpPr>
            <p:nvPr/>
          </p:nvSpPr>
          <p:spPr bwMode="auto">
            <a:xfrm>
              <a:off x="7737475" y="2852738"/>
              <a:ext cx="61913" cy="60325"/>
            </a:xfrm>
            <a:custGeom>
              <a:avLst/>
              <a:gdLst>
                <a:gd name="T0" fmla="*/ 19 w 39"/>
                <a:gd name="T1" fmla="*/ 0 h 38"/>
                <a:gd name="T2" fmla="*/ 39 w 39"/>
                <a:gd name="T3" fmla="*/ 38 h 38"/>
                <a:gd name="T4" fmla="*/ 0 w 39"/>
                <a:gd name="T5" fmla="*/ 38 h 38"/>
                <a:gd name="T6" fmla="*/ 19 w 39"/>
                <a:gd name="T7" fmla="*/ 0 h 38"/>
              </a:gdLst>
              <a:ahLst/>
              <a:cxnLst>
                <a:cxn ang="0">
                  <a:pos x="T0" y="T1"/>
                </a:cxn>
                <a:cxn ang="0">
                  <a:pos x="T2" y="T3"/>
                </a:cxn>
                <a:cxn ang="0">
                  <a:pos x="T4" y="T5"/>
                </a:cxn>
                <a:cxn ang="0">
                  <a:pos x="T6" y="T7"/>
                </a:cxn>
              </a:cxnLst>
              <a:rect l="0" t="0" r="r" b="b"/>
              <a:pathLst>
                <a:path w="39" h="38">
                  <a:moveTo>
                    <a:pt x="19" y="0"/>
                  </a:moveTo>
                  <a:lnTo>
                    <a:pt x="39" y="38"/>
                  </a:lnTo>
                  <a:lnTo>
                    <a:pt x="0" y="38"/>
                  </a:lnTo>
                  <a:lnTo>
                    <a:pt x="19" y="0"/>
                  </a:lnTo>
                  <a:close/>
                </a:path>
              </a:pathLst>
            </a:custGeom>
            <a:solidFill>
              <a:srgbClr val="FFFF00"/>
            </a:solidFill>
            <a:ln w="9525">
              <a:solidFill>
                <a:srgbClr val="FFFF00"/>
              </a:solidFill>
              <a:prstDash val="solid"/>
              <a:round/>
              <a:headEnd/>
              <a:tailEnd/>
            </a:ln>
          </p:spPr>
          <p:txBody>
            <a:bodyPr/>
            <a:lstStyle/>
            <a:p>
              <a:endParaRPr lang="sv-SE"/>
            </a:p>
          </p:txBody>
        </p:sp>
        <p:sp>
          <p:nvSpPr>
            <p:cNvPr id="345" name="Rectangle 558">
              <a:extLst>
                <a:ext uri="{FF2B5EF4-FFF2-40B4-BE49-F238E27FC236}">
                  <a16:creationId xmlns:a16="http://schemas.microsoft.com/office/drawing/2014/main" xmlns="" id="{BCF4E5BE-BC16-440B-A89F-83879C15A608}"/>
                </a:ext>
              </a:extLst>
            </p:cNvPr>
            <p:cNvSpPr>
              <a:spLocks noChangeArrowheads="1"/>
            </p:cNvSpPr>
            <p:nvPr/>
          </p:nvSpPr>
          <p:spPr bwMode="auto">
            <a:xfrm>
              <a:off x="7851197" y="2766039"/>
              <a:ext cx="611148"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pH 5.0</a:t>
              </a:r>
            </a:p>
          </p:txBody>
        </p:sp>
        <p:sp>
          <p:nvSpPr>
            <p:cNvPr id="346" name="Line 559">
              <a:extLst>
                <a:ext uri="{FF2B5EF4-FFF2-40B4-BE49-F238E27FC236}">
                  <a16:creationId xmlns:a16="http://schemas.microsoft.com/office/drawing/2014/main" xmlns="" id="{DBD36F3F-D554-4B18-AD17-DDC58717B072}"/>
                </a:ext>
              </a:extLst>
            </p:cNvPr>
            <p:cNvSpPr>
              <a:spLocks noChangeShapeType="1"/>
            </p:cNvSpPr>
            <p:nvPr/>
          </p:nvSpPr>
          <p:spPr bwMode="auto">
            <a:xfrm>
              <a:off x="7635875" y="3074988"/>
              <a:ext cx="274638" cy="1587"/>
            </a:xfrm>
            <a:prstGeom prst="line">
              <a:avLst/>
            </a:prstGeom>
            <a:noFill/>
            <a:ln w="19050">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47" name="Rectangle 560">
              <a:extLst>
                <a:ext uri="{FF2B5EF4-FFF2-40B4-BE49-F238E27FC236}">
                  <a16:creationId xmlns:a16="http://schemas.microsoft.com/office/drawing/2014/main" xmlns="" id="{4D54107D-35CD-4A83-BB03-ECE50AFA8835}"/>
                </a:ext>
              </a:extLst>
            </p:cNvPr>
            <p:cNvSpPr>
              <a:spLocks noChangeArrowheads="1"/>
            </p:cNvSpPr>
            <p:nvPr/>
          </p:nvSpPr>
          <p:spPr bwMode="auto">
            <a:xfrm>
              <a:off x="7727950" y="30353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348" name="Line 561">
              <a:extLst>
                <a:ext uri="{FF2B5EF4-FFF2-40B4-BE49-F238E27FC236}">
                  <a16:creationId xmlns:a16="http://schemas.microsoft.com/office/drawing/2014/main" xmlns="" id="{9AA37034-B0D4-4DAD-A5A4-C94BB1F037A3}"/>
                </a:ext>
              </a:extLst>
            </p:cNvPr>
            <p:cNvSpPr>
              <a:spLocks noChangeShapeType="1"/>
            </p:cNvSpPr>
            <p:nvPr/>
          </p:nvSpPr>
          <p:spPr bwMode="auto">
            <a:xfrm flipH="1" flipV="1">
              <a:off x="7737475" y="3044825"/>
              <a:ext cx="30163"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49" name="Line 562">
              <a:extLst>
                <a:ext uri="{FF2B5EF4-FFF2-40B4-BE49-F238E27FC236}">
                  <a16:creationId xmlns:a16="http://schemas.microsoft.com/office/drawing/2014/main" xmlns="" id="{934F43E0-05DA-4835-89F0-7F3F9B5EBACD}"/>
                </a:ext>
              </a:extLst>
            </p:cNvPr>
            <p:cNvSpPr>
              <a:spLocks noChangeShapeType="1"/>
            </p:cNvSpPr>
            <p:nvPr/>
          </p:nvSpPr>
          <p:spPr bwMode="auto">
            <a:xfrm>
              <a:off x="7767638" y="3074988"/>
              <a:ext cx="31750"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0" name="Line 563">
              <a:extLst>
                <a:ext uri="{FF2B5EF4-FFF2-40B4-BE49-F238E27FC236}">
                  <a16:creationId xmlns:a16="http://schemas.microsoft.com/office/drawing/2014/main" xmlns="" id="{4B9103C2-DC09-4F2E-9355-42777AEE019E}"/>
                </a:ext>
              </a:extLst>
            </p:cNvPr>
            <p:cNvSpPr>
              <a:spLocks noChangeShapeType="1"/>
            </p:cNvSpPr>
            <p:nvPr/>
          </p:nvSpPr>
          <p:spPr bwMode="auto">
            <a:xfrm flipH="1">
              <a:off x="7737475" y="3074988"/>
              <a:ext cx="30163" cy="31750"/>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1" name="Line 564">
              <a:extLst>
                <a:ext uri="{FF2B5EF4-FFF2-40B4-BE49-F238E27FC236}">
                  <a16:creationId xmlns:a16="http://schemas.microsoft.com/office/drawing/2014/main" xmlns="" id="{83F9A659-8562-4982-9878-03A9E3635B40}"/>
                </a:ext>
              </a:extLst>
            </p:cNvPr>
            <p:cNvSpPr>
              <a:spLocks noChangeShapeType="1"/>
            </p:cNvSpPr>
            <p:nvPr/>
          </p:nvSpPr>
          <p:spPr bwMode="auto">
            <a:xfrm flipV="1">
              <a:off x="7767638" y="3044825"/>
              <a:ext cx="31750" cy="30163"/>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2" name="Rectangle 565">
              <a:extLst>
                <a:ext uri="{FF2B5EF4-FFF2-40B4-BE49-F238E27FC236}">
                  <a16:creationId xmlns:a16="http://schemas.microsoft.com/office/drawing/2014/main" xmlns="" id="{80BACEC8-0BBF-41C0-9DC5-FE01632FB869}"/>
                </a:ext>
              </a:extLst>
            </p:cNvPr>
            <p:cNvSpPr>
              <a:spLocks noChangeArrowheads="1"/>
            </p:cNvSpPr>
            <p:nvPr/>
          </p:nvSpPr>
          <p:spPr bwMode="auto">
            <a:xfrm>
              <a:off x="7851197" y="2959714"/>
              <a:ext cx="611148"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pH 3.0</a:t>
              </a:r>
            </a:p>
          </p:txBody>
        </p:sp>
        <p:sp>
          <p:nvSpPr>
            <p:cNvPr id="353" name="Line 566">
              <a:extLst>
                <a:ext uri="{FF2B5EF4-FFF2-40B4-BE49-F238E27FC236}">
                  <a16:creationId xmlns:a16="http://schemas.microsoft.com/office/drawing/2014/main" xmlns="" id="{F9A47FAB-2D1E-40A6-96EC-271900DE33C2}"/>
                </a:ext>
              </a:extLst>
            </p:cNvPr>
            <p:cNvSpPr>
              <a:spLocks noChangeShapeType="1"/>
            </p:cNvSpPr>
            <p:nvPr/>
          </p:nvSpPr>
          <p:spPr bwMode="auto">
            <a:xfrm>
              <a:off x="7635875" y="3268663"/>
              <a:ext cx="274638" cy="1587"/>
            </a:xfrm>
            <a:prstGeom prst="line">
              <a:avLst/>
            </a:prstGeom>
            <a:noFill/>
            <a:ln w="19050">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4" name="Rectangle 567">
              <a:extLst>
                <a:ext uri="{FF2B5EF4-FFF2-40B4-BE49-F238E27FC236}">
                  <a16:creationId xmlns:a16="http://schemas.microsoft.com/office/drawing/2014/main" xmlns="" id="{0AF65582-4DBB-43A1-A436-4DC2F98B31F4}"/>
                </a:ext>
              </a:extLst>
            </p:cNvPr>
            <p:cNvSpPr>
              <a:spLocks noChangeArrowheads="1"/>
            </p:cNvSpPr>
            <p:nvPr/>
          </p:nvSpPr>
          <p:spPr bwMode="auto">
            <a:xfrm>
              <a:off x="7727950" y="3227388"/>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355" name="Line 568">
              <a:extLst>
                <a:ext uri="{FF2B5EF4-FFF2-40B4-BE49-F238E27FC236}">
                  <a16:creationId xmlns:a16="http://schemas.microsoft.com/office/drawing/2014/main" xmlns="" id="{536FE7A9-1194-4B3C-A0CF-D7172CC1656B}"/>
                </a:ext>
              </a:extLst>
            </p:cNvPr>
            <p:cNvSpPr>
              <a:spLocks noChangeShapeType="1"/>
            </p:cNvSpPr>
            <p:nvPr/>
          </p:nvSpPr>
          <p:spPr bwMode="auto">
            <a:xfrm flipH="1" flipV="1">
              <a:off x="7737475" y="3238500"/>
              <a:ext cx="30163"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6" name="Line 569">
              <a:extLst>
                <a:ext uri="{FF2B5EF4-FFF2-40B4-BE49-F238E27FC236}">
                  <a16:creationId xmlns:a16="http://schemas.microsoft.com/office/drawing/2014/main" xmlns="" id="{C75CF034-5DCE-4F4F-8E50-A7760D757114}"/>
                </a:ext>
              </a:extLst>
            </p:cNvPr>
            <p:cNvSpPr>
              <a:spLocks noChangeShapeType="1"/>
            </p:cNvSpPr>
            <p:nvPr/>
          </p:nvSpPr>
          <p:spPr bwMode="auto">
            <a:xfrm>
              <a:off x="7767638" y="3268663"/>
              <a:ext cx="31750"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7" name="Line 570">
              <a:extLst>
                <a:ext uri="{FF2B5EF4-FFF2-40B4-BE49-F238E27FC236}">
                  <a16:creationId xmlns:a16="http://schemas.microsoft.com/office/drawing/2014/main" xmlns="" id="{DF261C00-7884-4E0D-AAFA-270059AF8632}"/>
                </a:ext>
              </a:extLst>
            </p:cNvPr>
            <p:cNvSpPr>
              <a:spLocks noChangeShapeType="1"/>
            </p:cNvSpPr>
            <p:nvPr/>
          </p:nvSpPr>
          <p:spPr bwMode="auto">
            <a:xfrm flipH="1">
              <a:off x="7737475" y="3268663"/>
              <a:ext cx="30163"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8" name="Line 571">
              <a:extLst>
                <a:ext uri="{FF2B5EF4-FFF2-40B4-BE49-F238E27FC236}">
                  <a16:creationId xmlns:a16="http://schemas.microsoft.com/office/drawing/2014/main" xmlns="" id="{DA90FE96-FE3D-4C89-AE7F-446B89FC6034}"/>
                </a:ext>
              </a:extLst>
            </p:cNvPr>
            <p:cNvSpPr>
              <a:spLocks noChangeShapeType="1"/>
            </p:cNvSpPr>
            <p:nvPr/>
          </p:nvSpPr>
          <p:spPr bwMode="auto">
            <a:xfrm flipV="1">
              <a:off x="7767638" y="3238500"/>
              <a:ext cx="31750"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59" name="Line 572">
              <a:extLst>
                <a:ext uri="{FF2B5EF4-FFF2-40B4-BE49-F238E27FC236}">
                  <a16:creationId xmlns:a16="http://schemas.microsoft.com/office/drawing/2014/main" xmlns="" id="{C657CF13-A310-4F4B-8C26-FAC2EC388CCB}"/>
                </a:ext>
              </a:extLst>
            </p:cNvPr>
            <p:cNvSpPr>
              <a:spLocks noChangeShapeType="1"/>
            </p:cNvSpPr>
            <p:nvPr/>
          </p:nvSpPr>
          <p:spPr bwMode="auto">
            <a:xfrm flipV="1">
              <a:off x="7767638" y="3238500"/>
              <a:ext cx="1587" cy="30163"/>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60" name="Line 573">
              <a:extLst>
                <a:ext uri="{FF2B5EF4-FFF2-40B4-BE49-F238E27FC236}">
                  <a16:creationId xmlns:a16="http://schemas.microsoft.com/office/drawing/2014/main" xmlns="" id="{D5C365E1-D18C-4EF8-BF20-2B1F348CBE72}"/>
                </a:ext>
              </a:extLst>
            </p:cNvPr>
            <p:cNvSpPr>
              <a:spLocks noChangeShapeType="1"/>
            </p:cNvSpPr>
            <p:nvPr/>
          </p:nvSpPr>
          <p:spPr bwMode="auto">
            <a:xfrm>
              <a:off x="7767638" y="3268663"/>
              <a:ext cx="1587" cy="30162"/>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361" name="Rectangle 574">
              <a:extLst>
                <a:ext uri="{FF2B5EF4-FFF2-40B4-BE49-F238E27FC236}">
                  <a16:creationId xmlns:a16="http://schemas.microsoft.com/office/drawing/2014/main" xmlns="" id="{55B28165-0A23-4559-98A0-8EFA12D37F5D}"/>
                </a:ext>
              </a:extLst>
            </p:cNvPr>
            <p:cNvSpPr>
              <a:spLocks noChangeArrowheads="1"/>
            </p:cNvSpPr>
            <p:nvPr/>
          </p:nvSpPr>
          <p:spPr bwMode="auto">
            <a:xfrm>
              <a:off x="7851197" y="3151801"/>
              <a:ext cx="611148"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pH 1.2</a:t>
              </a:r>
            </a:p>
          </p:txBody>
        </p:sp>
        <p:sp>
          <p:nvSpPr>
            <p:cNvPr id="363" name="Rectangle 587">
              <a:extLst>
                <a:ext uri="{FF2B5EF4-FFF2-40B4-BE49-F238E27FC236}">
                  <a16:creationId xmlns:a16="http://schemas.microsoft.com/office/drawing/2014/main" xmlns="" id="{4FBCD30F-38EB-4859-913E-AB8FFED1BBFC}"/>
                </a:ext>
              </a:extLst>
            </p:cNvPr>
            <p:cNvSpPr>
              <a:spLocks noChangeArrowheads="1"/>
            </p:cNvSpPr>
            <p:nvPr/>
          </p:nvSpPr>
          <p:spPr bwMode="auto">
            <a:xfrm>
              <a:off x="4886358" y="2124075"/>
              <a:ext cx="1038159" cy="204478"/>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 dissolution</a:t>
              </a:r>
            </a:p>
          </p:txBody>
        </p:sp>
        <p:grpSp>
          <p:nvGrpSpPr>
            <p:cNvPr id="364" name="Group 596">
              <a:extLst>
                <a:ext uri="{FF2B5EF4-FFF2-40B4-BE49-F238E27FC236}">
                  <a16:creationId xmlns:a16="http://schemas.microsoft.com/office/drawing/2014/main" xmlns="" id="{22BA4867-875E-4118-8D25-F2C0D9F40DDC}"/>
                </a:ext>
              </a:extLst>
            </p:cNvPr>
            <p:cNvGrpSpPr>
              <a:grpSpLocks/>
            </p:cNvGrpSpPr>
            <p:nvPr/>
          </p:nvGrpSpPr>
          <p:grpSpPr bwMode="auto">
            <a:xfrm>
              <a:off x="4832350" y="2301875"/>
              <a:ext cx="434974" cy="1168400"/>
              <a:chOff x="3023" y="1450"/>
              <a:chExt cx="274" cy="736"/>
            </a:xfrm>
          </p:grpSpPr>
          <p:sp>
            <p:nvSpPr>
              <p:cNvPr id="365" name="Rectangle 590">
                <a:extLst>
                  <a:ext uri="{FF2B5EF4-FFF2-40B4-BE49-F238E27FC236}">
                    <a16:creationId xmlns:a16="http://schemas.microsoft.com/office/drawing/2014/main" xmlns="" id="{D0B55A5F-7FB3-4F2F-BDE1-EBC03B35332B}"/>
                  </a:ext>
                </a:extLst>
              </p:cNvPr>
              <p:cNvSpPr>
                <a:spLocks noChangeArrowheads="1"/>
              </p:cNvSpPr>
              <p:nvPr/>
            </p:nvSpPr>
            <p:spPr bwMode="auto">
              <a:xfrm>
                <a:off x="3070" y="1935"/>
                <a:ext cx="226" cy="129"/>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20</a:t>
                </a:r>
              </a:p>
            </p:txBody>
          </p:sp>
          <p:sp>
            <p:nvSpPr>
              <p:cNvPr id="366" name="Rectangle 591">
                <a:extLst>
                  <a:ext uri="{FF2B5EF4-FFF2-40B4-BE49-F238E27FC236}">
                    <a16:creationId xmlns:a16="http://schemas.microsoft.com/office/drawing/2014/main" xmlns="" id="{ED498040-E385-444E-88C7-C1C986C50011}"/>
                  </a:ext>
                </a:extLst>
              </p:cNvPr>
              <p:cNvSpPr>
                <a:spLocks noChangeArrowheads="1"/>
              </p:cNvSpPr>
              <p:nvPr/>
            </p:nvSpPr>
            <p:spPr bwMode="auto">
              <a:xfrm>
                <a:off x="3070" y="1814"/>
                <a:ext cx="226" cy="129"/>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40</a:t>
                </a:r>
              </a:p>
            </p:txBody>
          </p:sp>
          <p:sp>
            <p:nvSpPr>
              <p:cNvPr id="367" name="Rectangle 592">
                <a:extLst>
                  <a:ext uri="{FF2B5EF4-FFF2-40B4-BE49-F238E27FC236}">
                    <a16:creationId xmlns:a16="http://schemas.microsoft.com/office/drawing/2014/main" xmlns="" id="{C7AAE0D7-D17A-4744-981F-FA328FF2F6CC}"/>
                  </a:ext>
                </a:extLst>
              </p:cNvPr>
              <p:cNvSpPr>
                <a:spLocks noChangeArrowheads="1"/>
              </p:cNvSpPr>
              <p:nvPr/>
            </p:nvSpPr>
            <p:spPr bwMode="auto">
              <a:xfrm>
                <a:off x="3070" y="1693"/>
                <a:ext cx="226" cy="129"/>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60</a:t>
                </a:r>
              </a:p>
            </p:txBody>
          </p:sp>
          <p:sp>
            <p:nvSpPr>
              <p:cNvPr id="368" name="Rectangle 593">
                <a:extLst>
                  <a:ext uri="{FF2B5EF4-FFF2-40B4-BE49-F238E27FC236}">
                    <a16:creationId xmlns:a16="http://schemas.microsoft.com/office/drawing/2014/main" xmlns="" id="{AC50FDDB-AE13-4689-AF2E-B6A324B43815}"/>
                  </a:ext>
                </a:extLst>
              </p:cNvPr>
              <p:cNvSpPr>
                <a:spLocks noChangeArrowheads="1"/>
              </p:cNvSpPr>
              <p:nvPr/>
            </p:nvSpPr>
            <p:spPr bwMode="auto">
              <a:xfrm>
                <a:off x="3070" y="1571"/>
                <a:ext cx="226" cy="129"/>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80</a:t>
                </a:r>
              </a:p>
            </p:txBody>
          </p:sp>
          <p:sp>
            <p:nvSpPr>
              <p:cNvPr id="369" name="Rectangle 594">
                <a:extLst>
                  <a:ext uri="{FF2B5EF4-FFF2-40B4-BE49-F238E27FC236}">
                    <a16:creationId xmlns:a16="http://schemas.microsoft.com/office/drawing/2014/main" xmlns="" id="{92EAF880-B382-46A9-A003-7F701F63AA42}"/>
                  </a:ext>
                </a:extLst>
              </p:cNvPr>
              <p:cNvSpPr>
                <a:spLocks noChangeArrowheads="1"/>
              </p:cNvSpPr>
              <p:nvPr/>
            </p:nvSpPr>
            <p:spPr bwMode="auto">
              <a:xfrm>
                <a:off x="3023" y="1450"/>
                <a:ext cx="274" cy="129"/>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100</a:t>
                </a:r>
              </a:p>
            </p:txBody>
          </p:sp>
          <p:sp>
            <p:nvSpPr>
              <p:cNvPr id="370" name="Rectangle 595">
                <a:extLst>
                  <a:ext uri="{FF2B5EF4-FFF2-40B4-BE49-F238E27FC236}">
                    <a16:creationId xmlns:a16="http://schemas.microsoft.com/office/drawing/2014/main" xmlns="" id="{7E605E8C-88C7-4401-9CD4-3CB253A3CE95}"/>
                  </a:ext>
                </a:extLst>
              </p:cNvPr>
              <p:cNvSpPr>
                <a:spLocks noChangeArrowheads="1"/>
              </p:cNvSpPr>
              <p:nvPr/>
            </p:nvSpPr>
            <p:spPr bwMode="auto">
              <a:xfrm>
                <a:off x="3118" y="2057"/>
                <a:ext cx="178" cy="129"/>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0</a:t>
                </a:r>
              </a:p>
            </p:txBody>
          </p:sp>
        </p:grpSp>
      </p:grpSp>
      <p:grpSp>
        <p:nvGrpSpPr>
          <p:cNvPr id="384" name="Group 461">
            <a:extLst>
              <a:ext uri="{FF2B5EF4-FFF2-40B4-BE49-F238E27FC236}">
                <a16:creationId xmlns:a16="http://schemas.microsoft.com/office/drawing/2014/main" xmlns="" id="{3A03D6A4-48A8-49EC-9B25-F38555EE6EA3}"/>
              </a:ext>
            </a:extLst>
          </p:cNvPr>
          <p:cNvGrpSpPr/>
          <p:nvPr/>
        </p:nvGrpSpPr>
        <p:grpSpPr>
          <a:xfrm>
            <a:off x="8402112" y="2596924"/>
            <a:ext cx="3089524" cy="2170698"/>
            <a:chOff x="4880476" y="4300538"/>
            <a:chExt cx="3571334" cy="2134676"/>
          </a:xfrm>
        </p:grpSpPr>
        <p:grpSp>
          <p:nvGrpSpPr>
            <p:cNvPr id="385" name="Group 579">
              <a:extLst>
                <a:ext uri="{FF2B5EF4-FFF2-40B4-BE49-F238E27FC236}">
                  <a16:creationId xmlns:a16="http://schemas.microsoft.com/office/drawing/2014/main" xmlns="" id="{3DAD4DCC-C4A3-454D-8C08-A136B9CD481E}"/>
                </a:ext>
              </a:extLst>
            </p:cNvPr>
            <p:cNvGrpSpPr>
              <a:grpSpLocks/>
            </p:cNvGrpSpPr>
            <p:nvPr/>
          </p:nvGrpSpPr>
          <p:grpSpPr bwMode="auto">
            <a:xfrm>
              <a:off x="5254625" y="4800600"/>
              <a:ext cx="63500" cy="1101725"/>
              <a:chOff x="3310" y="3024"/>
              <a:chExt cx="40" cy="694"/>
            </a:xfrm>
          </p:grpSpPr>
          <p:sp>
            <p:nvSpPr>
              <p:cNvPr id="456" name="Line 256">
                <a:extLst>
                  <a:ext uri="{FF2B5EF4-FFF2-40B4-BE49-F238E27FC236}">
                    <a16:creationId xmlns:a16="http://schemas.microsoft.com/office/drawing/2014/main" xmlns="" id="{23DE2033-E5C6-446F-9850-BAE12C362D17}"/>
                  </a:ext>
                </a:extLst>
              </p:cNvPr>
              <p:cNvSpPr>
                <a:spLocks noChangeShapeType="1"/>
              </p:cNvSpPr>
              <p:nvPr/>
            </p:nvSpPr>
            <p:spPr bwMode="auto">
              <a:xfrm>
                <a:off x="3349" y="3024"/>
                <a:ext cx="1" cy="69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7" name="Line 257">
                <a:extLst>
                  <a:ext uri="{FF2B5EF4-FFF2-40B4-BE49-F238E27FC236}">
                    <a16:creationId xmlns:a16="http://schemas.microsoft.com/office/drawing/2014/main" xmlns="" id="{CA5741DA-1A4A-4F74-A022-4BCA83044AD6}"/>
                  </a:ext>
                </a:extLst>
              </p:cNvPr>
              <p:cNvSpPr>
                <a:spLocks noChangeShapeType="1"/>
              </p:cNvSpPr>
              <p:nvPr/>
            </p:nvSpPr>
            <p:spPr bwMode="auto">
              <a:xfrm>
                <a:off x="3310" y="3717"/>
                <a:ext cx="40"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8" name="Line 258">
                <a:extLst>
                  <a:ext uri="{FF2B5EF4-FFF2-40B4-BE49-F238E27FC236}">
                    <a16:creationId xmlns:a16="http://schemas.microsoft.com/office/drawing/2014/main" xmlns="" id="{E8745AF1-922C-46EC-82EA-8EDFA443A77F}"/>
                  </a:ext>
                </a:extLst>
              </p:cNvPr>
              <p:cNvSpPr>
                <a:spLocks noChangeShapeType="1"/>
              </p:cNvSpPr>
              <p:nvPr/>
            </p:nvSpPr>
            <p:spPr bwMode="auto">
              <a:xfrm>
                <a:off x="3310" y="3579"/>
                <a:ext cx="40"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9" name="Line 259">
                <a:extLst>
                  <a:ext uri="{FF2B5EF4-FFF2-40B4-BE49-F238E27FC236}">
                    <a16:creationId xmlns:a16="http://schemas.microsoft.com/office/drawing/2014/main" xmlns="" id="{8F5F98DB-EA37-4FD6-A472-E8CE27009946}"/>
                  </a:ext>
                </a:extLst>
              </p:cNvPr>
              <p:cNvSpPr>
                <a:spLocks noChangeShapeType="1"/>
              </p:cNvSpPr>
              <p:nvPr/>
            </p:nvSpPr>
            <p:spPr bwMode="auto">
              <a:xfrm>
                <a:off x="3310" y="3440"/>
                <a:ext cx="40"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60" name="Line 260">
                <a:extLst>
                  <a:ext uri="{FF2B5EF4-FFF2-40B4-BE49-F238E27FC236}">
                    <a16:creationId xmlns:a16="http://schemas.microsoft.com/office/drawing/2014/main" xmlns="" id="{4FCFA6B1-0511-432D-8048-82BB4720156A}"/>
                  </a:ext>
                </a:extLst>
              </p:cNvPr>
              <p:cNvSpPr>
                <a:spLocks noChangeShapeType="1"/>
              </p:cNvSpPr>
              <p:nvPr/>
            </p:nvSpPr>
            <p:spPr bwMode="auto">
              <a:xfrm>
                <a:off x="3310" y="3302"/>
                <a:ext cx="40"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61" name="Line 261">
                <a:extLst>
                  <a:ext uri="{FF2B5EF4-FFF2-40B4-BE49-F238E27FC236}">
                    <a16:creationId xmlns:a16="http://schemas.microsoft.com/office/drawing/2014/main" xmlns="" id="{E0EEEF31-711C-4B51-A041-15592A34C710}"/>
                  </a:ext>
                </a:extLst>
              </p:cNvPr>
              <p:cNvSpPr>
                <a:spLocks noChangeShapeType="1"/>
              </p:cNvSpPr>
              <p:nvPr/>
            </p:nvSpPr>
            <p:spPr bwMode="auto">
              <a:xfrm>
                <a:off x="3310" y="3163"/>
                <a:ext cx="40"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62" name="Line 262">
                <a:extLst>
                  <a:ext uri="{FF2B5EF4-FFF2-40B4-BE49-F238E27FC236}">
                    <a16:creationId xmlns:a16="http://schemas.microsoft.com/office/drawing/2014/main" xmlns="" id="{DA944659-B9DE-4550-871A-3398604D9849}"/>
                  </a:ext>
                </a:extLst>
              </p:cNvPr>
              <p:cNvSpPr>
                <a:spLocks noChangeShapeType="1"/>
              </p:cNvSpPr>
              <p:nvPr/>
            </p:nvSpPr>
            <p:spPr bwMode="auto">
              <a:xfrm>
                <a:off x="3310" y="3024"/>
                <a:ext cx="40"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grpSp>
          <p:nvGrpSpPr>
            <p:cNvPr id="386" name="Group 578">
              <a:extLst>
                <a:ext uri="{FF2B5EF4-FFF2-40B4-BE49-F238E27FC236}">
                  <a16:creationId xmlns:a16="http://schemas.microsoft.com/office/drawing/2014/main" xmlns="" id="{C4E93C21-D181-4869-A42D-3A3ED56C2C53}"/>
                </a:ext>
              </a:extLst>
            </p:cNvPr>
            <p:cNvGrpSpPr>
              <a:grpSpLocks/>
            </p:cNvGrpSpPr>
            <p:nvPr/>
          </p:nvGrpSpPr>
          <p:grpSpPr bwMode="auto">
            <a:xfrm>
              <a:off x="5316538" y="5900738"/>
              <a:ext cx="1939925" cy="61912"/>
              <a:chOff x="3349" y="3717"/>
              <a:chExt cx="1222" cy="39"/>
            </a:xfrm>
          </p:grpSpPr>
          <p:sp>
            <p:nvSpPr>
              <p:cNvPr id="450" name="Line 263">
                <a:extLst>
                  <a:ext uri="{FF2B5EF4-FFF2-40B4-BE49-F238E27FC236}">
                    <a16:creationId xmlns:a16="http://schemas.microsoft.com/office/drawing/2014/main" xmlns="" id="{32797B7D-E5E9-4AF9-8CCE-45A2BFDE9361}"/>
                  </a:ext>
                </a:extLst>
              </p:cNvPr>
              <p:cNvSpPr>
                <a:spLocks noChangeShapeType="1"/>
              </p:cNvSpPr>
              <p:nvPr/>
            </p:nvSpPr>
            <p:spPr bwMode="auto">
              <a:xfrm>
                <a:off x="3349" y="3717"/>
                <a:ext cx="1221"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1" name="Line 264">
                <a:extLst>
                  <a:ext uri="{FF2B5EF4-FFF2-40B4-BE49-F238E27FC236}">
                    <a16:creationId xmlns:a16="http://schemas.microsoft.com/office/drawing/2014/main" xmlns="" id="{0C07F0C9-35AC-480C-B22B-CE92B95BDAD7}"/>
                  </a:ext>
                </a:extLst>
              </p:cNvPr>
              <p:cNvSpPr>
                <a:spLocks noChangeShapeType="1"/>
              </p:cNvSpPr>
              <p:nvPr/>
            </p:nvSpPr>
            <p:spPr bwMode="auto">
              <a:xfrm flipV="1">
                <a:off x="3349" y="3717"/>
                <a:ext cx="1" cy="3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2" name="Line 265">
                <a:extLst>
                  <a:ext uri="{FF2B5EF4-FFF2-40B4-BE49-F238E27FC236}">
                    <a16:creationId xmlns:a16="http://schemas.microsoft.com/office/drawing/2014/main" xmlns="" id="{7499EFC7-ED0E-4906-96B0-FD5144F34329}"/>
                  </a:ext>
                </a:extLst>
              </p:cNvPr>
              <p:cNvSpPr>
                <a:spLocks noChangeShapeType="1"/>
              </p:cNvSpPr>
              <p:nvPr/>
            </p:nvSpPr>
            <p:spPr bwMode="auto">
              <a:xfrm flipV="1">
                <a:off x="3653" y="3717"/>
                <a:ext cx="1" cy="3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3" name="Line 266">
                <a:extLst>
                  <a:ext uri="{FF2B5EF4-FFF2-40B4-BE49-F238E27FC236}">
                    <a16:creationId xmlns:a16="http://schemas.microsoft.com/office/drawing/2014/main" xmlns="" id="{4C404B78-8AE4-4C73-815B-141397EFB332}"/>
                  </a:ext>
                </a:extLst>
              </p:cNvPr>
              <p:cNvSpPr>
                <a:spLocks noChangeShapeType="1"/>
              </p:cNvSpPr>
              <p:nvPr/>
            </p:nvSpPr>
            <p:spPr bwMode="auto">
              <a:xfrm flipV="1">
                <a:off x="3963" y="3717"/>
                <a:ext cx="1" cy="3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4" name="Line 267">
                <a:extLst>
                  <a:ext uri="{FF2B5EF4-FFF2-40B4-BE49-F238E27FC236}">
                    <a16:creationId xmlns:a16="http://schemas.microsoft.com/office/drawing/2014/main" xmlns="" id="{6C4E6F88-6851-4758-AFFA-4407A6EA9F4F}"/>
                  </a:ext>
                </a:extLst>
              </p:cNvPr>
              <p:cNvSpPr>
                <a:spLocks noChangeShapeType="1"/>
              </p:cNvSpPr>
              <p:nvPr/>
            </p:nvSpPr>
            <p:spPr bwMode="auto">
              <a:xfrm flipV="1">
                <a:off x="4266" y="3717"/>
                <a:ext cx="1" cy="3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55" name="Line 268">
                <a:extLst>
                  <a:ext uri="{FF2B5EF4-FFF2-40B4-BE49-F238E27FC236}">
                    <a16:creationId xmlns:a16="http://schemas.microsoft.com/office/drawing/2014/main" xmlns="" id="{A4B35FA8-5F5B-4717-8F9D-9647F3A387C8}"/>
                  </a:ext>
                </a:extLst>
              </p:cNvPr>
              <p:cNvSpPr>
                <a:spLocks noChangeShapeType="1"/>
              </p:cNvSpPr>
              <p:nvPr/>
            </p:nvSpPr>
            <p:spPr bwMode="auto">
              <a:xfrm flipV="1">
                <a:off x="4570" y="3717"/>
                <a:ext cx="1" cy="3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sp>
          <p:nvSpPr>
            <p:cNvPr id="387" name="Freeform 269">
              <a:extLst>
                <a:ext uri="{FF2B5EF4-FFF2-40B4-BE49-F238E27FC236}">
                  <a16:creationId xmlns:a16="http://schemas.microsoft.com/office/drawing/2014/main" xmlns="" id="{78BE9040-F578-4611-9BB5-85633B70D73D}"/>
                </a:ext>
              </a:extLst>
            </p:cNvPr>
            <p:cNvSpPr>
              <a:spLocks/>
            </p:cNvSpPr>
            <p:nvPr/>
          </p:nvSpPr>
          <p:spPr bwMode="auto">
            <a:xfrm>
              <a:off x="5410200" y="4948238"/>
              <a:ext cx="1844675" cy="817562"/>
            </a:xfrm>
            <a:custGeom>
              <a:avLst/>
              <a:gdLst>
                <a:gd name="T0" fmla="*/ 0 w 176"/>
                <a:gd name="T1" fmla="*/ 78 h 78"/>
                <a:gd name="T2" fmla="*/ 10 w 176"/>
                <a:gd name="T3" fmla="*/ 71 h 78"/>
                <a:gd name="T4" fmla="*/ 19 w 176"/>
                <a:gd name="T5" fmla="*/ 65 h 78"/>
                <a:gd name="T6" fmla="*/ 28 w 176"/>
                <a:gd name="T7" fmla="*/ 61 h 78"/>
                <a:gd name="T8" fmla="*/ 47 w 176"/>
                <a:gd name="T9" fmla="*/ 51 h 78"/>
                <a:gd name="T10" fmla="*/ 65 w 176"/>
                <a:gd name="T11" fmla="*/ 42 h 78"/>
                <a:gd name="T12" fmla="*/ 84 w 176"/>
                <a:gd name="T13" fmla="*/ 32 h 78"/>
                <a:gd name="T14" fmla="*/ 102 w 176"/>
                <a:gd name="T15" fmla="*/ 25 h 78"/>
                <a:gd name="T16" fmla="*/ 121 w 176"/>
                <a:gd name="T17" fmla="*/ 16 h 78"/>
                <a:gd name="T18" fmla="*/ 139 w 176"/>
                <a:gd name="T19" fmla="*/ 9 h 78"/>
                <a:gd name="T20" fmla="*/ 158 w 176"/>
                <a:gd name="T21" fmla="*/ 4 h 78"/>
                <a:gd name="T22" fmla="*/ 176 w 176"/>
                <a:gd name="T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78">
                  <a:moveTo>
                    <a:pt x="0" y="78"/>
                  </a:moveTo>
                  <a:lnTo>
                    <a:pt x="10" y="71"/>
                  </a:lnTo>
                  <a:lnTo>
                    <a:pt x="19" y="65"/>
                  </a:lnTo>
                  <a:lnTo>
                    <a:pt x="28" y="61"/>
                  </a:lnTo>
                  <a:lnTo>
                    <a:pt x="47" y="51"/>
                  </a:lnTo>
                  <a:lnTo>
                    <a:pt x="65" y="42"/>
                  </a:lnTo>
                  <a:lnTo>
                    <a:pt x="84" y="32"/>
                  </a:lnTo>
                  <a:lnTo>
                    <a:pt x="102" y="25"/>
                  </a:lnTo>
                  <a:lnTo>
                    <a:pt x="121" y="16"/>
                  </a:lnTo>
                  <a:lnTo>
                    <a:pt x="139" y="9"/>
                  </a:lnTo>
                  <a:lnTo>
                    <a:pt x="158" y="4"/>
                  </a:lnTo>
                  <a:lnTo>
                    <a:pt x="176" y="0"/>
                  </a:lnTo>
                </a:path>
              </a:pathLst>
            </a:custGeom>
            <a:noFill/>
            <a:ln w="19050" cmpd="sng">
              <a:solidFill>
                <a:srgbClr val="DDDD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388" name="Freeform 270">
              <a:extLst>
                <a:ext uri="{FF2B5EF4-FFF2-40B4-BE49-F238E27FC236}">
                  <a16:creationId xmlns:a16="http://schemas.microsoft.com/office/drawing/2014/main" xmlns="" id="{F9F952B6-0584-45A4-81F7-90443292F8A5}"/>
                </a:ext>
              </a:extLst>
            </p:cNvPr>
            <p:cNvSpPr>
              <a:spLocks/>
            </p:cNvSpPr>
            <p:nvPr/>
          </p:nvSpPr>
          <p:spPr bwMode="auto">
            <a:xfrm>
              <a:off x="5410200" y="4927600"/>
              <a:ext cx="1844675" cy="827088"/>
            </a:xfrm>
            <a:custGeom>
              <a:avLst/>
              <a:gdLst>
                <a:gd name="T0" fmla="*/ 0 w 176"/>
                <a:gd name="T1" fmla="*/ 79 h 79"/>
                <a:gd name="T2" fmla="*/ 10 w 176"/>
                <a:gd name="T3" fmla="*/ 71 h 79"/>
                <a:gd name="T4" fmla="*/ 19 w 176"/>
                <a:gd name="T5" fmla="*/ 65 h 79"/>
                <a:gd name="T6" fmla="*/ 28 w 176"/>
                <a:gd name="T7" fmla="*/ 59 h 79"/>
                <a:gd name="T8" fmla="*/ 47 w 176"/>
                <a:gd name="T9" fmla="*/ 50 h 79"/>
                <a:gd name="T10" fmla="*/ 65 w 176"/>
                <a:gd name="T11" fmla="*/ 42 h 79"/>
                <a:gd name="T12" fmla="*/ 84 w 176"/>
                <a:gd name="T13" fmla="*/ 32 h 79"/>
                <a:gd name="T14" fmla="*/ 102 w 176"/>
                <a:gd name="T15" fmla="*/ 24 h 79"/>
                <a:gd name="T16" fmla="*/ 121 w 176"/>
                <a:gd name="T17" fmla="*/ 16 h 79"/>
                <a:gd name="T18" fmla="*/ 139 w 176"/>
                <a:gd name="T19" fmla="*/ 9 h 79"/>
                <a:gd name="T20" fmla="*/ 158 w 176"/>
                <a:gd name="T21" fmla="*/ 5 h 79"/>
                <a:gd name="T22" fmla="*/ 176 w 17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79">
                  <a:moveTo>
                    <a:pt x="0" y="79"/>
                  </a:moveTo>
                  <a:lnTo>
                    <a:pt x="10" y="71"/>
                  </a:lnTo>
                  <a:lnTo>
                    <a:pt x="19" y="65"/>
                  </a:lnTo>
                  <a:lnTo>
                    <a:pt x="28" y="59"/>
                  </a:lnTo>
                  <a:lnTo>
                    <a:pt x="47" y="50"/>
                  </a:lnTo>
                  <a:lnTo>
                    <a:pt x="65" y="42"/>
                  </a:lnTo>
                  <a:lnTo>
                    <a:pt x="84" y="32"/>
                  </a:lnTo>
                  <a:lnTo>
                    <a:pt x="102" y="24"/>
                  </a:lnTo>
                  <a:lnTo>
                    <a:pt x="121" y="16"/>
                  </a:lnTo>
                  <a:lnTo>
                    <a:pt x="139" y="9"/>
                  </a:lnTo>
                  <a:lnTo>
                    <a:pt x="158" y="5"/>
                  </a:lnTo>
                  <a:lnTo>
                    <a:pt x="176" y="0"/>
                  </a:lnTo>
                </a:path>
              </a:pathLst>
            </a:custGeom>
            <a:noFill/>
            <a:ln w="19050" cmpd="sng">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389" name="Freeform 271">
              <a:extLst>
                <a:ext uri="{FF2B5EF4-FFF2-40B4-BE49-F238E27FC236}">
                  <a16:creationId xmlns:a16="http://schemas.microsoft.com/office/drawing/2014/main" xmlns="" id="{D217FD83-2328-4DA9-A737-A2D91E8DD36A}"/>
                </a:ext>
              </a:extLst>
            </p:cNvPr>
            <p:cNvSpPr>
              <a:spLocks/>
            </p:cNvSpPr>
            <p:nvPr/>
          </p:nvSpPr>
          <p:spPr bwMode="auto">
            <a:xfrm>
              <a:off x="5410200" y="4957763"/>
              <a:ext cx="1844675" cy="796925"/>
            </a:xfrm>
            <a:custGeom>
              <a:avLst/>
              <a:gdLst>
                <a:gd name="T0" fmla="*/ 0 w 176"/>
                <a:gd name="T1" fmla="*/ 76 h 76"/>
                <a:gd name="T2" fmla="*/ 10 w 176"/>
                <a:gd name="T3" fmla="*/ 67 h 76"/>
                <a:gd name="T4" fmla="*/ 19 w 176"/>
                <a:gd name="T5" fmla="*/ 61 h 76"/>
                <a:gd name="T6" fmla="*/ 28 w 176"/>
                <a:gd name="T7" fmla="*/ 56 h 76"/>
                <a:gd name="T8" fmla="*/ 47 w 176"/>
                <a:gd name="T9" fmla="*/ 48 h 76"/>
                <a:gd name="T10" fmla="*/ 65 w 176"/>
                <a:gd name="T11" fmla="*/ 40 h 76"/>
                <a:gd name="T12" fmla="*/ 84 w 176"/>
                <a:gd name="T13" fmla="*/ 30 h 76"/>
                <a:gd name="T14" fmla="*/ 102 w 176"/>
                <a:gd name="T15" fmla="*/ 23 h 76"/>
                <a:gd name="T16" fmla="*/ 121 w 176"/>
                <a:gd name="T17" fmla="*/ 15 h 76"/>
                <a:gd name="T18" fmla="*/ 139 w 176"/>
                <a:gd name="T19" fmla="*/ 9 h 76"/>
                <a:gd name="T20" fmla="*/ 158 w 176"/>
                <a:gd name="T21" fmla="*/ 5 h 76"/>
                <a:gd name="T22" fmla="*/ 176 w 176"/>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76">
                  <a:moveTo>
                    <a:pt x="0" y="76"/>
                  </a:moveTo>
                  <a:lnTo>
                    <a:pt x="10" y="67"/>
                  </a:lnTo>
                  <a:lnTo>
                    <a:pt x="19" y="61"/>
                  </a:lnTo>
                  <a:lnTo>
                    <a:pt x="28" y="56"/>
                  </a:lnTo>
                  <a:lnTo>
                    <a:pt x="47" y="48"/>
                  </a:lnTo>
                  <a:lnTo>
                    <a:pt x="65" y="40"/>
                  </a:lnTo>
                  <a:lnTo>
                    <a:pt x="84" y="30"/>
                  </a:lnTo>
                  <a:lnTo>
                    <a:pt x="102" y="23"/>
                  </a:lnTo>
                  <a:lnTo>
                    <a:pt x="121" y="15"/>
                  </a:lnTo>
                  <a:lnTo>
                    <a:pt x="139" y="9"/>
                  </a:lnTo>
                  <a:lnTo>
                    <a:pt x="158" y="5"/>
                  </a:lnTo>
                  <a:lnTo>
                    <a:pt x="176" y="0"/>
                  </a:lnTo>
                </a:path>
              </a:pathLst>
            </a:custGeom>
            <a:noFill/>
            <a:ln w="19050" cmpd="sng">
              <a:solidFill>
                <a:srgbClr val="FFFF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390" name="Freeform 272">
              <a:extLst>
                <a:ext uri="{FF2B5EF4-FFF2-40B4-BE49-F238E27FC236}">
                  <a16:creationId xmlns:a16="http://schemas.microsoft.com/office/drawing/2014/main" xmlns="" id="{876807C1-0F1F-4BF8-9244-35A3BC896B20}"/>
                </a:ext>
              </a:extLst>
            </p:cNvPr>
            <p:cNvSpPr>
              <a:spLocks/>
            </p:cNvSpPr>
            <p:nvPr/>
          </p:nvSpPr>
          <p:spPr bwMode="auto">
            <a:xfrm>
              <a:off x="5380038" y="5734050"/>
              <a:ext cx="61912" cy="61913"/>
            </a:xfrm>
            <a:custGeom>
              <a:avLst/>
              <a:gdLst>
                <a:gd name="T0" fmla="*/ 19 w 39"/>
                <a:gd name="T1" fmla="*/ 0 h 39"/>
                <a:gd name="T2" fmla="*/ 39 w 39"/>
                <a:gd name="T3" fmla="*/ 20 h 39"/>
                <a:gd name="T4" fmla="*/ 19 w 39"/>
                <a:gd name="T5" fmla="*/ 39 h 39"/>
                <a:gd name="T6" fmla="*/ 0 w 39"/>
                <a:gd name="T7" fmla="*/ 20 h 39"/>
                <a:gd name="T8" fmla="*/ 19 w 39"/>
                <a:gd name="T9" fmla="*/ 0 h 39"/>
              </a:gdLst>
              <a:ahLst/>
              <a:cxnLst>
                <a:cxn ang="0">
                  <a:pos x="T0" y="T1"/>
                </a:cxn>
                <a:cxn ang="0">
                  <a:pos x="T2" y="T3"/>
                </a:cxn>
                <a:cxn ang="0">
                  <a:pos x="T4" y="T5"/>
                </a:cxn>
                <a:cxn ang="0">
                  <a:pos x="T6" y="T7"/>
                </a:cxn>
                <a:cxn ang="0">
                  <a:pos x="T8" y="T9"/>
                </a:cxn>
              </a:cxnLst>
              <a:rect l="0" t="0" r="r" b="b"/>
              <a:pathLst>
                <a:path w="39" h="39">
                  <a:moveTo>
                    <a:pt x="19" y="0"/>
                  </a:moveTo>
                  <a:lnTo>
                    <a:pt x="39" y="20"/>
                  </a:lnTo>
                  <a:lnTo>
                    <a:pt x="19" y="39"/>
                  </a:lnTo>
                  <a:lnTo>
                    <a:pt x="0" y="20"/>
                  </a:lnTo>
                  <a:lnTo>
                    <a:pt x="19" y="0"/>
                  </a:lnTo>
                  <a:close/>
                </a:path>
              </a:pathLst>
            </a:custGeom>
            <a:solidFill>
              <a:srgbClr val="000080"/>
            </a:solidFill>
            <a:ln w="11113">
              <a:solidFill>
                <a:srgbClr val="000080"/>
              </a:solidFill>
              <a:prstDash val="solid"/>
              <a:round/>
              <a:headEnd/>
              <a:tailEnd/>
            </a:ln>
          </p:spPr>
          <p:txBody>
            <a:bodyPr/>
            <a:lstStyle/>
            <a:p>
              <a:endParaRPr lang="sv-SE"/>
            </a:p>
          </p:txBody>
        </p:sp>
        <p:sp>
          <p:nvSpPr>
            <p:cNvPr id="391" name="Freeform 273">
              <a:extLst>
                <a:ext uri="{FF2B5EF4-FFF2-40B4-BE49-F238E27FC236}">
                  <a16:creationId xmlns:a16="http://schemas.microsoft.com/office/drawing/2014/main" xmlns="" id="{7900EB4E-EA7F-4B42-B338-0FB32F9E4294}"/>
                </a:ext>
              </a:extLst>
            </p:cNvPr>
            <p:cNvSpPr>
              <a:spLocks/>
            </p:cNvSpPr>
            <p:nvPr/>
          </p:nvSpPr>
          <p:spPr bwMode="auto">
            <a:xfrm>
              <a:off x="5484813" y="5661025"/>
              <a:ext cx="61912" cy="61913"/>
            </a:xfrm>
            <a:custGeom>
              <a:avLst/>
              <a:gdLst>
                <a:gd name="T0" fmla="*/ 19 w 39"/>
                <a:gd name="T1" fmla="*/ 0 h 39"/>
                <a:gd name="T2" fmla="*/ 39 w 39"/>
                <a:gd name="T3" fmla="*/ 19 h 39"/>
                <a:gd name="T4" fmla="*/ 19 w 39"/>
                <a:gd name="T5" fmla="*/ 39 h 39"/>
                <a:gd name="T6" fmla="*/ 0 w 39"/>
                <a:gd name="T7" fmla="*/ 19 h 39"/>
                <a:gd name="T8" fmla="*/ 19 w 39"/>
                <a:gd name="T9" fmla="*/ 0 h 39"/>
              </a:gdLst>
              <a:ahLst/>
              <a:cxnLst>
                <a:cxn ang="0">
                  <a:pos x="T0" y="T1"/>
                </a:cxn>
                <a:cxn ang="0">
                  <a:pos x="T2" y="T3"/>
                </a:cxn>
                <a:cxn ang="0">
                  <a:pos x="T4" y="T5"/>
                </a:cxn>
                <a:cxn ang="0">
                  <a:pos x="T6" y="T7"/>
                </a:cxn>
                <a:cxn ang="0">
                  <a:pos x="T8" y="T9"/>
                </a:cxn>
              </a:cxnLst>
              <a:rect l="0" t="0" r="r" b="b"/>
              <a:pathLst>
                <a:path w="39" h="39">
                  <a:moveTo>
                    <a:pt x="19" y="0"/>
                  </a:moveTo>
                  <a:lnTo>
                    <a:pt x="39" y="19"/>
                  </a:lnTo>
                  <a:lnTo>
                    <a:pt x="19" y="39"/>
                  </a:lnTo>
                  <a:lnTo>
                    <a:pt x="0" y="19"/>
                  </a:lnTo>
                  <a:lnTo>
                    <a:pt x="19" y="0"/>
                  </a:lnTo>
                  <a:close/>
                </a:path>
              </a:pathLst>
            </a:custGeom>
            <a:solidFill>
              <a:srgbClr val="000080"/>
            </a:solidFill>
            <a:ln w="11113">
              <a:solidFill>
                <a:srgbClr val="000080"/>
              </a:solidFill>
              <a:prstDash val="solid"/>
              <a:round/>
              <a:headEnd/>
              <a:tailEnd/>
            </a:ln>
          </p:spPr>
          <p:txBody>
            <a:bodyPr/>
            <a:lstStyle/>
            <a:p>
              <a:endParaRPr lang="sv-SE"/>
            </a:p>
          </p:txBody>
        </p:sp>
        <p:sp>
          <p:nvSpPr>
            <p:cNvPr id="392" name="Freeform 274">
              <a:extLst>
                <a:ext uri="{FF2B5EF4-FFF2-40B4-BE49-F238E27FC236}">
                  <a16:creationId xmlns:a16="http://schemas.microsoft.com/office/drawing/2014/main" xmlns="" id="{7C05870B-0DD5-467F-97CB-FB0A514102E2}"/>
                </a:ext>
              </a:extLst>
            </p:cNvPr>
            <p:cNvSpPr>
              <a:spLocks/>
            </p:cNvSpPr>
            <p:nvPr/>
          </p:nvSpPr>
          <p:spPr bwMode="auto">
            <a:xfrm>
              <a:off x="5578475" y="5597525"/>
              <a:ext cx="63500" cy="63500"/>
            </a:xfrm>
            <a:custGeom>
              <a:avLst/>
              <a:gdLst>
                <a:gd name="T0" fmla="*/ 20 w 40"/>
                <a:gd name="T1" fmla="*/ 0 h 40"/>
                <a:gd name="T2" fmla="*/ 40 w 40"/>
                <a:gd name="T3" fmla="*/ 20 h 40"/>
                <a:gd name="T4" fmla="*/ 20 w 40"/>
                <a:gd name="T5" fmla="*/ 40 h 40"/>
                <a:gd name="T6" fmla="*/ 0 w 40"/>
                <a:gd name="T7" fmla="*/ 20 h 40"/>
                <a:gd name="T8" fmla="*/ 20 w 40"/>
                <a:gd name="T9" fmla="*/ 0 h 40"/>
              </a:gdLst>
              <a:ahLst/>
              <a:cxnLst>
                <a:cxn ang="0">
                  <a:pos x="T0" y="T1"/>
                </a:cxn>
                <a:cxn ang="0">
                  <a:pos x="T2" y="T3"/>
                </a:cxn>
                <a:cxn ang="0">
                  <a:pos x="T4" y="T5"/>
                </a:cxn>
                <a:cxn ang="0">
                  <a:pos x="T6" y="T7"/>
                </a:cxn>
                <a:cxn ang="0">
                  <a:pos x="T8" y="T9"/>
                </a:cxn>
              </a:cxnLst>
              <a:rect l="0" t="0" r="r" b="b"/>
              <a:pathLst>
                <a:path w="40" h="40">
                  <a:moveTo>
                    <a:pt x="20" y="0"/>
                  </a:moveTo>
                  <a:lnTo>
                    <a:pt x="40" y="20"/>
                  </a:lnTo>
                  <a:lnTo>
                    <a:pt x="20" y="40"/>
                  </a:lnTo>
                  <a:lnTo>
                    <a:pt x="0" y="20"/>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393" name="Freeform 275">
              <a:extLst>
                <a:ext uri="{FF2B5EF4-FFF2-40B4-BE49-F238E27FC236}">
                  <a16:creationId xmlns:a16="http://schemas.microsoft.com/office/drawing/2014/main" xmlns="" id="{8D387016-1692-46A1-B8B8-CB4BB366F570}"/>
                </a:ext>
              </a:extLst>
            </p:cNvPr>
            <p:cNvSpPr>
              <a:spLocks/>
            </p:cNvSpPr>
            <p:nvPr/>
          </p:nvSpPr>
          <p:spPr bwMode="auto">
            <a:xfrm>
              <a:off x="5672138" y="5556250"/>
              <a:ext cx="63500" cy="61913"/>
            </a:xfrm>
            <a:custGeom>
              <a:avLst/>
              <a:gdLst>
                <a:gd name="T0" fmla="*/ 20 w 40"/>
                <a:gd name="T1" fmla="*/ 0 h 39"/>
                <a:gd name="T2" fmla="*/ 40 w 40"/>
                <a:gd name="T3" fmla="*/ 19 h 39"/>
                <a:gd name="T4" fmla="*/ 20 w 40"/>
                <a:gd name="T5" fmla="*/ 39 h 39"/>
                <a:gd name="T6" fmla="*/ 0 w 40"/>
                <a:gd name="T7" fmla="*/ 19 h 39"/>
                <a:gd name="T8" fmla="*/ 20 w 40"/>
                <a:gd name="T9" fmla="*/ 0 h 39"/>
              </a:gdLst>
              <a:ahLst/>
              <a:cxnLst>
                <a:cxn ang="0">
                  <a:pos x="T0" y="T1"/>
                </a:cxn>
                <a:cxn ang="0">
                  <a:pos x="T2" y="T3"/>
                </a:cxn>
                <a:cxn ang="0">
                  <a:pos x="T4" y="T5"/>
                </a:cxn>
                <a:cxn ang="0">
                  <a:pos x="T6" y="T7"/>
                </a:cxn>
                <a:cxn ang="0">
                  <a:pos x="T8" y="T9"/>
                </a:cxn>
              </a:cxnLst>
              <a:rect l="0" t="0" r="r" b="b"/>
              <a:pathLst>
                <a:path w="40" h="39">
                  <a:moveTo>
                    <a:pt x="20" y="0"/>
                  </a:moveTo>
                  <a:lnTo>
                    <a:pt x="40" y="19"/>
                  </a:lnTo>
                  <a:lnTo>
                    <a:pt x="20" y="39"/>
                  </a:lnTo>
                  <a:lnTo>
                    <a:pt x="0" y="19"/>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394" name="Freeform 276">
              <a:extLst>
                <a:ext uri="{FF2B5EF4-FFF2-40B4-BE49-F238E27FC236}">
                  <a16:creationId xmlns:a16="http://schemas.microsoft.com/office/drawing/2014/main" xmlns="" id="{F8D9A87B-F9E9-49AA-9CAA-9A8D6B64BEF1}"/>
                </a:ext>
              </a:extLst>
            </p:cNvPr>
            <p:cNvSpPr>
              <a:spLocks/>
            </p:cNvSpPr>
            <p:nvPr/>
          </p:nvSpPr>
          <p:spPr bwMode="auto">
            <a:xfrm>
              <a:off x="5872163" y="5451475"/>
              <a:ext cx="61912" cy="61913"/>
            </a:xfrm>
            <a:custGeom>
              <a:avLst/>
              <a:gdLst>
                <a:gd name="T0" fmla="*/ 20 w 39"/>
                <a:gd name="T1" fmla="*/ 0 h 39"/>
                <a:gd name="T2" fmla="*/ 39 w 39"/>
                <a:gd name="T3" fmla="*/ 19 h 39"/>
                <a:gd name="T4" fmla="*/ 20 w 39"/>
                <a:gd name="T5" fmla="*/ 39 h 39"/>
                <a:gd name="T6" fmla="*/ 0 w 39"/>
                <a:gd name="T7" fmla="*/ 19 h 39"/>
                <a:gd name="T8" fmla="*/ 20 w 39"/>
                <a:gd name="T9" fmla="*/ 0 h 39"/>
              </a:gdLst>
              <a:ahLst/>
              <a:cxnLst>
                <a:cxn ang="0">
                  <a:pos x="T0" y="T1"/>
                </a:cxn>
                <a:cxn ang="0">
                  <a:pos x="T2" y="T3"/>
                </a:cxn>
                <a:cxn ang="0">
                  <a:pos x="T4" y="T5"/>
                </a:cxn>
                <a:cxn ang="0">
                  <a:pos x="T6" y="T7"/>
                </a:cxn>
                <a:cxn ang="0">
                  <a:pos x="T8" y="T9"/>
                </a:cxn>
              </a:cxnLst>
              <a:rect l="0" t="0" r="r" b="b"/>
              <a:pathLst>
                <a:path w="39" h="39">
                  <a:moveTo>
                    <a:pt x="20" y="0"/>
                  </a:moveTo>
                  <a:lnTo>
                    <a:pt x="39" y="19"/>
                  </a:lnTo>
                  <a:lnTo>
                    <a:pt x="20" y="39"/>
                  </a:lnTo>
                  <a:lnTo>
                    <a:pt x="0" y="19"/>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395" name="Freeform 277">
              <a:extLst>
                <a:ext uri="{FF2B5EF4-FFF2-40B4-BE49-F238E27FC236}">
                  <a16:creationId xmlns:a16="http://schemas.microsoft.com/office/drawing/2014/main" xmlns="" id="{353C4150-A136-4945-8666-61968C86B9C0}"/>
                </a:ext>
              </a:extLst>
            </p:cNvPr>
            <p:cNvSpPr>
              <a:spLocks/>
            </p:cNvSpPr>
            <p:nvPr/>
          </p:nvSpPr>
          <p:spPr bwMode="auto">
            <a:xfrm>
              <a:off x="6061075" y="5356225"/>
              <a:ext cx="61913" cy="63500"/>
            </a:xfrm>
            <a:custGeom>
              <a:avLst/>
              <a:gdLst>
                <a:gd name="T0" fmla="*/ 19 w 39"/>
                <a:gd name="T1" fmla="*/ 0 h 40"/>
                <a:gd name="T2" fmla="*/ 39 w 39"/>
                <a:gd name="T3" fmla="*/ 20 h 40"/>
                <a:gd name="T4" fmla="*/ 19 w 39"/>
                <a:gd name="T5" fmla="*/ 40 h 40"/>
                <a:gd name="T6" fmla="*/ 0 w 39"/>
                <a:gd name="T7" fmla="*/ 20 h 40"/>
                <a:gd name="T8" fmla="*/ 19 w 39"/>
                <a:gd name="T9" fmla="*/ 0 h 40"/>
              </a:gdLst>
              <a:ahLst/>
              <a:cxnLst>
                <a:cxn ang="0">
                  <a:pos x="T0" y="T1"/>
                </a:cxn>
                <a:cxn ang="0">
                  <a:pos x="T2" y="T3"/>
                </a:cxn>
                <a:cxn ang="0">
                  <a:pos x="T4" y="T5"/>
                </a:cxn>
                <a:cxn ang="0">
                  <a:pos x="T6" y="T7"/>
                </a:cxn>
                <a:cxn ang="0">
                  <a:pos x="T8" y="T9"/>
                </a:cxn>
              </a:cxnLst>
              <a:rect l="0" t="0" r="r" b="b"/>
              <a:pathLst>
                <a:path w="39" h="40">
                  <a:moveTo>
                    <a:pt x="19" y="0"/>
                  </a:moveTo>
                  <a:lnTo>
                    <a:pt x="39" y="20"/>
                  </a:lnTo>
                  <a:lnTo>
                    <a:pt x="19" y="40"/>
                  </a:lnTo>
                  <a:lnTo>
                    <a:pt x="0" y="20"/>
                  </a:lnTo>
                  <a:lnTo>
                    <a:pt x="19" y="0"/>
                  </a:lnTo>
                  <a:close/>
                </a:path>
              </a:pathLst>
            </a:custGeom>
            <a:solidFill>
              <a:srgbClr val="000080"/>
            </a:solidFill>
            <a:ln w="11113">
              <a:solidFill>
                <a:srgbClr val="000080"/>
              </a:solidFill>
              <a:prstDash val="solid"/>
              <a:round/>
              <a:headEnd/>
              <a:tailEnd/>
            </a:ln>
          </p:spPr>
          <p:txBody>
            <a:bodyPr/>
            <a:lstStyle/>
            <a:p>
              <a:endParaRPr lang="sv-SE"/>
            </a:p>
          </p:txBody>
        </p:sp>
        <p:sp>
          <p:nvSpPr>
            <p:cNvPr id="396" name="Freeform 278">
              <a:extLst>
                <a:ext uri="{FF2B5EF4-FFF2-40B4-BE49-F238E27FC236}">
                  <a16:creationId xmlns:a16="http://schemas.microsoft.com/office/drawing/2014/main" xmlns="" id="{2F996FCE-59EA-4D50-B971-D570324C6905}"/>
                </a:ext>
              </a:extLst>
            </p:cNvPr>
            <p:cNvSpPr>
              <a:spLocks/>
            </p:cNvSpPr>
            <p:nvPr/>
          </p:nvSpPr>
          <p:spPr bwMode="auto">
            <a:xfrm>
              <a:off x="6259513" y="5251450"/>
              <a:ext cx="63500" cy="63500"/>
            </a:xfrm>
            <a:custGeom>
              <a:avLst/>
              <a:gdLst>
                <a:gd name="T0" fmla="*/ 20 w 40"/>
                <a:gd name="T1" fmla="*/ 0 h 40"/>
                <a:gd name="T2" fmla="*/ 40 w 40"/>
                <a:gd name="T3" fmla="*/ 20 h 40"/>
                <a:gd name="T4" fmla="*/ 20 w 40"/>
                <a:gd name="T5" fmla="*/ 40 h 40"/>
                <a:gd name="T6" fmla="*/ 0 w 40"/>
                <a:gd name="T7" fmla="*/ 20 h 40"/>
                <a:gd name="T8" fmla="*/ 20 w 40"/>
                <a:gd name="T9" fmla="*/ 0 h 40"/>
              </a:gdLst>
              <a:ahLst/>
              <a:cxnLst>
                <a:cxn ang="0">
                  <a:pos x="T0" y="T1"/>
                </a:cxn>
                <a:cxn ang="0">
                  <a:pos x="T2" y="T3"/>
                </a:cxn>
                <a:cxn ang="0">
                  <a:pos x="T4" y="T5"/>
                </a:cxn>
                <a:cxn ang="0">
                  <a:pos x="T6" y="T7"/>
                </a:cxn>
                <a:cxn ang="0">
                  <a:pos x="T8" y="T9"/>
                </a:cxn>
              </a:cxnLst>
              <a:rect l="0" t="0" r="r" b="b"/>
              <a:pathLst>
                <a:path w="40" h="40">
                  <a:moveTo>
                    <a:pt x="20" y="0"/>
                  </a:moveTo>
                  <a:lnTo>
                    <a:pt x="40" y="20"/>
                  </a:lnTo>
                  <a:lnTo>
                    <a:pt x="20" y="40"/>
                  </a:lnTo>
                  <a:lnTo>
                    <a:pt x="0" y="20"/>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397" name="Freeform 279">
              <a:extLst>
                <a:ext uri="{FF2B5EF4-FFF2-40B4-BE49-F238E27FC236}">
                  <a16:creationId xmlns:a16="http://schemas.microsoft.com/office/drawing/2014/main" xmlns="" id="{36E4594A-EDDD-4A93-8BA0-168516C92AE6}"/>
                </a:ext>
              </a:extLst>
            </p:cNvPr>
            <p:cNvSpPr>
              <a:spLocks/>
            </p:cNvSpPr>
            <p:nvPr/>
          </p:nvSpPr>
          <p:spPr bwMode="auto">
            <a:xfrm>
              <a:off x="6448425" y="5178425"/>
              <a:ext cx="61913" cy="63500"/>
            </a:xfrm>
            <a:custGeom>
              <a:avLst/>
              <a:gdLst>
                <a:gd name="T0" fmla="*/ 20 w 39"/>
                <a:gd name="T1" fmla="*/ 0 h 40"/>
                <a:gd name="T2" fmla="*/ 39 w 39"/>
                <a:gd name="T3" fmla="*/ 20 h 40"/>
                <a:gd name="T4" fmla="*/ 20 w 39"/>
                <a:gd name="T5" fmla="*/ 40 h 40"/>
                <a:gd name="T6" fmla="*/ 0 w 39"/>
                <a:gd name="T7" fmla="*/ 20 h 40"/>
                <a:gd name="T8" fmla="*/ 20 w 39"/>
                <a:gd name="T9" fmla="*/ 0 h 40"/>
              </a:gdLst>
              <a:ahLst/>
              <a:cxnLst>
                <a:cxn ang="0">
                  <a:pos x="T0" y="T1"/>
                </a:cxn>
                <a:cxn ang="0">
                  <a:pos x="T2" y="T3"/>
                </a:cxn>
                <a:cxn ang="0">
                  <a:pos x="T4" y="T5"/>
                </a:cxn>
                <a:cxn ang="0">
                  <a:pos x="T6" y="T7"/>
                </a:cxn>
                <a:cxn ang="0">
                  <a:pos x="T8" y="T9"/>
                </a:cxn>
              </a:cxnLst>
              <a:rect l="0" t="0" r="r" b="b"/>
              <a:pathLst>
                <a:path w="39" h="40">
                  <a:moveTo>
                    <a:pt x="20" y="0"/>
                  </a:moveTo>
                  <a:lnTo>
                    <a:pt x="39" y="20"/>
                  </a:lnTo>
                  <a:lnTo>
                    <a:pt x="20" y="40"/>
                  </a:lnTo>
                  <a:lnTo>
                    <a:pt x="0" y="20"/>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398" name="Freeform 280">
              <a:extLst>
                <a:ext uri="{FF2B5EF4-FFF2-40B4-BE49-F238E27FC236}">
                  <a16:creationId xmlns:a16="http://schemas.microsoft.com/office/drawing/2014/main" xmlns="" id="{C54A8DF6-5C11-400C-8E8C-B9152DECECCD}"/>
                </a:ext>
              </a:extLst>
            </p:cNvPr>
            <p:cNvSpPr>
              <a:spLocks/>
            </p:cNvSpPr>
            <p:nvPr/>
          </p:nvSpPr>
          <p:spPr bwMode="auto">
            <a:xfrm>
              <a:off x="6646863" y="5084763"/>
              <a:ext cx="63500" cy="61912"/>
            </a:xfrm>
            <a:custGeom>
              <a:avLst/>
              <a:gdLst>
                <a:gd name="T0" fmla="*/ 20 w 40"/>
                <a:gd name="T1" fmla="*/ 0 h 39"/>
                <a:gd name="T2" fmla="*/ 40 w 40"/>
                <a:gd name="T3" fmla="*/ 19 h 39"/>
                <a:gd name="T4" fmla="*/ 20 w 40"/>
                <a:gd name="T5" fmla="*/ 39 h 39"/>
                <a:gd name="T6" fmla="*/ 0 w 40"/>
                <a:gd name="T7" fmla="*/ 19 h 39"/>
                <a:gd name="T8" fmla="*/ 20 w 40"/>
                <a:gd name="T9" fmla="*/ 0 h 39"/>
              </a:gdLst>
              <a:ahLst/>
              <a:cxnLst>
                <a:cxn ang="0">
                  <a:pos x="T0" y="T1"/>
                </a:cxn>
                <a:cxn ang="0">
                  <a:pos x="T2" y="T3"/>
                </a:cxn>
                <a:cxn ang="0">
                  <a:pos x="T4" y="T5"/>
                </a:cxn>
                <a:cxn ang="0">
                  <a:pos x="T6" y="T7"/>
                </a:cxn>
                <a:cxn ang="0">
                  <a:pos x="T8" y="T9"/>
                </a:cxn>
              </a:cxnLst>
              <a:rect l="0" t="0" r="r" b="b"/>
              <a:pathLst>
                <a:path w="40" h="39">
                  <a:moveTo>
                    <a:pt x="20" y="0"/>
                  </a:moveTo>
                  <a:lnTo>
                    <a:pt x="40" y="19"/>
                  </a:lnTo>
                  <a:lnTo>
                    <a:pt x="20" y="39"/>
                  </a:lnTo>
                  <a:lnTo>
                    <a:pt x="0" y="19"/>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399" name="Freeform 281">
              <a:extLst>
                <a:ext uri="{FF2B5EF4-FFF2-40B4-BE49-F238E27FC236}">
                  <a16:creationId xmlns:a16="http://schemas.microsoft.com/office/drawing/2014/main" xmlns="" id="{10FD69CD-530F-4D56-B36C-1A79BA0B3B55}"/>
                </a:ext>
              </a:extLst>
            </p:cNvPr>
            <p:cNvSpPr>
              <a:spLocks/>
            </p:cNvSpPr>
            <p:nvPr/>
          </p:nvSpPr>
          <p:spPr bwMode="auto">
            <a:xfrm>
              <a:off x="6835775" y="5010150"/>
              <a:ext cx="63500" cy="63500"/>
            </a:xfrm>
            <a:custGeom>
              <a:avLst/>
              <a:gdLst>
                <a:gd name="T0" fmla="*/ 20 w 40"/>
                <a:gd name="T1" fmla="*/ 0 h 40"/>
                <a:gd name="T2" fmla="*/ 40 w 40"/>
                <a:gd name="T3" fmla="*/ 20 h 40"/>
                <a:gd name="T4" fmla="*/ 20 w 40"/>
                <a:gd name="T5" fmla="*/ 40 h 40"/>
                <a:gd name="T6" fmla="*/ 0 w 40"/>
                <a:gd name="T7" fmla="*/ 20 h 40"/>
                <a:gd name="T8" fmla="*/ 20 w 40"/>
                <a:gd name="T9" fmla="*/ 0 h 40"/>
              </a:gdLst>
              <a:ahLst/>
              <a:cxnLst>
                <a:cxn ang="0">
                  <a:pos x="T0" y="T1"/>
                </a:cxn>
                <a:cxn ang="0">
                  <a:pos x="T2" y="T3"/>
                </a:cxn>
                <a:cxn ang="0">
                  <a:pos x="T4" y="T5"/>
                </a:cxn>
                <a:cxn ang="0">
                  <a:pos x="T6" y="T7"/>
                </a:cxn>
                <a:cxn ang="0">
                  <a:pos x="T8" y="T9"/>
                </a:cxn>
              </a:cxnLst>
              <a:rect l="0" t="0" r="r" b="b"/>
              <a:pathLst>
                <a:path w="40" h="40">
                  <a:moveTo>
                    <a:pt x="20" y="0"/>
                  </a:moveTo>
                  <a:lnTo>
                    <a:pt x="40" y="20"/>
                  </a:lnTo>
                  <a:lnTo>
                    <a:pt x="20" y="40"/>
                  </a:lnTo>
                  <a:lnTo>
                    <a:pt x="0" y="20"/>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400" name="Freeform 282">
              <a:extLst>
                <a:ext uri="{FF2B5EF4-FFF2-40B4-BE49-F238E27FC236}">
                  <a16:creationId xmlns:a16="http://schemas.microsoft.com/office/drawing/2014/main" xmlns="" id="{C738905B-C467-44EA-8412-D94431553B77}"/>
                </a:ext>
              </a:extLst>
            </p:cNvPr>
            <p:cNvSpPr>
              <a:spLocks/>
            </p:cNvSpPr>
            <p:nvPr/>
          </p:nvSpPr>
          <p:spPr bwMode="auto">
            <a:xfrm>
              <a:off x="7034213" y="4957763"/>
              <a:ext cx="63500" cy="63500"/>
            </a:xfrm>
            <a:custGeom>
              <a:avLst/>
              <a:gdLst>
                <a:gd name="T0" fmla="*/ 20 w 40"/>
                <a:gd name="T1" fmla="*/ 0 h 40"/>
                <a:gd name="T2" fmla="*/ 40 w 40"/>
                <a:gd name="T3" fmla="*/ 20 h 40"/>
                <a:gd name="T4" fmla="*/ 20 w 40"/>
                <a:gd name="T5" fmla="*/ 40 h 40"/>
                <a:gd name="T6" fmla="*/ 0 w 40"/>
                <a:gd name="T7" fmla="*/ 20 h 40"/>
                <a:gd name="T8" fmla="*/ 20 w 40"/>
                <a:gd name="T9" fmla="*/ 0 h 40"/>
              </a:gdLst>
              <a:ahLst/>
              <a:cxnLst>
                <a:cxn ang="0">
                  <a:pos x="T0" y="T1"/>
                </a:cxn>
                <a:cxn ang="0">
                  <a:pos x="T2" y="T3"/>
                </a:cxn>
                <a:cxn ang="0">
                  <a:pos x="T4" y="T5"/>
                </a:cxn>
                <a:cxn ang="0">
                  <a:pos x="T6" y="T7"/>
                </a:cxn>
                <a:cxn ang="0">
                  <a:pos x="T8" y="T9"/>
                </a:cxn>
              </a:cxnLst>
              <a:rect l="0" t="0" r="r" b="b"/>
              <a:pathLst>
                <a:path w="40" h="40">
                  <a:moveTo>
                    <a:pt x="20" y="0"/>
                  </a:moveTo>
                  <a:lnTo>
                    <a:pt x="40" y="20"/>
                  </a:lnTo>
                  <a:lnTo>
                    <a:pt x="20" y="40"/>
                  </a:lnTo>
                  <a:lnTo>
                    <a:pt x="0" y="20"/>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401" name="Freeform 283">
              <a:extLst>
                <a:ext uri="{FF2B5EF4-FFF2-40B4-BE49-F238E27FC236}">
                  <a16:creationId xmlns:a16="http://schemas.microsoft.com/office/drawing/2014/main" xmlns="" id="{ECBBC6AA-B3E3-4FFC-A187-53360A2F9E93}"/>
                </a:ext>
              </a:extLst>
            </p:cNvPr>
            <p:cNvSpPr>
              <a:spLocks/>
            </p:cNvSpPr>
            <p:nvPr/>
          </p:nvSpPr>
          <p:spPr bwMode="auto">
            <a:xfrm>
              <a:off x="7223125" y="4916488"/>
              <a:ext cx="63500" cy="63500"/>
            </a:xfrm>
            <a:custGeom>
              <a:avLst/>
              <a:gdLst>
                <a:gd name="T0" fmla="*/ 20 w 40"/>
                <a:gd name="T1" fmla="*/ 0 h 40"/>
                <a:gd name="T2" fmla="*/ 40 w 40"/>
                <a:gd name="T3" fmla="*/ 20 h 40"/>
                <a:gd name="T4" fmla="*/ 20 w 40"/>
                <a:gd name="T5" fmla="*/ 40 h 40"/>
                <a:gd name="T6" fmla="*/ 0 w 40"/>
                <a:gd name="T7" fmla="*/ 20 h 40"/>
                <a:gd name="T8" fmla="*/ 20 w 40"/>
                <a:gd name="T9" fmla="*/ 0 h 40"/>
              </a:gdLst>
              <a:ahLst/>
              <a:cxnLst>
                <a:cxn ang="0">
                  <a:pos x="T0" y="T1"/>
                </a:cxn>
                <a:cxn ang="0">
                  <a:pos x="T2" y="T3"/>
                </a:cxn>
                <a:cxn ang="0">
                  <a:pos x="T4" y="T5"/>
                </a:cxn>
                <a:cxn ang="0">
                  <a:pos x="T6" y="T7"/>
                </a:cxn>
                <a:cxn ang="0">
                  <a:pos x="T8" y="T9"/>
                </a:cxn>
              </a:cxnLst>
              <a:rect l="0" t="0" r="r" b="b"/>
              <a:pathLst>
                <a:path w="40" h="40">
                  <a:moveTo>
                    <a:pt x="20" y="0"/>
                  </a:moveTo>
                  <a:lnTo>
                    <a:pt x="40" y="20"/>
                  </a:lnTo>
                  <a:lnTo>
                    <a:pt x="20" y="40"/>
                  </a:lnTo>
                  <a:lnTo>
                    <a:pt x="0" y="20"/>
                  </a:lnTo>
                  <a:lnTo>
                    <a:pt x="20" y="0"/>
                  </a:lnTo>
                  <a:close/>
                </a:path>
              </a:pathLst>
            </a:custGeom>
            <a:solidFill>
              <a:srgbClr val="000080"/>
            </a:solidFill>
            <a:ln w="11113">
              <a:solidFill>
                <a:srgbClr val="000080"/>
              </a:solidFill>
              <a:prstDash val="solid"/>
              <a:round/>
              <a:headEnd/>
              <a:tailEnd/>
            </a:ln>
          </p:spPr>
          <p:txBody>
            <a:bodyPr/>
            <a:lstStyle/>
            <a:p>
              <a:endParaRPr lang="sv-SE"/>
            </a:p>
          </p:txBody>
        </p:sp>
        <p:sp>
          <p:nvSpPr>
            <p:cNvPr id="402" name="Rectangle 284">
              <a:extLst>
                <a:ext uri="{FF2B5EF4-FFF2-40B4-BE49-F238E27FC236}">
                  <a16:creationId xmlns:a16="http://schemas.microsoft.com/office/drawing/2014/main" xmlns="" id="{549AAC86-9AD9-4C9A-9313-5B3F2E5F02A9}"/>
                </a:ext>
              </a:extLst>
            </p:cNvPr>
            <p:cNvSpPr>
              <a:spLocks noChangeArrowheads="1"/>
            </p:cNvSpPr>
            <p:nvPr/>
          </p:nvSpPr>
          <p:spPr bwMode="auto">
            <a:xfrm>
              <a:off x="5380038" y="5722938"/>
              <a:ext cx="61912" cy="63500"/>
            </a:xfrm>
            <a:prstGeom prst="rect">
              <a:avLst/>
            </a:prstGeom>
            <a:solidFill>
              <a:srgbClr val="FF00FF"/>
            </a:solidFill>
            <a:ln w="11113">
              <a:solidFill>
                <a:srgbClr val="FF00FF"/>
              </a:solidFill>
              <a:miter lim="800000"/>
              <a:headEnd/>
              <a:tailEnd/>
            </a:ln>
          </p:spPr>
          <p:txBody>
            <a:bodyPr/>
            <a:lstStyle/>
            <a:p>
              <a:endParaRPr lang="sv-SE"/>
            </a:p>
          </p:txBody>
        </p:sp>
        <p:sp>
          <p:nvSpPr>
            <p:cNvPr id="403" name="Rectangle 285">
              <a:extLst>
                <a:ext uri="{FF2B5EF4-FFF2-40B4-BE49-F238E27FC236}">
                  <a16:creationId xmlns:a16="http://schemas.microsoft.com/office/drawing/2014/main" xmlns="" id="{3516EA38-D6E8-4565-98F2-472BB0AB437B}"/>
                </a:ext>
              </a:extLst>
            </p:cNvPr>
            <p:cNvSpPr>
              <a:spLocks noChangeArrowheads="1"/>
            </p:cNvSpPr>
            <p:nvPr/>
          </p:nvSpPr>
          <p:spPr bwMode="auto">
            <a:xfrm>
              <a:off x="5484813" y="5638800"/>
              <a:ext cx="61912" cy="63500"/>
            </a:xfrm>
            <a:prstGeom prst="rect">
              <a:avLst/>
            </a:prstGeom>
            <a:solidFill>
              <a:srgbClr val="FF00FF"/>
            </a:solidFill>
            <a:ln w="11113">
              <a:solidFill>
                <a:srgbClr val="FF00FF"/>
              </a:solidFill>
              <a:miter lim="800000"/>
              <a:headEnd/>
              <a:tailEnd/>
            </a:ln>
          </p:spPr>
          <p:txBody>
            <a:bodyPr/>
            <a:lstStyle/>
            <a:p>
              <a:endParaRPr lang="sv-SE"/>
            </a:p>
          </p:txBody>
        </p:sp>
        <p:sp>
          <p:nvSpPr>
            <p:cNvPr id="404" name="Rectangle 286">
              <a:extLst>
                <a:ext uri="{FF2B5EF4-FFF2-40B4-BE49-F238E27FC236}">
                  <a16:creationId xmlns:a16="http://schemas.microsoft.com/office/drawing/2014/main" xmlns="" id="{487103FC-8FBC-4ED4-9352-767D90E787F6}"/>
                </a:ext>
              </a:extLst>
            </p:cNvPr>
            <p:cNvSpPr>
              <a:spLocks noChangeArrowheads="1"/>
            </p:cNvSpPr>
            <p:nvPr/>
          </p:nvSpPr>
          <p:spPr bwMode="auto">
            <a:xfrm>
              <a:off x="5578475" y="5576888"/>
              <a:ext cx="63500" cy="61912"/>
            </a:xfrm>
            <a:prstGeom prst="rect">
              <a:avLst/>
            </a:prstGeom>
            <a:solidFill>
              <a:srgbClr val="FF00FF"/>
            </a:solidFill>
            <a:ln w="11113">
              <a:solidFill>
                <a:srgbClr val="FF00FF"/>
              </a:solidFill>
              <a:miter lim="800000"/>
              <a:headEnd/>
              <a:tailEnd/>
            </a:ln>
          </p:spPr>
          <p:txBody>
            <a:bodyPr/>
            <a:lstStyle/>
            <a:p>
              <a:endParaRPr lang="sv-SE"/>
            </a:p>
          </p:txBody>
        </p:sp>
        <p:sp>
          <p:nvSpPr>
            <p:cNvPr id="405" name="Rectangle 287">
              <a:extLst>
                <a:ext uri="{FF2B5EF4-FFF2-40B4-BE49-F238E27FC236}">
                  <a16:creationId xmlns:a16="http://schemas.microsoft.com/office/drawing/2014/main" xmlns="" id="{C0378314-3623-4EC4-A14C-8E75B6810FED}"/>
                </a:ext>
              </a:extLst>
            </p:cNvPr>
            <p:cNvSpPr>
              <a:spLocks noChangeArrowheads="1"/>
            </p:cNvSpPr>
            <p:nvPr/>
          </p:nvSpPr>
          <p:spPr bwMode="auto">
            <a:xfrm>
              <a:off x="5672138" y="5513388"/>
              <a:ext cx="63500" cy="63500"/>
            </a:xfrm>
            <a:prstGeom prst="rect">
              <a:avLst/>
            </a:prstGeom>
            <a:solidFill>
              <a:srgbClr val="FF00FF"/>
            </a:solidFill>
            <a:ln w="11113">
              <a:solidFill>
                <a:srgbClr val="FF00FF"/>
              </a:solidFill>
              <a:miter lim="800000"/>
              <a:headEnd/>
              <a:tailEnd/>
            </a:ln>
          </p:spPr>
          <p:txBody>
            <a:bodyPr/>
            <a:lstStyle/>
            <a:p>
              <a:endParaRPr lang="sv-SE"/>
            </a:p>
          </p:txBody>
        </p:sp>
        <p:sp>
          <p:nvSpPr>
            <p:cNvPr id="406" name="Rectangle 288">
              <a:extLst>
                <a:ext uri="{FF2B5EF4-FFF2-40B4-BE49-F238E27FC236}">
                  <a16:creationId xmlns:a16="http://schemas.microsoft.com/office/drawing/2014/main" xmlns="" id="{BC767D66-76B0-4122-8A0E-7ADAAB13010E}"/>
                </a:ext>
              </a:extLst>
            </p:cNvPr>
            <p:cNvSpPr>
              <a:spLocks noChangeArrowheads="1"/>
            </p:cNvSpPr>
            <p:nvPr/>
          </p:nvSpPr>
          <p:spPr bwMode="auto">
            <a:xfrm>
              <a:off x="5872163" y="5419725"/>
              <a:ext cx="61912" cy="61913"/>
            </a:xfrm>
            <a:prstGeom prst="rect">
              <a:avLst/>
            </a:prstGeom>
            <a:solidFill>
              <a:srgbClr val="FF00FF"/>
            </a:solidFill>
            <a:ln w="11113">
              <a:solidFill>
                <a:srgbClr val="FF00FF"/>
              </a:solidFill>
              <a:miter lim="800000"/>
              <a:headEnd/>
              <a:tailEnd/>
            </a:ln>
          </p:spPr>
          <p:txBody>
            <a:bodyPr/>
            <a:lstStyle/>
            <a:p>
              <a:endParaRPr lang="sv-SE"/>
            </a:p>
          </p:txBody>
        </p:sp>
        <p:sp>
          <p:nvSpPr>
            <p:cNvPr id="407" name="Rectangle 289">
              <a:extLst>
                <a:ext uri="{FF2B5EF4-FFF2-40B4-BE49-F238E27FC236}">
                  <a16:creationId xmlns:a16="http://schemas.microsoft.com/office/drawing/2014/main" xmlns="" id="{685354BF-E302-414B-A293-ECD8F36ACCA5}"/>
                </a:ext>
              </a:extLst>
            </p:cNvPr>
            <p:cNvSpPr>
              <a:spLocks noChangeArrowheads="1"/>
            </p:cNvSpPr>
            <p:nvPr/>
          </p:nvSpPr>
          <p:spPr bwMode="auto">
            <a:xfrm>
              <a:off x="6061075" y="5335588"/>
              <a:ext cx="61913" cy="63500"/>
            </a:xfrm>
            <a:prstGeom prst="rect">
              <a:avLst/>
            </a:prstGeom>
            <a:solidFill>
              <a:srgbClr val="FF00FF"/>
            </a:solidFill>
            <a:ln w="11113">
              <a:solidFill>
                <a:srgbClr val="FF00FF"/>
              </a:solidFill>
              <a:miter lim="800000"/>
              <a:headEnd/>
              <a:tailEnd/>
            </a:ln>
          </p:spPr>
          <p:txBody>
            <a:bodyPr/>
            <a:lstStyle/>
            <a:p>
              <a:endParaRPr lang="sv-SE"/>
            </a:p>
          </p:txBody>
        </p:sp>
        <p:sp>
          <p:nvSpPr>
            <p:cNvPr id="408" name="Rectangle 290">
              <a:extLst>
                <a:ext uri="{FF2B5EF4-FFF2-40B4-BE49-F238E27FC236}">
                  <a16:creationId xmlns:a16="http://schemas.microsoft.com/office/drawing/2014/main" xmlns="" id="{75F73916-5CBD-4B6D-8C8A-7DEA37132F8D}"/>
                </a:ext>
              </a:extLst>
            </p:cNvPr>
            <p:cNvSpPr>
              <a:spLocks noChangeArrowheads="1"/>
            </p:cNvSpPr>
            <p:nvPr/>
          </p:nvSpPr>
          <p:spPr bwMode="auto">
            <a:xfrm>
              <a:off x="6259513" y="5230813"/>
              <a:ext cx="63500" cy="63500"/>
            </a:xfrm>
            <a:prstGeom prst="rect">
              <a:avLst/>
            </a:prstGeom>
            <a:solidFill>
              <a:srgbClr val="FF00FF"/>
            </a:solidFill>
            <a:ln w="11113">
              <a:solidFill>
                <a:srgbClr val="FF00FF"/>
              </a:solidFill>
              <a:miter lim="800000"/>
              <a:headEnd/>
              <a:tailEnd/>
            </a:ln>
          </p:spPr>
          <p:txBody>
            <a:bodyPr/>
            <a:lstStyle/>
            <a:p>
              <a:endParaRPr lang="sv-SE"/>
            </a:p>
          </p:txBody>
        </p:sp>
        <p:sp>
          <p:nvSpPr>
            <p:cNvPr id="409" name="Rectangle 291">
              <a:extLst>
                <a:ext uri="{FF2B5EF4-FFF2-40B4-BE49-F238E27FC236}">
                  <a16:creationId xmlns:a16="http://schemas.microsoft.com/office/drawing/2014/main" xmlns="" id="{CCCE8B0E-519A-4EB9-9708-4D6C2D8E6E26}"/>
                </a:ext>
              </a:extLst>
            </p:cNvPr>
            <p:cNvSpPr>
              <a:spLocks noChangeArrowheads="1"/>
            </p:cNvSpPr>
            <p:nvPr/>
          </p:nvSpPr>
          <p:spPr bwMode="auto">
            <a:xfrm>
              <a:off x="6448425" y="5146675"/>
              <a:ext cx="61913" cy="63500"/>
            </a:xfrm>
            <a:prstGeom prst="rect">
              <a:avLst/>
            </a:prstGeom>
            <a:solidFill>
              <a:srgbClr val="FF00FF"/>
            </a:solidFill>
            <a:ln w="11113">
              <a:solidFill>
                <a:srgbClr val="FF00FF"/>
              </a:solidFill>
              <a:miter lim="800000"/>
              <a:headEnd/>
              <a:tailEnd/>
            </a:ln>
          </p:spPr>
          <p:txBody>
            <a:bodyPr/>
            <a:lstStyle/>
            <a:p>
              <a:endParaRPr lang="sv-SE"/>
            </a:p>
          </p:txBody>
        </p:sp>
        <p:sp>
          <p:nvSpPr>
            <p:cNvPr id="410" name="Rectangle 292">
              <a:extLst>
                <a:ext uri="{FF2B5EF4-FFF2-40B4-BE49-F238E27FC236}">
                  <a16:creationId xmlns:a16="http://schemas.microsoft.com/office/drawing/2014/main" xmlns="" id="{C0B33474-CD9B-43E5-BA71-A25BBF09BFCD}"/>
                </a:ext>
              </a:extLst>
            </p:cNvPr>
            <p:cNvSpPr>
              <a:spLocks noChangeArrowheads="1"/>
            </p:cNvSpPr>
            <p:nvPr/>
          </p:nvSpPr>
          <p:spPr bwMode="auto">
            <a:xfrm>
              <a:off x="6646863" y="5062538"/>
              <a:ext cx="63500" cy="63500"/>
            </a:xfrm>
            <a:prstGeom prst="rect">
              <a:avLst/>
            </a:prstGeom>
            <a:solidFill>
              <a:srgbClr val="FF00FF"/>
            </a:solidFill>
            <a:ln w="11113">
              <a:solidFill>
                <a:srgbClr val="FF00FF"/>
              </a:solidFill>
              <a:miter lim="800000"/>
              <a:headEnd/>
              <a:tailEnd/>
            </a:ln>
          </p:spPr>
          <p:txBody>
            <a:bodyPr/>
            <a:lstStyle/>
            <a:p>
              <a:endParaRPr lang="sv-SE"/>
            </a:p>
          </p:txBody>
        </p:sp>
        <p:sp>
          <p:nvSpPr>
            <p:cNvPr id="411" name="Rectangle 293">
              <a:extLst>
                <a:ext uri="{FF2B5EF4-FFF2-40B4-BE49-F238E27FC236}">
                  <a16:creationId xmlns:a16="http://schemas.microsoft.com/office/drawing/2014/main" xmlns="" id="{1F0B8063-9C11-4DFB-ACE5-2D956FA1C6CB}"/>
                </a:ext>
              </a:extLst>
            </p:cNvPr>
            <p:cNvSpPr>
              <a:spLocks noChangeArrowheads="1"/>
            </p:cNvSpPr>
            <p:nvPr/>
          </p:nvSpPr>
          <p:spPr bwMode="auto">
            <a:xfrm>
              <a:off x="6835775" y="4989513"/>
              <a:ext cx="63500" cy="63500"/>
            </a:xfrm>
            <a:prstGeom prst="rect">
              <a:avLst/>
            </a:prstGeom>
            <a:solidFill>
              <a:srgbClr val="FF00FF"/>
            </a:solidFill>
            <a:ln w="11113">
              <a:solidFill>
                <a:srgbClr val="FF00FF"/>
              </a:solidFill>
              <a:miter lim="800000"/>
              <a:headEnd/>
              <a:tailEnd/>
            </a:ln>
          </p:spPr>
          <p:txBody>
            <a:bodyPr/>
            <a:lstStyle/>
            <a:p>
              <a:endParaRPr lang="sv-SE"/>
            </a:p>
          </p:txBody>
        </p:sp>
        <p:sp>
          <p:nvSpPr>
            <p:cNvPr id="412" name="Rectangle 294">
              <a:extLst>
                <a:ext uri="{FF2B5EF4-FFF2-40B4-BE49-F238E27FC236}">
                  <a16:creationId xmlns:a16="http://schemas.microsoft.com/office/drawing/2014/main" xmlns="" id="{6FED5F5F-9EAC-40D0-AAF3-F0605C6CADDD}"/>
                </a:ext>
              </a:extLst>
            </p:cNvPr>
            <p:cNvSpPr>
              <a:spLocks noChangeArrowheads="1"/>
            </p:cNvSpPr>
            <p:nvPr/>
          </p:nvSpPr>
          <p:spPr bwMode="auto">
            <a:xfrm>
              <a:off x="7034213" y="4948238"/>
              <a:ext cx="63500" cy="61912"/>
            </a:xfrm>
            <a:prstGeom prst="rect">
              <a:avLst/>
            </a:prstGeom>
            <a:solidFill>
              <a:srgbClr val="FF00FF"/>
            </a:solidFill>
            <a:ln w="11113">
              <a:solidFill>
                <a:srgbClr val="FF00FF"/>
              </a:solidFill>
              <a:miter lim="800000"/>
              <a:headEnd/>
              <a:tailEnd/>
            </a:ln>
          </p:spPr>
          <p:txBody>
            <a:bodyPr/>
            <a:lstStyle/>
            <a:p>
              <a:endParaRPr lang="sv-SE"/>
            </a:p>
          </p:txBody>
        </p:sp>
        <p:sp>
          <p:nvSpPr>
            <p:cNvPr id="413" name="Rectangle 295">
              <a:extLst>
                <a:ext uri="{FF2B5EF4-FFF2-40B4-BE49-F238E27FC236}">
                  <a16:creationId xmlns:a16="http://schemas.microsoft.com/office/drawing/2014/main" xmlns="" id="{93380D95-AF4D-41EE-B82F-1F6EBDEA1D0F}"/>
                </a:ext>
              </a:extLst>
            </p:cNvPr>
            <p:cNvSpPr>
              <a:spLocks noChangeArrowheads="1"/>
            </p:cNvSpPr>
            <p:nvPr/>
          </p:nvSpPr>
          <p:spPr bwMode="auto">
            <a:xfrm>
              <a:off x="7223125" y="4895850"/>
              <a:ext cx="63500" cy="61913"/>
            </a:xfrm>
            <a:prstGeom prst="rect">
              <a:avLst/>
            </a:prstGeom>
            <a:solidFill>
              <a:srgbClr val="FF00FF"/>
            </a:solidFill>
            <a:ln w="11113">
              <a:solidFill>
                <a:srgbClr val="FF00FF"/>
              </a:solidFill>
              <a:miter lim="800000"/>
              <a:headEnd/>
              <a:tailEnd/>
            </a:ln>
          </p:spPr>
          <p:txBody>
            <a:bodyPr/>
            <a:lstStyle/>
            <a:p>
              <a:endParaRPr lang="sv-SE"/>
            </a:p>
          </p:txBody>
        </p:sp>
        <p:sp>
          <p:nvSpPr>
            <p:cNvPr id="414" name="Freeform 296">
              <a:extLst>
                <a:ext uri="{FF2B5EF4-FFF2-40B4-BE49-F238E27FC236}">
                  <a16:creationId xmlns:a16="http://schemas.microsoft.com/office/drawing/2014/main" xmlns="" id="{B491A325-FF9B-410C-B185-3FD09C6CB242}"/>
                </a:ext>
              </a:extLst>
            </p:cNvPr>
            <p:cNvSpPr>
              <a:spLocks/>
            </p:cNvSpPr>
            <p:nvPr/>
          </p:nvSpPr>
          <p:spPr bwMode="auto">
            <a:xfrm>
              <a:off x="5380038" y="5722938"/>
              <a:ext cx="61912" cy="63500"/>
            </a:xfrm>
            <a:custGeom>
              <a:avLst/>
              <a:gdLst>
                <a:gd name="T0" fmla="*/ 19 w 39"/>
                <a:gd name="T1" fmla="*/ 0 h 40"/>
                <a:gd name="T2" fmla="*/ 39 w 39"/>
                <a:gd name="T3" fmla="*/ 40 h 40"/>
                <a:gd name="T4" fmla="*/ 0 w 39"/>
                <a:gd name="T5" fmla="*/ 40 h 40"/>
                <a:gd name="T6" fmla="*/ 19 w 39"/>
                <a:gd name="T7" fmla="*/ 0 h 40"/>
              </a:gdLst>
              <a:ahLst/>
              <a:cxnLst>
                <a:cxn ang="0">
                  <a:pos x="T0" y="T1"/>
                </a:cxn>
                <a:cxn ang="0">
                  <a:pos x="T2" y="T3"/>
                </a:cxn>
                <a:cxn ang="0">
                  <a:pos x="T4" y="T5"/>
                </a:cxn>
                <a:cxn ang="0">
                  <a:pos x="T6" y="T7"/>
                </a:cxn>
              </a:cxnLst>
              <a:rect l="0" t="0" r="r" b="b"/>
              <a:pathLst>
                <a:path w="39" h="40">
                  <a:moveTo>
                    <a:pt x="19" y="0"/>
                  </a:moveTo>
                  <a:lnTo>
                    <a:pt x="39" y="40"/>
                  </a:lnTo>
                  <a:lnTo>
                    <a:pt x="0" y="40"/>
                  </a:lnTo>
                  <a:lnTo>
                    <a:pt x="19" y="0"/>
                  </a:lnTo>
                  <a:close/>
                </a:path>
              </a:pathLst>
            </a:custGeom>
            <a:solidFill>
              <a:srgbClr val="FFFF00"/>
            </a:solidFill>
            <a:ln w="11113">
              <a:solidFill>
                <a:srgbClr val="FFFF00"/>
              </a:solidFill>
              <a:prstDash val="solid"/>
              <a:round/>
              <a:headEnd/>
              <a:tailEnd/>
            </a:ln>
          </p:spPr>
          <p:txBody>
            <a:bodyPr/>
            <a:lstStyle/>
            <a:p>
              <a:endParaRPr lang="sv-SE"/>
            </a:p>
          </p:txBody>
        </p:sp>
        <p:sp>
          <p:nvSpPr>
            <p:cNvPr id="415" name="Freeform 297">
              <a:extLst>
                <a:ext uri="{FF2B5EF4-FFF2-40B4-BE49-F238E27FC236}">
                  <a16:creationId xmlns:a16="http://schemas.microsoft.com/office/drawing/2014/main" xmlns="" id="{441BA1F2-8522-414A-8414-E203BF30AE15}"/>
                </a:ext>
              </a:extLst>
            </p:cNvPr>
            <p:cNvSpPr>
              <a:spLocks/>
            </p:cNvSpPr>
            <p:nvPr/>
          </p:nvSpPr>
          <p:spPr bwMode="auto">
            <a:xfrm>
              <a:off x="5484813" y="5629275"/>
              <a:ext cx="61912" cy="61913"/>
            </a:xfrm>
            <a:custGeom>
              <a:avLst/>
              <a:gdLst>
                <a:gd name="T0" fmla="*/ 19 w 39"/>
                <a:gd name="T1" fmla="*/ 0 h 39"/>
                <a:gd name="T2" fmla="*/ 39 w 39"/>
                <a:gd name="T3" fmla="*/ 39 h 39"/>
                <a:gd name="T4" fmla="*/ 0 w 39"/>
                <a:gd name="T5" fmla="*/ 39 h 39"/>
                <a:gd name="T6" fmla="*/ 19 w 39"/>
                <a:gd name="T7" fmla="*/ 0 h 39"/>
              </a:gdLst>
              <a:ahLst/>
              <a:cxnLst>
                <a:cxn ang="0">
                  <a:pos x="T0" y="T1"/>
                </a:cxn>
                <a:cxn ang="0">
                  <a:pos x="T2" y="T3"/>
                </a:cxn>
                <a:cxn ang="0">
                  <a:pos x="T4" y="T5"/>
                </a:cxn>
                <a:cxn ang="0">
                  <a:pos x="T6" y="T7"/>
                </a:cxn>
              </a:cxnLst>
              <a:rect l="0" t="0" r="r" b="b"/>
              <a:pathLst>
                <a:path w="39" h="39">
                  <a:moveTo>
                    <a:pt x="19" y="0"/>
                  </a:moveTo>
                  <a:lnTo>
                    <a:pt x="39" y="39"/>
                  </a:lnTo>
                  <a:lnTo>
                    <a:pt x="0" y="39"/>
                  </a:lnTo>
                  <a:lnTo>
                    <a:pt x="19" y="0"/>
                  </a:lnTo>
                  <a:close/>
                </a:path>
              </a:pathLst>
            </a:custGeom>
            <a:solidFill>
              <a:srgbClr val="FFFF00"/>
            </a:solidFill>
            <a:ln w="11113">
              <a:solidFill>
                <a:srgbClr val="FFFF00"/>
              </a:solidFill>
              <a:prstDash val="solid"/>
              <a:round/>
              <a:headEnd/>
              <a:tailEnd/>
            </a:ln>
          </p:spPr>
          <p:txBody>
            <a:bodyPr/>
            <a:lstStyle/>
            <a:p>
              <a:endParaRPr lang="sv-SE"/>
            </a:p>
          </p:txBody>
        </p:sp>
        <p:sp>
          <p:nvSpPr>
            <p:cNvPr id="416" name="Freeform 298">
              <a:extLst>
                <a:ext uri="{FF2B5EF4-FFF2-40B4-BE49-F238E27FC236}">
                  <a16:creationId xmlns:a16="http://schemas.microsoft.com/office/drawing/2014/main" xmlns="" id="{A0A8D3FB-94F1-4473-B74C-CFAF72C0390F}"/>
                </a:ext>
              </a:extLst>
            </p:cNvPr>
            <p:cNvSpPr>
              <a:spLocks/>
            </p:cNvSpPr>
            <p:nvPr/>
          </p:nvSpPr>
          <p:spPr bwMode="auto">
            <a:xfrm>
              <a:off x="5578475" y="5565775"/>
              <a:ext cx="63500" cy="63500"/>
            </a:xfrm>
            <a:custGeom>
              <a:avLst/>
              <a:gdLst>
                <a:gd name="T0" fmla="*/ 20 w 40"/>
                <a:gd name="T1" fmla="*/ 0 h 40"/>
                <a:gd name="T2" fmla="*/ 40 w 40"/>
                <a:gd name="T3" fmla="*/ 40 h 40"/>
                <a:gd name="T4" fmla="*/ 0 w 40"/>
                <a:gd name="T5" fmla="*/ 40 h 40"/>
                <a:gd name="T6" fmla="*/ 20 w 40"/>
                <a:gd name="T7" fmla="*/ 0 h 40"/>
              </a:gdLst>
              <a:ahLst/>
              <a:cxnLst>
                <a:cxn ang="0">
                  <a:pos x="T0" y="T1"/>
                </a:cxn>
                <a:cxn ang="0">
                  <a:pos x="T2" y="T3"/>
                </a:cxn>
                <a:cxn ang="0">
                  <a:pos x="T4" y="T5"/>
                </a:cxn>
                <a:cxn ang="0">
                  <a:pos x="T6" y="T7"/>
                </a:cxn>
              </a:cxnLst>
              <a:rect l="0" t="0" r="r" b="b"/>
              <a:pathLst>
                <a:path w="40" h="40">
                  <a:moveTo>
                    <a:pt x="20" y="0"/>
                  </a:moveTo>
                  <a:lnTo>
                    <a:pt x="40" y="40"/>
                  </a:lnTo>
                  <a:lnTo>
                    <a:pt x="0" y="40"/>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17" name="Freeform 299">
              <a:extLst>
                <a:ext uri="{FF2B5EF4-FFF2-40B4-BE49-F238E27FC236}">
                  <a16:creationId xmlns:a16="http://schemas.microsoft.com/office/drawing/2014/main" xmlns="" id="{BADA16F5-5798-4211-9CAD-FB897D9A0381}"/>
                </a:ext>
              </a:extLst>
            </p:cNvPr>
            <p:cNvSpPr>
              <a:spLocks/>
            </p:cNvSpPr>
            <p:nvPr/>
          </p:nvSpPr>
          <p:spPr bwMode="auto">
            <a:xfrm>
              <a:off x="5672138" y="5513388"/>
              <a:ext cx="63500" cy="63500"/>
            </a:xfrm>
            <a:custGeom>
              <a:avLst/>
              <a:gdLst>
                <a:gd name="T0" fmla="*/ 20 w 40"/>
                <a:gd name="T1" fmla="*/ 0 h 40"/>
                <a:gd name="T2" fmla="*/ 40 w 40"/>
                <a:gd name="T3" fmla="*/ 40 h 40"/>
                <a:gd name="T4" fmla="*/ 0 w 40"/>
                <a:gd name="T5" fmla="*/ 40 h 40"/>
                <a:gd name="T6" fmla="*/ 20 w 40"/>
                <a:gd name="T7" fmla="*/ 0 h 40"/>
              </a:gdLst>
              <a:ahLst/>
              <a:cxnLst>
                <a:cxn ang="0">
                  <a:pos x="T0" y="T1"/>
                </a:cxn>
                <a:cxn ang="0">
                  <a:pos x="T2" y="T3"/>
                </a:cxn>
                <a:cxn ang="0">
                  <a:pos x="T4" y="T5"/>
                </a:cxn>
                <a:cxn ang="0">
                  <a:pos x="T6" y="T7"/>
                </a:cxn>
              </a:cxnLst>
              <a:rect l="0" t="0" r="r" b="b"/>
              <a:pathLst>
                <a:path w="40" h="40">
                  <a:moveTo>
                    <a:pt x="20" y="0"/>
                  </a:moveTo>
                  <a:lnTo>
                    <a:pt x="40" y="40"/>
                  </a:lnTo>
                  <a:lnTo>
                    <a:pt x="0" y="40"/>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18" name="Freeform 300">
              <a:extLst>
                <a:ext uri="{FF2B5EF4-FFF2-40B4-BE49-F238E27FC236}">
                  <a16:creationId xmlns:a16="http://schemas.microsoft.com/office/drawing/2014/main" xmlns="" id="{AD5FE2C3-B4F7-48A3-9C0E-EB25014E0561}"/>
                </a:ext>
              </a:extLst>
            </p:cNvPr>
            <p:cNvSpPr>
              <a:spLocks/>
            </p:cNvSpPr>
            <p:nvPr/>
          </p:nvSpPr>
          <p:spPr bwMode="auto">
            <a:xfrm>
              <a:off x="5872163" y="5429250"/>
              <a:ext cx="61912" cy="63500"/>
            </a:xfrm>
            <a:custGeom>
              <a:avLst/>
              <a:gdLst>
                <a:gd name="T0" fmla="*/ 20 w 39"/>
                <a:gd name="T1" fmla="*/ 0 h 40"/>
                <a:gd name="T2" fmla="*/ 39 w 39"/>
                <a:gd name="T3" fmla="*/ 40 h 40"/>
                <a:gd name="T4" fmla="*/ 0 w 39"/>
                <a:gd name="T5" fmla="*/ 40 h 40"/>
                <a:gd name="T6" fmla="*/ 20 w 39"/>
                <a:gd name="T7" fmla="*/ 0 h 40"/>
              </a:gdLst>
              <a:ahLst/>
              <a:cxnLst>
                <a:cxn ang="0">
                  <a:pos x="T0" y="T1"/>
                </a:cxn>
                <a:cxn ang="0">
                  <a:pos x="T2" y="T3"/>
                </a:cxn>
                <a:cxn ang="0">
                  <a:pos x="T4" y="T5"/>
                </a:cxn>
                <a:cxn ang="0">
                  <a:pos x="T6" y="T7"/>
                </a:cxn>
              </a:cxnLst>
              <a:rect l="0" t="0" r="r" b="b"/>
              <a:pathLst>
                <a:path w="39" h="40">
                  <a:moveTo>
                    <a:pt x="20" y="0"/>
                  </a:moveTo>
                  <a:lnTo>
                    <a:pt x="39" y="40"/>
                  </a:lnTo>
                  <a:lnTo>
                    <a:pt x="0" y="40"/>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19" name="Freeform 301">
              <a:extLst>
                <a:ext uri="{FF2B5EF4-FFF2-40B4-BE49-F238E27FC236}">
                  <a16:creationId xmlns:a16="http://schemas.microsoft.com/office/drawing/2014/main" xmlns="" id="{87102D8B-0A22-451B-99B1-F78A097E2156}"/>
                </a:ext>
              </a:extLst>
            </p:cNvPr>
            <p:cNvSpPr>
              <a:spLocks/>
            </p:cNvSpPr>
            <p:nvPr/>
          </p:nvSpPr>
          <p:spPr bwMode="auto">
            <a:xfrm>
              <a:off x="6061075" y="5346700"/>
              <a:ext cx="61913" cy="61913"/>
            </a:xfrm>
            <a:custGeom>
              <a:avLst/>
              <a:gdLst>
                <a:gd name="T0" fmla="*/ 19 w 39"/>
                <a:gd name="T1" fmla="*/ 0 h 39"/>
                <a:gd name="T2" fmla="*/ 39 w 39"/>
                <a:gd name="T3" fmla="*/ 39 h 39"/>
                <a:gd name="T4" fmla="*/ 0 w 39"/>
                <a:gd name="T5" fmla="*/ 39 h 39"/>
                <a:gd name="T6" fmla="*/ 19 w 39"/>
                <a:gd name="T7" fmla="*/ 0 h 39"/>
              </a:gdLst>
              <a:ahLst/>
              <a:cxnLst>
                <a:cxn ang="0">
                  <a:pos x="T0" y="T1"/>
                </a:cxn>
                <a:cxn ang="0">
                  <a:pos x="T2" y="T3"/>
                </a:cxn>
                <a:cxn ang="0">
                  <a:pos x="T4" y="T5"/>
                </a:cxn>
                <a:cxn ang="0">
                  <a:pos x="T6" y="T7"/>
                </a:cxn>
              </a:cxnLst>
              <a:rect l="0" t="0" r="r" b="b"/>
              <a:pathLst>
                <a:path w="39" h="39">
                  <a:moveTo>
                    <a:pt x="19" y="0"/>
                  </a:moveTo>
                  <a:lnTo>
                    <a:pt x="39" y="39"/>
                  </a:lnTo>
                  <a:lnTo>
                    <a:pt x="0" y="39"/>
                  </a:lnTo>
                  <a:lnTo>
                    <a:pt x="19" y="0"/>
                  </a:lnTo>
                  <a:close/>
                </a:path>
              </a:pathLst>
            </a:custGeom>
            <a:solidFill>
              <a:srgbClr val="FFFF00"/>
            </a:solidFill>
            <a:ln w="11113">
              <a:solidFill>
                <a:srgbClr val="FFFF00"/>
              </a:solidFill>
              <a:prstDash val="solid"/>
              <a:round/>
              <a:headEnd/>
              <a:tailEnd/>
            </a:ln>
          </p:spPr>
          <p:txBody>
            <a:bodyPr/>
            <a:lstStyle/>
            <a:p>
              <a:endParaRPr lang="sv-SE"/>
            </a:p>
          </p:txBody>
        </p:sp>
        <p:sp>
          <p:nvSpPr>
            <p:cNvPr id="420" name="Freeform 302">
              <a:extLst>
                <a:ext uri="{FF2B5EF4-FFF2-40B4-BE49-F238E27FC236}">
                  <a16:creationId xmlns:a16="http://schemas.microsoft.com/office/drawing/2014/main" xmlns="" id="{666FFFCF-A43F-4225-9321-51AAA24B911A}"/>
                </a:ext>
              </a:extLst>
            </p:cNvPr>
            <p:cNvSpPr>
              <a:spLocks/>
            </p:cNvSpPr>
            <p:nvPr/>
          </p:nvSpPr>
          <p:spPr bwMode="auto">
            <a:xfrm>
              <a:off x="6259513" y="5241925"/>
              <a:ext cx="63500" cy="61913"/>
            </a:xfrm>
            <a:custGeom>
              <a:avLst/>
              <a:gdLst>
                <a:gd name="T0" fmla="*/ 20 w 40"/>
                <a:gd name="T1" fmla="*/ 0 h 39"/>
                <a:gd name="T2" fmla="*/ 40 w 40"/>
                <a:gd name="T3" fmla="*/ 39 h 39"/>
                <a:gd name="T4" fmla="*/ 0 w 40"/>
                <a:gd name="T5" fmla="*/ 39 h 39"/>
                <a:gd name="T6" fmla="*/ 20 w 40"/>
                <a:gd name="T7" fmla="*/ 0 h 39"/>
              </a:gdLst>
              <a:ahLst/>
              <a:cxnLst>
                <a:cxn ang="0">
                  <a:pos x="T0" y="T1"/>
                </a:cxn>
                <a:cxn ang="0">
                  <a:pos x="T2" y="T3"/>
                </a:cxn>
                <a:cxn ang="0">
                  <a:pos x="T4" y="T5"/>
                </a:cxn>
                <a:cxn ang="0">
                  <a:pos x="T6" y="T7"/>
                </a:cxn>
              </a:cxnLst>
              <a:rect l="0" t="0" r="r" b="b"/>
              <a:pathLst>
                <a:path w="40" h="39">
                  <a:moveTo>
                    <a:pt x="20" y="0"/>
                  </a:moveTo>
                  <a:lnTo>
                    <a:pt x="40" y="39"/>
                  </a:lnTo>
                  <a:lnTo>
                    <a:pt x="0" y="39"/>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21" name="Freeform 303">
              <a:extLst>
                <a:ext uri="{FF2B5EF4-FFF2-40B4-BE49-F238E27FC236}">
                  <a16:creationId xmlns:a16="http://schemas.microsoft.com/office/drawing/2014/main" xmlns="" id="{CD971C4D-E72A-4673-88F2-020B2FA92698}"/>
                </a:ext>
              </a:extLst>
            </p:cNvPr>
            <p:cNvSpPr>
              <a:spLocks/>
            </p:cNvSpPr>
            <p:nvPr/>
          </p:nvSpPr>
          <p:spPr bwMode="auto">
            <a:xfrm>
              <a:off x="6448425" y="5167313"/>
              <a:ext cx="61913" cy="63500"/>
            </a:xfrm>
            <a:custGeom>
              <a:avLst/>
              <a:gdLst>
                <a:gd name="T0" fmla="*/ 20 w 39"/>
                <a:gd name="T1" fmla="*/ 0 h 40"/>
                <a:gd name="T2" fmla="*/ 39 w 39"/>
                <a:gd name="T3" fmla="*/ 40 h 40"/>
                <a:gd name="T4" fmla="*/ 0 w 39"/>
                <a:gd name="T5" fmla="*/ 40 h 40"/>
                <a:gd name="T6" fmla="*/ 20 w 39"/>
                <a:gd name="T7" fmla="*/ 0 h 40"/>
              </a:gdLst>
              <a:ahLst/>
              <a:cxnLst>
                <a:cxn ang="0">
                  <a:pos x="T0" y="T1"/>
                </a:cxn>
                <a:cxn ang="0">
                  <a:pos x="T2" y="T3"/>
                </a:cxn>
                <a:cxn ang="0">
                  <a:pos x="T4" y="T5"/>
                </a:cxn>
                <a:cxn ang="0">
                  <a:pos x="T6" y="T7"/>
                </a:cxn>
              </a:cxnLst>
              <a:rect l="0" t="0" r="r" b="b"/>
              <a:pathLst>
                <a:path w="39" h="40">
                  <a:moveTo>
                    <a:pt x="20" y="0"/>
                  </a:moveTo>
                  <a:lnTo>
                    <a:pt x="39" y="40"/>
                  </a:lnTo>
                  <a:lnTo>
                    <a:pt x="0" y="40"/>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22" name="Freeform 304">
              <a:extLst>
                <a:ext uri="{FF2B5EF4-FFF2-40B4-BE49-F238E27FC236}">
                  <a16:creationId xmlns:a16="http://schemas.microsoft.com/office/drawing/2014/main" xmlns="" id="{EA64E5C6-4DFC-4615-9B42-17C1430CF248}"/>
                </a:ext>
              </a:extLst>
            </p:cNvPr>
            <p:cNvSpPr>
              <a:spLocks/>
            </p:cNvSpPr>
            <p:nvPr/>
          </p:nvSpPr>
          <p:spPr bwMode="auto">
            <a:xfrm>
              <a:off x="6646863" y="5084763"/>
              <a:ext cx="63500" cy="61912"/>
            </a:xfrm>
            <a:custGeom>
              <a:avLst/>
              <a:gdLst>
                <a:gd name="T0" fmla="*/ 20 w 40"/>
                <a:gd name="T1" fmla="*/ 0 h 39"/>
                <a:gd name="T2" fmla="*/ 40 w 40"/>
                <a:gd name="T3" fmla="*/ 39 h 39"/>
                <a:gd name="T4" fmla="*/ 0 w 40"/>
                <a:gd name="T5" fmla="*/ 39 h 39"/>
                <a:gd name="T6" fmla="*/ 20 w 40"/>
                <a:gd name="T7" fmla="*/ 0 h 39"/>
              </a:gdLst>
              <a:ahLst/>
              <a:cxnLst>
                <a:cxn ang="0">
                  <a:pos x="T0" y="T1"/>
                </a:cxn>
                <a:cxn ang="0">
                  <a:pos x="T2" y="T3"/>
                </a:cxn>
                <a:cxn ang="0">
                  <a:pos x="T4" y="T5"/>
                </a:cxn>
                <a:cxn ang="0">
                  <a:pos x="T6" y="T7"/>
                </a:cxn>
              </a:cxnLst>
              <a:rect l="0" t="0" r="r" b="b"/>
              <a:pathLst>
                <a:path w="40" h="39">
                  <a:moveTo>
                    <a:pt x="20" y="0"/>
                  </a:moveTo>
                  <a:lnTo>
                    <a:pt x="40" y="39"/>
                  </a:lnTo>
                  <a:lnTo>
                    <a:pt x="0" y="39"/>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23" name="Freeform 305">
              <a:extLst>
                <a:ext uri="{FF2B5EF4-FFF2-40B4-BE49-F238E27FC236}">
                  <a16:creationId xmlns:a16="http://schemas.microsoft.com/office/drawing/2014/main" xmlns="" id="{EB3556E1-1863-4D31-B397-95585793B614}"/>
                </a:ext>
              </a:extLst>
            </p:cNvPr>
            <p:cNvSpPr>
              <a:spLocks/>
            </p:cNvSpPr>
            <p:nvPr/>
          </p:nvSpPr>
          <p:spPr bwMode="auto">
            <a:xfrm>
              <a:off x="6835775" y="5021263"/>
              <a:ext cx="63500" cy="63500"/>
            </a:xfrm>
            <a:custGeom>
              <a:avLst/>
              <a:gdLst>
                <a:gd name="T0" fmla="*/ 20 w 40"/>
                <a:gd name="T1" fmla="*/ 0 h 40"/>
                <a:gd name="T2" fmla="*/ 40 w 40"/>
                <a:gd name="T3" fmla="*/ 40 h 40"/>
                <a:gd name="T4" fmla="*/ 0 w 40"/>
                <a:gd name="T5" fmla="*/ 40 h 40"/>
                <a:gd name="T6" fmla="*/ 20 w 40"/>
                <a:gd name="T7" fmla="*/ 0 h 40"/>
              </a:gdLst>
              <a:ahLst/>
              <a:cxnLst>
                <a:cxn ang="0">
                  <a:pos x="T0" y="T1"/>
                </a:cxn>
                <a:cxn ang="0">
                  <a:pos x="T2" y="T3"/>
                </a:cxn>
                <a:cxn ang="0">
                  <a:pos x="T4" y="T5"/>
                </a:cxn>
                <a:cxn ang="0">
                  <a:pos x="T6" y="T7"/>
                </a:cxn>
              </a:cxnLst>
              <a:rect l="0" t="0" r="r" b="b"/>
              <a:pathLst>
                <a:path w="40" h="40">
                  <a:moveTo>
                    <a:pt x="20" y="0"/>
                  </a:moveTo>
                  <a:lnTo>
                    <a:pt x="40" y="40"/>
                  </a:lnTo>
                  <a:lnTo>
                    <a:pt x="0" y="40"/>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24" name="Freeform 306">
              <a:extLst>
                <a:ext uri="{FF2B5EF4-FFF2-40B4-BE49-F238E27FC236}">
                  <a16:creationId xmlns:a16="http://schemas.microsoft.com/office/drawing/2014/main" xmlns="" id="{1E775444-619E-4875-BABD-B41743A6EC49}"/>
                </a:ext>
              </a:extLst>
            </p:cNvPr>
            <p:cNvSpPr>
              <a:spLocks/>
            </p:cNvSpPr>
            <p:nvPr/>
          </p:nvSpPr>
          <p:spPr bwMode="auto">
            <a:xfrm>
              <a:off x="7034213" y="4979988"/>
              <a:ext cx="63500" cy="61912"/>
            </a:xfrm>
            <a:custGeom>
              <a:avLst/>
              <a:gdLst>
                <a:gd name="T0" fmla="*/ 20 w 40"/>
                <a:gd name="T1" fmla="*/ 0 h 39"/>
                <a:gd name="T2" fmla="*/ 40 w 40"/>
                <a:gd name="T3" fmla="*/ 39 h 39"/>
                <a:gd name="T4" fmla="*/ 0 w 40"/>
                <a:gd name="T5" fmla="*/ 39 h 39"/>
                <a:gd name="T6" fmla="*/ 20 w 40"/>
                <a:gd name="T7" fmla="*/ 0 h 39"/>
              </a:gdLst>
              <a:ahLst/>
              <a:cxnLst>
                <a:cxn ang="0">
                  <a:pos x="T0" y="T1"/>
                </a:cxn>
                <a:cxn ang="0">
                  <a:pos x="T2" y="T3"/>
                </a:cxn>
                <a:cxn ang="0">
                  <a:pos x="T4" y="T5"/>
                </a:cxn>
                <a:cxn ang="0">
                  <a:pos x="T6" y="T7"/>
                </a:cxn>
              </a:cxnLst>
              <a:rect l="0" t="0" r="r" b="b"/>
              <a:pathLst>
                <a:path w="40" h="39">
                  <a:moveTo>
                    <a:pt x="20" y="0"/>
                  </a:moveTo>
                  <a:lnTo>
                    <a:pt x="40" y="39"/>
                  </a:lnTo>
                  <a:lnTo>
                    <a:pt x="0" y="39"/>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25" name="Freeform 307">
              <a:extLst>
                <a:ext uri="{FF2B5EF4-FFF2-40B4-BE49-F238E27FC236}">
                  <a16:creationId xmlns:a16="http://schemas.microsoft.com/office/drawing/2014/main" xmlns="" id="{EF8909B7-66D4-4A73-B421-6D3FC7B45278}"/>
                </a:ext>
              </a:extLst>
            </p:cNvPr>
            <p:cNvSpPr>
              <a:spLocks/>
            </p:cNvSpPr>
            <p:nvPr/>
          </p:nvSpPr>
          <p:spPr bwMode="auto">
            <a:xfrm>
              <a:off x="7223125" y="4927600"/>
              <a:ext cx="63500" cy="61913"/>
            </a:xfrm>
            <a:custGeom>
              <a:avLst/>
              <a:gdLst>
                <a:gd name="T0" fmla="*/ 20 w 40"/>
                <a:gd name="T1" fmla="*/ 0 h 39"/>
                <a:gd name="T2" fmla="*/ 40 w 40"/>
                <a:gd name="T3" fmla="*/ 39 h 39"/>
                <a:gd name="T4" fmla="*/ 0 w 40"/>
                <a:gd name="T5" fmla="*/ 39 h 39"/>
                <a:gd name="T6" fmla="*/ 20 w 40"/>
                <a:gd name="T7" fmla="*/ 0 h 39"/>
              </a:gdLst>
              <a:ahLst/>
              <a:cxnLst>
                <a:cxn ang="0">
                  <a:pos x="T0" y="T1"/>
                </a:cxn>
                <a:cxn ang="0">
                  <a:pos x="T2" y="T3"/>
                </a:cxn>
                <a:cxn ang="0">
                  <a:pos x="T4" y="T5"/>
                </a:cxn>
                <a:cxn ang="0">
                  <a:pos x="T6" y="T7"/>
                </a:cxn>
              </a:cxnLst>
              <a:rect l="0" t="0" r="r" b="b"/>
              <a:pathLst>
                <a:path w="40" h="39">
                  <a:moveTo>
                    <a:pt x="20" y="0"/>
                  </a:moveTo>
                  <a:lnTo>
                    <a:pt x="40" y="39"/>
                  </a:lnTo>
                  <a:lnTo>
                    <a:pt x="0" y="39"/>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26" name="Rectangle 308">
              <a:extLst>
                <a:ext uri="{FF2B5EF4-FFF2-40B4-BE49-F238E27FC236}">
                  <a16:creationId xmlns:a16="http://schemas.microsoft.com/office/drawing/2014/main" xmlns="" id="{F2EDEFEE-95F6-4608-B073-839FA2BDDF89}"/>
                </a:ext>
              </a:extLst>
            </p:cNvPr>
            <p:cNvSpPr>
              <a:spLocks noChangeArrowheads="1"/>
            </p:cNvSpPr>
            <p:nvPr/>
          </p:nvSpPr>
          <p:spPr bwMode="auto">
            <a:xfrm>
              <a:off x="5633221" y="4300538"/>
              <a:ext cx="14938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eaLnBrk="0" hangingPunct="0">
                <a:defRPr sz="2400">
                  <a:solidFill>
                    <a:schemeClr val="tx1"/>
                  </a:solidFill>
                  <a:latin typeface="Times New Roman" panose="02020603050405020304" pitchFamily="18" charset="0"/>
                </a:defRPr>
              </a:lvl1pPr>
              <a:lvl2pPr marL="571500" defTabSz="762000" eaLnBrk="0" hangingPunct="0">
                <a:defRPr sz="2400">
                  <a:solidFill>
                    <a:schemeClr val="tx1"/>
                  </a:solidFill>
                  <a:latin typeface="Times New Roman" panose="02020603050405020304" pitchFamily="18" charset="0"/>
                </a:defRPr>
              </a:lvl2pPr>
              <a:lvl3pPr marL="1143000" defTabSz="762000" eaLnBrk="0" hangingPunct="0">
                <a:defRPr sz="2400">
                  <a:solidFill>
                    <a:schemeClr val="tx1"/>
                  </a:solidFill>
                  <a:latin typeface="Times New Roman" panose="02020603050405020304" pitchFamily="18" charset="0"/>
                </a:defRPr>
              </a:lvl3pPr>
              <a:lvl4pPr marL="1714500" defTabSz="762000" eaLnBrk="0" hangingPunct="0">
                <a:defRPr sz="2400">
                  <a:solidFill>
                    <a:schemeClr val="tx1"/>
                  </a:solidFill>
                  <a:latin typeface="Times New Roman" panose="02020603050405020304" pitchFamily="18" charset="0"/>
                </a:defRPr>
              </a:lvl4pPr>
              <a:lvl5pPr marL="2286000" defTabSz="762000" eaLnBrk="0" hangingPunct="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sv-SE" altLang="sv-SE" sz="1400" dirty="0">
                  <a:latin typeface="Arial" panose="020B0604020202020204" pitchFamily="34" charset="0"/>
                </a:rPr>
                <a:t>Effect of agitation</a:t>
              </a:r>
            </a:p>
          </p:txBody>
        </p:sp>
        <p:sp>
          <p:nvSpPr>
            <p:cNvPr id="427" name="Rectangle 315">
              <a:extLst>
                <a:ext uri="{FF2B5EF4-FFF2-40B4-BE49-F238E27FC236}">
                  <a16:creationId xmlns:a16="http://schemas.microsoft.com/office/drawing/2014/main" xmlns="" id="{0EF4C6E9-A353-4008-A389-A0F167A1283C}"/>
                </a:ext>
              </a:extLst>
            </p:cNvPr>
            <p:cNvSpPr>
              <a:spLocks noChangeArrowheads="1"/>
            </p:cNvSpPr>
            <p:nvPr/>
          </p:nvSpPr>
          <p:spPr bwMode="auto">
            <a:xfrm>
              <a:off x="5068109" y="5995988"/>
              <a:ext cx="291290"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0</a:t>
              </a:r>
            </a:p>
          </p:txBody>
        </p:sp>
        <p:sp>
          <p:nvSpPr>
            <p:cNvPr id="428" name="Rectangle 316">
              <a:extLst>
                <a:ext uri="{FF2B5EF4-FFF2-40B4-BE49-F238E27FC236}">
                  <a16:creationId xmlns:a16="http://schemas.microsoft.com/office/drawing/2014/main" xmlns="" id="{2B25F36E-6713-430F-AFBD-A6099D471AC2}"/>
                </a:ext>
              </a:extLst>
            </p:cNvPr>
            <p:cNvSpPr>
              <a:spLocks noChangeArrowheads="1"/>
            </p:cNvSpPr>
            <p:nvPr/>
          </p:nvSpPr>
          <p:spPr bwMode="auto">
            <a:xfrm>
              <a:off x="5664479" y="5995988"/>
              <a:ext cx="291290"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5</a:t>
              </a:r>
            </a:p>
          </p:txBody>
        </p:sp>
        <p:sp>
          <p:nvSpPr>
            <p:cNvPr id="429" name="Rectangle 317">
              <a:extLst>
                <a:ext uri="{FF2B5EF4-FFF2-40B4-BE49-F238E27FC236}">
                  <a16:creationId xmlns:a16="http://schemas.microsoft.com/office/drawing/2014/main" xmlns="" id="{648E8292-7CDB-4ADF-AE61-B8D6EDC22D29}"/>
                </a:ext>
              </a:extLst>
            </p:cNvPr>
            <p:cNvSpPr>
              <a:spLocks noChangeArrowheads="1"/>
            </p:cNvSpPr>
            <p:nvPr/>
          </p:nvSpPr>
          <p:spPr bwMode="auto">
            <a:xfrm>
              <a:off x="6127089" y="5995988"/>
              <a:ext cx="36911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10</a:t>
              </a:r>
            </a:p>
          </p:txBody>
        </p:sp>
        <p:sp>
          <p:nvSpPr>
            <p:cNvPr id="430" name="Rectangle 318">
              <a:extLst>
                <a:ext uri="{FF2B5EF4-FFF2-40B4-BE49-F238E27FC236}">
                  <a16:creationId xmlns:a16="http://schemas.microsoft.com/office/drawing/2014/main" xmlns="" id="{C7F8718E-9A7E-4C94-AE2A-AF27816585D0}"/>
                </a:ext>
              </a:extLst>
            </p:cNvPr>
            <p:cNvSpPr>
              <a:spLocks noChangeArrowheads="1"/>
            </p:cNvSpPr>
            <p:nvPr/>
          </p:nvSpPr>
          <p:spPr bwMode="auto">
            <a:xfrm>
              <a:off x="6609689" y="5995988"/>
              <a:ext cx="36911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15</a:t>
              </a:r>
            </a:p>
          </p:txBody>
        </p:sp>
        <p:sp>
          <p:nvSpPr>
            <p:cNvPr id="431" name="Rectangle 319">
              <a:extLst>
                <a:ext uri="{FF2B5EF4-FFF2-40B4-BE49-F238E27FC236}">
                  <a16:creationId xmlns:a16="http://schemas.microsoft.com/office/drawing/2014/main" xmlns="" id="{672E28ED-7655-4131-8291-D129F11EE43E}"/>
                </a:ext>
              </a:extLst>
            </p:cNvPr>
            <p:cNvSpPr>
              <a:spLocks noChangeArrowheads="1"/>
            </p:cNvSpPr>
            <p:nvPr/>
          </p:nvSpPr>
          <p:spPr bwMode="auto">
            <a:xfrm>
              <a:off x="7090701" y="5995988"/>
              <a:ext cx="36911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20</a:t>
              </a:r>
            </a:p>
          </p:txBody>
        </p:sp>
        <p:sp>
          <p:nvSpPr>
            <p:cNvPr id="432" name="Rectangle 320">
              <a:extLst>
                <a:ext uri="{FF2B5EF4-FFF2-40B4-BE49-F238E27FC236}">
                  <a16:creationId xmlns:a16="http://schemas.microsoft.com/office/drawing/2014/main" xmlns="" id="{18AA0322-501C-4442-A13E-07D9F439EF54}"/>
                </a:ext>
              </a:extLst>
            </p:cNvPr>
            <p:cNvSpPr>
              <a:spLocks noChangeArrowheads="1"/>
            </p:cNvSpPr>
            <p:nvPr/>
          </p:nvSpPr>
          <p:spPr bwMode="auto">
            <a:xfrm>
              <a:off x="6093668" y="6208213"/>
              <a:ext cx="57294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hours</a:t>
              </a:r>
            </a:p>
          </p:txBody>
        </p:sp>
        <p:sp>
          <p:nvSpPr>
            <p:cNvPr id="433" name="Rectangle 321">
              <a:extLst>
                <a:ext uri="{FF2B5EF4-FFF2-40B4-BE49-F238E27FC236}">
                  <a16:creationId xmlns:a16="http://schemas.microsoft.com/office/drawing/2014/main" xmlns="" id="{282B8B84-B7AB-4826-AA6E-8308EEA0B258}"/>
                </a:ext>
              </a:extLst>
            </p:cNvPr>
            <p:cNvSpPr>
              <a:spLocks noChangeArrowheads="1"/>
            </p:cNvSpPr>
            <p:nvPr/>
          </p:nvSpPr>
          <p:spPr bwMode="auto">
            <a:xfrm>
              <a:off x="5186455" y="4548188"/>
              <a:ext cx="1067694"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 dissolution</a:t>
              </a:r>
            </a:p>
          </p:txBody>
        </p:sp>
        <p:sp>
          <p:nvSpPr>
            <p:cNvPr id="434" name="Line 323">
              <a:extLst>
                <a:ext uri="{FF2B5EF4-FFF2-40B4-BE49-F238E27FC236}">
                  <a16:creationId xmlns:a16="http://schemas.microsoft.com/office/drawing/2014/main" xmlns="" id="{ED688E04-77F9-43F6-B6EE-E07D590A7229}"/>
                </a:ext>
              </a:extLst>
            </p:cNvPr>
            <p:cNvSpPr>
              <a:spLocks noChangeShapeType="1"/>
            </p:cNvSpPr>
            <p:nvPr/>
          </p:nvSpPr>
          <p:spPr bwMode="auto">
            <a:xfrm>
              <a:off x="7496175" y="5157788"/>
              <a:ext cx="282575" cy="1587"/>
            </a:xfrm>
            <a:prstGeom prst="line">
              <a:avLst/>
            </a:prstGeom>
            <a:noFill/>
            <a:ln w="19050">
              <a:solidFill>
                <a:srgbClr val="DDDDDD"/>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35" name="Freeform 324">
              <a:extLst>
                <a:ext uri="{FF2B5EF4-FFF2-40B4-BE49-F238E27FC236}">
                  <a16:creationId xmlns:a16="http://schemas.microsoft.com/office/drawing/2014/main" xmlns="" id="{9077B188-D85F-4A30-AF2D-9FDF53A37231}"/>
                </a:ext>
              </a:extLst>
            </p:cNvPr>
            <p:cNvSpPr>
              <a:spLocks/>
            </p:cNvSpPr>
            <p:nvPr/>
          </p:nvSpPr>
          <p:spPr bwMode="auto">
            <a:xfrm>
              <a:off x="7600950" y="5126038"/>
              <a:ext cx="61913" cy="63500"/>
            </a:xfrm>
            <a:custGeom>
              <a:avLst/>
              <a:gdLst>
                <a:gd name="T0" fmla="*/ 20 w 39"/>
                <a:gd name="T1" fmla="*/ 0 h 40"/>
                <a:gd name="T2" fmla="*/ 39 w 39"/>
                <a:gd name="T3" fmla="*/ 20 h 40"/>
                <a:gd name="T4" fmla="*/ 20 w 39"/>
                <a:gd name="T5" fmla="*/ 40 h 40"/>
                <a:gd name="T6" fmla="*/ 0 w 39"/>
                <a:gd name="T7" fmla="*/ 20 h 40"/>
                <a:gd name="T8" fmla="*/ 20 w 39"/>
                <a:gd name="T9" fmla="*/ 0 h 40"/>
              </a:gdLst>
              <a:ahLst/>
              <a:cxnLst>
                <a:cxn ang="0">
                  <a:pos x="T0" y="T1"/>
                </a:cxn>
                <a:cxn ang="0">
                  <a:pos x="T2" y="T3"/>
                </a:cxn>
                <a:cxn ang="0">
                  <a:pos x="T4" y="T5"/>
                </a:cxn>
                <a:cxn ang="0">
                  <a:pos x="T6" y="T7"/>
                </a:cxn>
                <a:cxn ang="0">
                  <a:pos x="T8" y="T9"/>
                </a:cxn>
              </a:cxnLst>
              <a:rect l="0" t="0" r="r" b="b"/>
              <a:pathLst>
                <a:path w="39" h="40">
                  <a:moveTo>
                    <a:pt x="20" y="0"/>
                  </a:moveTo>
                  <a:lnTo>
                    <a:pt x="39" y="20"/>
                  </a:lnTo>
                  <a:lnTo>
                    <a:pt x="20" y="40"/>
                  </a:lnTo>
                  <a:lnTo>
                    <a:pt x="0" y="20"/>
                  </a:lnTo>
                  <a:lnTo>
                    <a:pt x="20" y="0"/>
                  </a:lnTo>
                  <a:close/>
                </a:path>
              </a:pathLst>
            </a:custGeom>
            <a:solidFill>
              <a:srgbClr val="DDDDDD"/>
            </a:solidFill>
            <a:ln w="11113">
              <a:solidFill>
                <a:srgbClr val="DDDDDD"/>
              </a:solidFill>
              <a:prstDash val="solid"/>
              <a:round/>
              <a:headEnd/>
              <a:tailEnd/>
            </a:ln>
          </p:spPr>
          <p:txBody>
            <a:bodyPr/>
            <a:lstStyle/>
            <a:p>
              <a:endParaRPr lang="sv-SE"/>
            </a:p>
          </p:txBody>
        </p:sp>
        <p:sp>
          <p:nvSpPr>
            <p:cNvPr id="436" name="Rectangle 325">
              <a:extLst>
                <a:ext uri="{FF2B5EF4-FFF2-40B4-BE49-F238E27FC236}">
                  <a16:creationId xmlns:a16="http://schemas.microsoft.com/office/drawing/2014/main" xmlns="" id="{ABA3FE6D-FB88-45AB-AA04-A8EE830EB42A}"/>
                </a:ext>
              </a:extLst>
            </p:cNvPr>
            <p:cNvSpPr>
              <a:spLocks noChangeArrowheads="1"/>
            </p:cNvSpPr>
            <p:nvPr/>
          </p:nvSpPr>
          <p:spPr bwMode="auto">
            <a:xfrm>
              <a:off x="7700225" y="5047636"/>
              <a:ext cx="667448"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50 rpm</a:t>
              </a:r>
            </a:p>
          </p:txBody>
        </p:sp>
        <p:sp>
          <p:nvSpPr>
            <p:cNvPr id="437" name="Line 326">
              <a:extLst>
                <a:ext uri="{FF2B5EF4-FFF2-40B4-BE49-F238E27FC236}">
                  <a16:creationId xmlns:a16="http://schemas.microsoft.com/office/drawing/2014/main" xmlns="" id="{8638D111-66A6-4621-94BF-3E266C58C05A}"/>
                </a:ext>
              </a:extLst>
            </p:cNvPr>
            <p:cNvSpPr>
              <a:spLocks noChangeShapeType="1"/>
            </p:cNvSpPr>
            <p:nvPr/>
          </p:nvSpPr>
          <p:spPr bwMode="auto">
            <a:xfrm>
              <a:off x="7496175" y="5356225"/>
              <a:ext cx="282575" cy="1588"/>
            </a:xfrm>
            <a:prstGeom prst="line">
              <a:avLst/>
            </a:prstGeom>
            <a:noFill/>
            <a:ln w="19050">
              <a:solidFill>
                <a:srgbClr val="FF00FF"/>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38" name="Rectangle 327">
              <a:extLst>
                <a:ext uri="{FF2B5EF4-FFF2-40B4-BE49-F238E27FC236}">
                  <a16:creationId xmlns:a16="http://schemas.microsoft.com/office/drawing/2014/main" xmlns="" id="{A2DC1AF1-21C6-4293-BE1C-5F013AD81171}"/>
                </a:ext>
              </a:extLst>
            </p:cNvPr>
            <p:cNvSpPr>
              <a:spLocks noChangeArrowheads="1"/>
            </p:cNvSpPr>
            <p:nvPr/>
          </p:nvSpPr>
          <p:spPr bwMode="auto">
            <a:xfrm>
              <a:off x="7600950" y="5324475"/>
              <a:ext cx="61913" cy="63500"/>
            </a:xfrm>
            <a:prstGeom prst="rect">
              <a:avLst/>
            </a:prstGeom>
            <a:solidFill>
              <a:srgbClr val="FF00FF"/>
            </a:solidFill>
            <a:ln w="11113">
              <a:solidFill>
                <a:srgbClr val="FF00FF"/>
              </a:solidFill>
              <a:miter lim="800000"/>
              <a:headEnd/>
              <a:tailEnd/>
            </a:ln>
          </p:spPr>
          <p:txBody>
            <a:bodyPr/>
            <a:lstStyle/>
            <a:p>
              <a:endParaRPr lang="sv-SE"/>
            </a:p>
          </p:txBody>
        </p:sp>
        <p:sp>
          <p:nvSpPr>
            <p:cNvPr id="439" name="Rectangle 328">
              <a:extLst>
                <a:ext uri="{FF2B5EF4-FFF2-40B4-BE49-F238E27FC236}">
                  <a16:creationId xmlns:a16="http://schemas.microsoft.com/office/drawing/2014/main" xmlns="" id="{81A8E8E9-49AE-47C3-A6F8-CB06F767E17B}"/>
                </a:ext>
              </a:extLst>
            </p:cNvPr>
            <p:cNvSpPr>
              <a:spLocks noChangeArrowheads="1"/>
            </p:cNvSpPr>
            <p:nvPr/>
          </p:nvSpPr>
          <p:spPr bwMode="auto">
            <a:xfrm>
              <a:off x="7706537" y="5246073"/>
              <a:ext cx="745273"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100 rpm</a:t>
              </a:r>
            </a:p>
          </p:txBody>
        </p:sp>
        <p:sp>
          <p:nvSpPr>
            <p:cNvPr id="440" name="Line 329">
              <a:extLst>
                <a:ext uri="{FF2B5EF4-FFF2-40B4-BE49-F238E27FC236}">
                  <a16:creationId xmlns:a16="http://schemas.microsoft.com/office/drawing/2014/main" xmlns="" id="{DE9062DB-F820-487E-84EA-B61F73640783}"/>
                </a:ext>
              </a:extLst>
            </p:cNvPr>
            <p:cNvSpPr>
              <a:spLocks noChangeShapeType="1"/>
            </p:cNvSpPr>
            <p:nvPr/>
          </p:nvSpPr>
          <p:spPr bwMode="auto">
            <a:xfrm>
              <a:off x="7496175" y="5556250"/>
              <a:ext cx="282575" cy="1588"/>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441" name="Freeform 330">
              <a:extLst>
                <a:ext uri="{FF2B5EF4-FFF2-40B4-BE49-F238E27FC236}">
                  <a16:creationId xmlns:a16="http://schemas.microsoft.com/office/drawing/2014/main" xmlns="" id="{51F5ED24-5DE0-455B-9F2E-5D9CF74746E9}"/>
                </a:ext>
              </a:extLst>
            </p:cNvPr>
            <p:cNvSpPr>
              <a:spLocks/>
            </p:cNvSpPr>
            <p:nvPr/>
          </p:nvSpPr>
          <p:spPr bwMode="auto">
            <a:xfrm>
              <a:off x="7600950" y="5524500"/>
              <a:ext cx="61913" cy="61913"/>
            </a:xfrm>
            <a:custGeom>
              <a:avLst/>
              <a:gdLst>
                <a:gd name="T0" fmla="*/ 20 w 39"/>
                <a:gd name="T1" fmla="*/ 0 h 39"/>
                <a:gd name="T2" fmla="*/ 39 w 39"/>
                <a:gd name="T3" fmla="*/ 39 h 39"/>
                <a:gd name="T4" fmla="*/ 0 w 39"/>
                <a:gd name="T5" fmla="*/ 39 h 39"/>
                <a:gd name="T6" fmla="*/ 20 w 39"/>
                <a:gd name="T7" fmla="*/ 0 h 39"/>
              </a:gdLst>
              <a:ahLst/>
              <a:cxnLst>
                <a:cxn ang="0">
                  <a:pos x="T0" y="T1"/>
                </a:cxn>
                <a:cxn ang="0">
                  <a:pos x="T2" y="T3"/>
                </a:cxn>
                <a:cxn ang="0">
                  <a:pos x="T4" y="T5"/>
                </a:cxn>
                <a:cxn ang="0">
                  <a:pos x="T6" y="T7"/>
                </a:cxn>
              </a:cxnLst>
              <a:rect l="0" t="0" r="r" b="b"/>
              <a:pathLst>
                <a:path w="39" h="39">
                  <a:moveTo>
                    <a:pt x="20" y="0"/>
                  </a:moveTo>
                  <a:lnTo>
                    <a:pt x="39" y="39"/>
                  </a:lnTo>
                  <a:lnTo>
                    <a:pt x="0" y="39"/>
                  </a:lnTo>
                  <a:lnTo>
                    <a:pt x="20" y="0"/>
                  </a:lnTo>
                  <a:close/>
                </a:path>
              </a:pathLst>
            </a:custGeom>
            <a:solidFill>
              <a:srgbClr val="FFFF00"/>
            </a:solidFill>
            <a:ln w="11113">
              <a:solidFill>
                <a:srgbClr val="FFFF00"/>
              </a:solidFill>
              <a:prstDash val="solid"/>
              <a:round/>
              <a:headEnd/>
              <a:tailEnd/>
            </a:ln>
          </p:spPr>
          <p:txBody>
            <a:bodyPr/>
            <a:lstStyle/>
            <a:p>
              <a:endParaRPr lang="sv-SE"/>
            </a:p>
          </p:txBody>
        </p:sp>
        <p:sp>
          <p:nvSpPr>
            <p:cNvPr id="442" name="Rectangle 331">
              <a:extLst>
                <a:ext uri="{FF2B5EF4-FFF2-40B4-BE49-F238E27FC236}">
                  <a16:creationId xmlns:a16="http://schemas.microsoft.com/office/drawing/2014/main" xmlns="" id="{11B43B71-3176-466A-8326-92A19DC26F00}"/>
                </a:ext>
              </a:extLst>
            </p:cNvPr>
            <p:cNvSpPr>
              <a:spLocks noChangeArrowheads="1"/>
            </p:cNvSpPr>
            <p:nvPr/>
          </p:nvSpPr>
          <p:spPr bwMode="auto">
            <a:xfrm>
              <a:off x="7706537" y="5444512"/>
              <a:ext cx="745273"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150 rpm</a:t>
              </a:r>
            </a:p>
          </p:txBody>
        </p:sp>
        <p:sp>
          <p:nvSpPr>
            <p:cNvPr id="444" name="Rectangle 581">
              <a:extLst>
                <a:ext uri="{FF2B5EF4-FFF2-40B4-BE49-F238E27FC236}">
                  <a16:creationId xmlns:a16="http://schemas.microsoft.com/office/drawing/2014/main" xmlns="" id="{490B5D6F-31CD-44B9-BBF4-AFCAE5448FF1}"/>
                </a:ext>
              </a:extLst>
            </p:cNvPr>
            <p:cNvSpPr>
              <a:spLocks noChangeArrowheads="1"/>
            </p:cNvSpPr>
            <p:nvPr/>
          </p:nvSpPr>
          <p:spPr bwMode="auto">
            <a:xfrm>
              <a:off x="4937663" y="5589588"/>
              <a:ext cx="36911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20</a:t>
              </a:r>
            </a:p>
          </p:txBody>
        </p:sp>
        <p:sp>
          <p:nvSpPr>
            <p:cNvPr id="445" name="Rectangle 582">
              <a:extLst>
                <a:ext uri="{FF2B5EF4-FFF2-40B4-BE49-F238E27FC236}">
                  <a16:creationId xmlns:a16="http://schemas.microsoft.com/office/drawing/2014/main" xmlns="" id="{2081E5C8-6BC4-4F30-835F-DE31C9341262}"/>
                </a:ext>
              </a:extLst>
            </p:cNvPr>
            <p:cNvSpPr>
              <a:spLocks noChangeArrowheads="1"/>
            </p:cNvSpPr>
            <p:nvPr/>
          </p:nvSpPr>
          <p:spPr bwMode="auto">
            <a:xfrm>
              <a:off x="4937663" y="5368925"/>
              <a:ext cx="36911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40</a:t>
              </a:r>
            </a:p>
          </p:txBody>
        </p:sp>
        <p:sp>
          <p:nvSpPr>
            <p:cNvPr id="446" name="Rectangle 583">
              <a:extLst>
                <a:ext uri="{FF2B5EF4-FFF2-40B4-BE49-F238E27FC236}">
                  <a16:creationId xmlns:a16="http://schemas.microsoft.com/office/drawing/2014/main" xmlns="" id="{42881E83-6CC8-49BE-B1AC-4D1577A31247}"/>
                </a:ext>
              </a:extLst>
            </p:cNvPr>
            <p:cNvSpPr>
              <a:spLocks noChangeArrowheads="1"/>
            </p:cNvSpPr>
            <p:nvPr/>
          </p:nvSpPr>
          <p:spPr bwMode="auto">
            <a:xfrm>
              <a:off x="4937663" y="5148263"/>
              <a:ext cx="36911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60</a:t>
              </a:r>
            </a:p>
          </p:txBody>
        </p:sp>
        <p:sp>
          <p:nvSpPr>
            <p:cNvPr id="447" name="Rectangle 584">
              <a:extLst>
                <a:ext uri="{FF2B5EF4-FFF2-40B4-BE49-F238E27FC236}">
                  <a16:creationId xmlns:a16="http://schemas.microsoft.com/office/drawing/2014/main" xmlns="" id="{A3064A75-30A3-4A8E-A7EA-8B9EE3D00BA9}"/>
                </a:ext>
              </a:extLst>
            </p:cNvPr>
            <p:cNvSpPr>
              <a:spLocks noChangeArrowheads="1"/>
            </p:cNvSpPr>
            <p:nvPr/>
          </p:nvSpPr>
          <p:spPr bwMode="auto">
            <a:xfrm>
              <a:off x="4937663" y="4929188"/>
              <a:ext cx="369115"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80</a:t>
              </a:r>
            </a:p>
          </p:txBody>
        </p:sp>
        <p:sp>
          <p:nvSpPr>
            <p:cNvPr id="448" name="Rectangle 585">
              <a:extLst>
                <a:ext uri="{FF2B5EF4-FFF2-40B4-BE49-F238E27FC236}">
                  <a16:creationId xmlns:a16="http://schemas.microsoft.com/office/drawing/2014/main" xmlns="" id="{AA08BBA4-D2CE-4AF6-82FB-82B777EE188F}"/>
                </a:ext>
              </a:extLst>
            </p:cNvPr>
            <p:cNvSpPr>
              <a:spLocks noChangeArrowheads="1"/>
            </p:cNvSpPr>
            <p:nvPr/>
          </p:nvSpPr>
          <p:spPr bwMode="auto">
            <a:xfrm>
              <a:off x="4880476" y="4708525"/>
              <a:ext cx="446941"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dirty="0">
                  <a:solidFill>
                    <a:prstClr val="black">
                      <a:lumMod val="85000"/>
                      <a:lumOff val="15000"/>
                    </a:prstClr>
                  </a:solidFill>
                  <a:latin typeface="微软雅黑" panose="020B0503020204020204" pitchFamily="34" charset="-122"/>
                  <a:ea typeface="微软雅黑" panose="020B0503020204020204" pitchFamily="34" charset="-122"/>
                </a:rPr>
                <a:t>100</a:t>
              </a:r>
            </a:p>
          </p:txBody>
        </p:sp>
        <p:sp>
          <p:nvSpPr>
            <p:cNvPr id="449" name="Rectangle 586">
              <a:extLst>
                <a:ext uri="{FF2B5EF4-FFF2-40B4-BE49-F238E27FC236}">
                  <a16:creationId xmlns:a16="http://schemas.microsoft.com/office/drawing/2014/main" xmlns="" id="{EF483F86-CE73-43BA-8854-D4366A76C390}"/>
                </a:ext>
              </a:extLst>
            </p:cNvPr>
            <p:cNvSpPr>
              <a:spLocks noChangeArrowheads="1"/>
            </p:cNvSpPr>
            <p:nvPr/>
          </p:nvSpPr>
          <p:spPr bwMode="auto">
            <a:xfrm>
              <a:off x="5015490" y="5808663"/>
              <a:ext cx="291290" cy="227001"/>
            </a:xfrm>
            <a:prstGeom prst="rect">
              <a:avLst/>
            </a:prstGeom>
            <a:noFill/>
            <a:ln w="9525">
              <a:noFill/>
              <a:miter lim="800000"/>
              <a:headEnd/>
              <a:tailEnd/>
            </a:ln>
          </p:spPr>
          <p:txBody>
            <a:bodyPr wrap="none">
              <a:spAutoFit/>
            </a:bodyPr>
            <a:lstStyle/>
            <a:p>
              <a:pPr algn="r">
                <a:buFont typeface="Arial" pitchFamily="34" charset="0"/>
                <a:buNone/>
              </a:pPr>
              <a:r>
                <a:rPr lang="sv-SE" altLang="sv-SE" sz="900">
                  <a:solidFill>
                    <a:prstClr val="black">
                      <a:lumMod val="85000"/>
                      <a:lumOff val="15000"/>
                    </a:prstClr>
                  </a:solidFill>
                  <a:latin typeface="微软雅黑" panose="020B0503020204020204" pitchFamily="34" charset="-122"/>
                  <a:ea typeface="微软雅黑" panose="020B0503020204020204" pitchFamily="34" charset="-122"/>
                </a:rPr>
                <a:t>0</a:t>
              </a:r>
            </a:p>
          </p:txBody>
        </p:sp>
      </p:grpSp>
      <p:sp>
        <p:nvSpPr>
          <p:cNvPr id="463" name="文本框 462">
            <a:extLst>
              <a:ext uri="{FF2B5EF4-FFF2-40B4-BE49-F238E27FC236}">
                <a16:creationId xmlns:a16="http://schemas.microsoft.com/office/drawing/2014/main" xmlns="" id="{DD82504D-23DA-4D16-ADA8-59CBFC5A2B9A}"/>
              </a:ext>
            </a:extLst>
          </p:cNvPr>
          <p:cNvSpPr txBox="1"/>
          <p:nvPr/>
        </p:nvSpPr>
        <p:spPr>
          <a:xfrm>
            <a:off x="1643334" y="1901219"/>
            <a:ext cx="1603486" cy="338554"/>
          </a:xfrm>
          <a:prstGeom prst="rect">
            <a:avLst/>
          </a:prstGeom>
          <a:noFill/>
          <a:ln w="9525">
            <a:noFill/>
            <a:miter lim="800000"/>
            <a:headEnd/>
            <a:tailEnd/>
          </a:ln>
        </p:spPr>
        <p:txBody>
          <a:bodyPr wrap="square">
            <a:spAutoFit/>
          </a:bodyPr>
          <a:lstStyle>
            <a:defPPr>
              <a:defRPr lang="sv-SE"/>
            </a:defPPr>
            <a:lvl1pPr marR="0" lvl="0" indent="0" algn="ctr" fontAlgn="auto">
              <a:lnSpc>
                <a:spcPct val="100000"/>
              </a:lnSpc>
              <a:spcBef>
                <a:spcPts val="0"/>
              </a:spcBef>
              <a:spcAft>
                <a:spcPts val="0"/>
              </a:spcAft>
              <a:buClrTx/>
              <a:buSzTx/>
              <a:buFont typeface="Arial" pitchFamily="34" charset="0"/>
              <a:buNone/>
              <a:tabLst/>
              <a:defRPr kumimoji="0" sz="1600" b="1" i="0" u="none" strike="noStrike" cap="none" spc="0" normalizeH="0" baseline="0">
                <a:ln>
                  <a:noFill/>
                </a:ln>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dirty="0">
                <a:solidFill>
                  <a:srgbClr val="2285AF"/>
                </a:solidFill>
                <a:latin typeface="Arial" panose="020B0604020202020204" pitchFamily="34" charset="0"/>
                <a:sym typeface="微软雅黑" panose="020B0503020204020204" pitchFamily="34" charset="-122"/>
              </a:rPr>
              <a:t>meal</a:t>
            </a:r>
            <a:endParaRPr lang="zh-CN" altLang="en-US" dirty="0">
              <a:solidFill>
                <a:srgbClr val="2285AF"/>
              </a:solidFill>
              <a:latin typeface="Arial" panose="020B0604020202020204" pitchFamily="34" charset="0"/>
            </a:endParaRPr>
          </a:p>
        </p:txBody>
      </p:sp>
      <p:sp>
        <p:nvSpPr>
          <p:cNvPr id="464" name="文本框 463">
            <a:extLst>
              <a:ext uri="{FF2B5EF4-FFF2-40B4-BE49-F238E27FC236}">
                <a16:creationId xmlns:a16="http://schemas.microsoft.com/office/drawing/2014/main" xmlns="" id="{FA22395A-A33E-4AAC-B9EB-26DDF8F1E980}"/>
              </a:ext>
            </a:extLst>
          </p:cNvPr>
          <p:cNvSpPr txBox="1"/>
          <p:nvPr/>
        </p:nvSpPr>
        <p:spPr>
          <a:xfrm>
            <a:off x="5049652" y="1901219"/>
            <a:ext cx="1770938" cy="338554"/>
          </a:xfrm>
          <a:prstGeom prst="rect">
            <a:avLst/>
          </a:prstGeom>
          <a:noFill/>
          <a:ln w="9525">
            <a:noFill/>
            <a:miter lim="800000"/>
            <a:headEnd/>
            <a:tailEnd/>
          </a:ln>
        </p:spPr>
        <p:txBody>
          <a:bodyPr wrap="square">
            <a:spAutoFit/>
          </a:bodyPr>
          <a:lstStyle>
            <a:defPPr>
              <a:defRPr lang="sv-SE"/>
            </a:defPPr>
            <a:lvl1pPr marR="0" lvl="0" indent="0" algn="ctr" fontAlgn="auto">
              <a:lnSpc>
                <a:spcPct val="100000"/>
              </a:lnSpc>
              <a:spcBef>
                <a:spcPts val="0"/>
              </a:spcBef>
              <a:spcAft>
                <a:spcPts val="0"/>
              </a:spcAft>
              <a:buClrTx/>
              <a:buSzTx/>
              <a:buFont typeface="Arial" pitchFamily="34" charset="0"/>
              <a:buNone/>
              <a:tabLst/>
              <a:defRPr kumimoji="0" sz="1600" b="1" i="0" u="none" strike="noStrike" cap="none" spc="0" normalizeH="0" baseline="0">
                <a:ln>
                  <a:noFill/>
                </a:ln>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dirty="0">
                <a:solidFill>
                  <a:srgbClr val="2285AF"/>
                </a:solidFill>
                <a:latin typeface="Arial" panose="020B0604020202020204" pitchFamily="34" charset="0"/>
                <a:sym typeface="微软雅黑" panose="020B0503020204020204" pitchFamily="34" charset="-122"/>
              </a:rPr>
              <a:t>pH</a:t>
            </a:r>
            <a:endParaRPr lang="zh-CN" altLang="en-US" dirty="0">
              <a:solidFill>
                <a:srgbClr val="2285AF"/>
              </a:solidFill>
              <a:latin typeface="Arial" panose="020B0604020202020204" pitchFamily="34" charset="0"/>
            </a:endParaRPr>
          </a:p>
        </p:txBody>
      </p:sp>
      <p:sp>
        <p:nvSpPr>
          <p:cNvPr id="465" name="文本框 464">
            <a:extLst>
              <a:ext uri="{FF2B5EF4-FFF2-40B4-BE49-F238E27FC236}">
                <a16:creationId xmlns:a16="http://schemas.microsoft.com/office/drawing/2014/main" xmlns="" id="{8EEB459F-9E94-416F-9620-B35856818C54}"/>
              </a:ext>
            </a:extLst>
          </p:cNvPr>
          <p:cNvSpPr txBox="1"/>
          <p:nvPr/>
        </p:nvSpPr>
        <p:spPr>
          <a:xfrm>
            <a:off x="8701716" y="1901219"/>
            <a:ext cx="2053850" cy="338554"/>
          </a:xfrm>
          <a:prstGeom prst="rect">
            <a:avLst/>
          </a:prstGeom>
          <a:noFill/>
          <a:ln w="9525">
            <a:noFill/>
            <a:miter lim="800000"/>
            <a:headEnd/>
            <a:tailEnd/>
          </a:ln>
        </p:spPr>
        <p:txBody>
          <a:bodyPr wrap="square">
            <a:spAutoFit/>
          </a:bodyPr>
          <a:lstStyle>
            <a:defPPr>
              <a:defRPr lang="sv-SE"/>
            </a:defPPr>
            <a:lvl1pPr marR="0" lvl="0" indent="0" algn="ctr" fontAlgn="auto">
              <a:lnSpc>
                <a:spcPct val="100000"/>
              </a:lnSpc>
              <a:spcBef>
                <a:spcPts val="0"/>
              </a:spcBef>
              <a:spcAft>
                <a:spcPts val="0"/>
              </a:spcAft>
              <a:buClrTx/>
              <a:buSzTx/>
              <a:buFont typeface="Arial" pitchFamily="34" charset="0"/>
              <a:buNone/>
              <a:tabLst/>
              <a:defRPr kumimoji="0" sz="1600" b="1" i="0" u="none" strike="noStrike" cap="none" spc="0" normalizeH="0" baseline="0">
                <a:ln>
                  <a:noFill/>
                </a:ln>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dirty="0">
                <a:solidFill>
                  <a:srgbClr val="2285AF"/>
                </a:solidFill>
                <a:latin typeface="Arial" panose="020B0604020202020204" pitchFamily="34" charset="0"/>
                <a:sym typeface="微软雅黑" panose="020B0503020204020204" pitchFamily="34" charset="-122"/>
              </a:rPr>
              <a:t>agitation</a:t>
            </a:r>
            <a:endParaRPr lang="zh-CN" altLang="en-US" dirty="0">
              <a:solidFill>
                <a:srgbClr val="2285AF"/>
              </a:solidFill>
              <a:latin typeface="Arial" panose="020B0604020202020204" pitchFamily="34" charset="0"/>
            </a:endParaRPr>
          </a:p>
        </p:txBody>
      </p:sp>
      <p:sp>
        <p:nvSpPr>
          <p:cNvPr id="471" name="文本框 470">
            <a:extLst>
              <a:ext uri="{FF2B5EF4-FFF2-40B4-BE49-F238E27FC236}">
                <a16:creationId xmlns:a16="http://schemas.microsoft.com/office/drawing/2014/main" xmlns="" id="{A117A6F3-DDBD-42FA-9863-EE0F883DA15B}"/>
              </a:ext>
            </a:extLst>
          </p:cNvPr>
          <p:cNvSpPr txBox="1"/>
          <p:nvPr/>
        </p:nvSpPr>
        <p:spPr>
          <a:xfrm>
            <a:off x="2174883" y="1216001"/>
            <a:ext cx="7772398" cy="738664"/>
          </a:xfrm>
          <a:prstGeom prst="rect">
            <a:avLst/>
          </a:prstGeom>
          <a:noFill/>
        </p:spPr>
        <p:txBody>
          <a:bodyPr wrap="square">
            <a:spAutoFit/>
          </a:bodyPr>
          <a:lstStyle/>
          <a:p>
            <a:pPr algn="ctr"/>
            <a:r>
              <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rPr>
              <a:t>The release of Betaloc ZOK is not affected by normal physiological variations within the GI tract.</a:t>
            </a:r>
            <a:r>
              <a:rPr lang="en-US" altLang="zh-CN" sz="1400" b="1" baseline="30000" dirty="0">
                <a:solidFill>
                  <a:schemeClr val="bg1"/>
                </a:solidFill>
                <a:latin typeface="Arial" panose="020B0604020202020204" pitchFamily="34" charset="0"/>
                <a:ea typeface="微软雅黑" panose="020B0503020204020204" pitchFamily="34" charset="-122"/>
                <a:cs typeface="Arial" panose="020B0604020202020204" pitchFamily="34" charset="0"/>
              </a:rPr>
              <a:t>1</a:t>
            </a:r>
          </a:p>
          <a:p>
            <a:pPr algn="ctr"/>
            <a:r>
              <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rPr>
              <a:t>and concomitant intake of food</a:t>
            </a:r>
          </a:p>
        </p:txBody>
      </p:sp>
      <p:sp>
        <p:nvSpPr>
          <p:cNvPr id="477" name="矩形: 圆角 476">
            <a:extLst>
              <a:ext uri="{FF2B5EF4-FFF2-40B4-BE49-F238E27FC236}">
                <a16:creationId xmlns:a16="http://schemas.microsoft.com/office/drawing/2014/main" xmlns="" id="{A44C5D42-49FA-4D4B-BCB0-079394EA544F}"/>
              </a:ext>
            </a:extLst>
          </p:cNvPr>
          <p:cNvSpPr/>
          <p:nvPr/>
        </p:nvSpPr>
        <p:spPr>
          <a:xfrm>
            <a:off x="515937" y="5744189"/>
            <a:ext cx="11160125" cy="491576"/>
          </a:xfrm>
          <a:prstGeom prst="roundRect">
            <a:avLst>
              <a:gd name="adj" fmla="val 6508"/>
            </a:avLst>
          </a:prstGeom>
          <a:solidFill>
            <a:schemeClr val="bg1"/>
          </a:solidFill>
          <a:ln w="6350">
            <a:solidFill>
              <a:schemeClr val="bg1">
                <a:lumMod val="85000"/>
              </a:schemeClr>
            </a:solidFill>
          </a:ln>
          <a:effectLst>
            <a:innerShdw blurRad="1143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8" name="矩形 8">
            <a:extLst>
              <a:ext uri="{FF2B5EF4-FFF2-40B4-BE49-F238E27FC236}">
                <a16:creationId xmlns:a16="http://schemas.microsoft.com/office/drawing/2014/main" xmlns="" id="{FA103935-498C-4F19-80BA-D0B5D031BABF}"/>
              </a:ext>
            </a:extLst>
          </p:cNvPr>
          <p:cNvSpPr>
            <a:spLocks noChangeArrowheads="1"/>
          </p:cNvSpPr>
          <p:nvPr/>
        </p:nvSpPr>
        <p:spPr bwMode="auto">
          <a:xfrm>
            <a:off x="1379326" y="5755296"/>
            <a:ext cx="10296736" cy="461665"/>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tartrate should be taken on an empty stomach. Concomitant intake of food increases the bioavailability of metoprolol by 30% -  40%</a:t>
            </a:r>
            <a:r>
              <a:rPr kumimoji="0" lang="en-US" altLang="zh-CN" sz="1200" b="0" i="0" u="none" strike="noStrike" kern="1200" cap="none" spc="0" normalizeH="0" baseline="3000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bioavailability of metoprolol succinate is not affected by food</a:t>
            </a:r>
            <a:r>
              <a:rPr kumimoji="0" lang="en-US" altLang="zh-CN" sz="1200" b="0" i="0" u="none" strike="noStrike" kern="1200" cap="none" spc="0" normalizeH="0" baseline="3000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3</a:t>
            </a:r>
          </a:p>
        </p:txBody>
      </p:sp>
      <p:sp>
        <p:nvSpPr>
          <p:cNvPr id="479" name="矩形: 圆顶角 478">
            <a:extLst>
              <a:ext uri="{FF2B5EF4-FFF2-40B4-BE49-F238E27FC236}">
                <a16:creationId xmlns:a16="http://schemas.microsoft.com/office/drawing/2014/main" xmlns="" id="{B0394755-B5E7-4EF3-81DE-A0EE0513214B}"/>
              </a:ext>
            </a:extLst>
          </p:cNvPr>
          <p:cNvSpPr/>
          <p:nvPr/>
        </p:nvSpPr>
        <p:spPr>
          <a:xfrm rot="5400000">
            <a:off x="698387" y="5561738"/>
            <a:ext cx="491577" cy="856479"/>
          </a:xfrm>
          <a:prstGeom prst="round2SameRect">
            <a:avLst>
              <a:gd name="adj1" fmla="val 50000"/>
              <a:gd name="adj2" fmla="val 0"/>
            </a:avLst>
          </a:prstGeom>
          <a:solidFill>
            <a:srgbClr val="C7261E"/>
          </a:solidFill>
          <a:ln>
            <a:noFill/>
          </a:ln>
          <a:effectLst>
            <a:innerShdw blurRad="88900" dist="76200">
              <a:srgbClr val="990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0" name="文本框 479">
            <a:extLst>
              <a:ext uri="{FF2B5EF4-FFF2-40B4-BE49-F238E27FC236}">
                <a16:creationId xmlns:a16="http://schemas.microsoft.com/office/drawing/2014/main" xmlns="" id="{E898A664-9167-4739-8FB7-DF78E8B62DD6}"/>
              </a:ext>
            </a:extLst>
          </p:cNvPr>
          <p:cNvSpPr txBox="1"/>
          <p:nvPr/>
        </p:nvSpPr>
        <p:spPr>
          <a:xfrm>
            <a:off x="625250" y="5851478"/>
            <a:ext cx="637850" cy="276999"/>
          </a:xfrm>
          <a:prstGeom prst="rect">
            <a:avLst/>
          </a:prstGeom>
          <a:noFill/>
          <a:ln w="9525">
            <a:noFill/>
            <a:miter lim="800000"/>
            <a:headEnd/>
            <a:tailEnd/>
          </a:ln>
        </p:spPr>
        <p:txBody>
          <a:bodyPr wrap="square">
            <a:spAutoFit/>
          </a:bodyPr>
          <a:lstStyle>
            <a:defPPr>
              <a:defRPr lang="zh-CN"/>
            </a:defPPr>
            <a:lvl1pPr>
              <a:buFont typeface="Arial" pitchFamily="34" charset="0"/>
              <a:buNone/>
              <a:defRPr sz="800">
                <a:solidFill>
                  <a:srgbClr val="000000"/>
                </a:solidFill>
                <a:ea typeface="微软雅黑" pitchFamily="34" charset="-122"/>
                <a:cs typeface="Arial" panose="020B0604020202020204" pitchFamily="34" charset="0"/>
              </a:defRPr>
            </a:lvl1pPr>
          </a:lstStyle>
          <a:p>
            <a:pPr algn="ctr"/>
            <a:r>
              <a:rPr lang="en-US" altLang="zh-CN" sz="1200" b="1" dirty="0">
                <a:solidFill>
                  <a:schemeClr val="bg1"/>
                </a:solidFill>
                <a:latin typeface="微软雅黑" panose="020B0503020204020204" pitchFamily="34" charset="-122"/>
                <a:sym typeface="微软雅黑" panose="020B0503020204020204" pitchFamily="34" charset="-122"/>
              </a:rPr>
              <a:t>Note</a:t>
            </a:r>
          </a:p>
        </p:txBody>
      </p:sp>
      <p:sp>
        <p:nvSpPr>
          <p:cNvPr id="481" name="文本框 480">
            <a:extLst>
              <a:ext uri="{FF2B5EF4-FFF2-40B4-BE49-F238E27FC236}">
                <a16:creationId xmlns:a16="http://schemas.microsoft.com/office/drawing/2014/main" xmlns="" id="{81F0EE26-3191-4C7C-911F-D0EF651D3A4E}"/>
              </a:ext>
            </a:extLst>
          </p:cNvPr>
          <p:cNvSpPr txBox="1"/>
          <p:nvPr/>
        </p:nvSpPr>
        <p:spPr>
          <a:xfrm>
            <a:off x="429468" y="6337955"/>
            <a:ext cx="6093912" cy="461665"/>
          </a:xfrm>
          <a:prstGeom prst="rect">
            <a:avLst/>
          </a:prstGeom>
          <a:noFill/>
        </p:spPr>
        <p:txBody>
          <a:bodyPr wrap="square">
            <a:spAutoFit/>
          </a:bodyPr>
          <a:lstStyle/>
          <a:p>
            <a:pPr marL="228600" indent="-228600">
              <a:buFont typeface="+mj-lt"/>
              <a:buAutoNum type="arabicPeriod"/>
            </a:pPr>
            <a:r>
              <a:rPr lang="en-US" altLang="zh-CN" sz="8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Sandberg A, et al. Eur J Clin </a:t>
            </a:r>
            <a:r>
              <a:rPr lang="en-US" altLang="zh-CN" sz="800" dirty="0" err="1">
                <a:solidFill>
                  <a:srgbClr val="0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Pharmacol</a:t>
            </a:r>
            <a:r>
              <a:rPr lang="en-US" altLang="zh-CN" sz="8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1988; 33(suppl): S3-S7.</a:t>
            </a:r>
          </a:p>
          <a:p>
            <a:pPr marL="228600" indent="-228600">
              <a:buFont typeface="+mj-lt"/>
              <a:buAutoNum type="arabicPeriod"/>
            </a:pPr>
            <a:r>
              <a:rPr lang="en-US" altLang="zh-CN" sz="8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Tartrate Package Insert</a:t>
            </a:r>
          </a:p>
          <a:p>
            <a:pPr marL="228600" indent="-228600">
              <a:buFont typeface="+mj-lt"/>
              <a:buAutoNum type="arabicPeriod"/>
            </a:pPr>
            <a:r>
              <a:rPr lang="en-US" altLang="zh-CN" sz="8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Succinate Package Insert</a:t>
            </a:r>
          </a:p>
        </p:txBody>
      </p:sp>
      <p:cxnSp>
        <p:nvCxnSpPr>
          <p:cNvPr id="482" name="直接连接符 481">
            <a:extLst>
              <a:ext uri="{FF2B5EF4-FFF2-40B4-BE49-F238E27FC236}">
                <a16:creationId xmlns:a16="http://schemas.microsoft.com/office/drawing/2014/main" xmlns="" id="{567897FB-CBCF-447E-A987-3EC2E6710C5E}"/>
              </a:ext>
            </a:extLst>
          </p:cNvPr>
          <p:cNvCxnSpPr>
            <a:cxnSpLocks/>
          </p:cNvCxnSpPr>
          <p:nvPr/>
        </p:nvCxnSpPr>
        <p:spPr>
          <a:xfrm>
            <a:off x="4263597" y="1885899"/>
            <a:ext cx="0" cy="356240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3" name="直接连接符 482">
            <a:extLst>
              <a:ext uri="{FF2B5EF4-FFF2-40B4-BE49-F238E27FC236}">
                <a16:creationId xmlns:a16="http://schemas.microsoft.com/office/drawing/2014/main" xmlns="" id="{E9DE12E6-7962-4C5E-8F6A-DBE6341DA2AC}"/>
              </a:ext>
            </a:extLst>
          </p:cNvPr>
          <p:cNvCxnSpPr>
            <a:cxnSpLocks/>
          </p:cNvCxnSpPr>
          <p:nvPr/>
        </p:nvCxnSpPr>
        <p:spPr>
          <a:xfrm>
            <a:off x="8078677" y="1885899"/>
            <a:ext cx="0" cy="356240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矩形: 圆角 2">
            <a:extLst>
              <a:ext uri="{FF2B5EF4-FFF2-40B4-BE49-F238E27FC236}">
                <a16:creationId xmlns:a16="http://schemas.microsoft.com/office/drawing/2014/main" xmlns="" id="{A9D3F962-C37B-40D2-BEE8-FC20E18A88AD}"/>
              </a:ext>
            </a:extLst>
          </p:cNvPr>
          <p:cNvSpPr/>
          <p:nvPr/>
        </p:nvSpPr>
        <p:spPr>
          <a:xfrm>
            <a:off x="1351714" y="1885899"/>
            <a:ext cx="2323750" cy="371580"/>
          </a:xfrm>
          <a:prstGeom prst="roundRect">
            <a:avLst/>
          </a:prstGeom>
          <a:no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6" name="矩形: 圆角 465">
            <a:extLst>
              <a:ext uri="{FF2B5EF4-FFF2-40B4-BE49-F238E27FC236}">
                <a16:creationId xmlns:a16="http://schemas.microsoft.com/office/drawing/2014/main" xmlns="" id="{801E1E93-E98F-45D1-92E7-C0FD5600C63D}"/>
              </a:ext>
            </a:extLst>
          </p:cNvPr>
          <p:cNvSpPr/>
          <p:nvPr/>
        </p:nvSpPr>
        <p:spPr>
          <a:xfrm>
            <a:off x="4842585" y="1885899"/>
            <a:ext cx="2323750" cy="371580"/>
          </a:xfrm>
          <a:prstGeom prst="roundRect">
            <a:avLst/>
          </a:prstGeom>
          <a:no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7" name="矩形: 圆角 466">
            <a:extLst>
              <a:ext uri="{FF2B5EF4-FFF2-40B4-BE49-F238E27FC236}">
                <a16:creationId xmlns:a16="http://schemas.microsoft.com/office/drawing/2014/main" xmlns="" id="{97E53F59-C8A3-4D44-B36D-14019A3385A3}"/>
              </a:ext>
            </a:extLst>
          </p:cNvPr>
          <p:cNvSpPr/>
          <p:nvPr/>
        </p:nvSpPr>
        <p:spPr>
          <a:xfrm>
            <a:off x="8591111" y="1885899"/>
            <a:ext cx="2323750" cy="371580"/>
          </a:xfrm>
          <a:prstGeom prst="roundRect">
            <a:avLst/>
          </a:prstGeom>
          <a:no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8">
            <a:extLst>
              <a:ext uri="{FF2B5EF4-FFF2-40B4-BE49-F238E27FC236}">
                <a16:creationId xmlns:a16="http://schemas.microsoft.com/office/drawing/2014/main" xmlns="" id="{F41BAFCD-614A-432D-B75F-B3859B637031}"/>
              </a:ext>
            </a:extLst>
          </p:cNvPr>
          <p:cNvSpPr/>
          <p:nvPr/>
        </p:nvSpPr>
        <p:spPr>
          <a:xfrm>
            <a:off x="919183" y="2616279"/>
            <a:ext cx="3154004" cy="2246769"/>
          </a:xfrm>
          <a:prstGeom prst="rect">
            <a:avLst/>
          </a:prstGeom>
        </p:spPr>
        <p:txBody>
          <a:bodyPr wrap="square">
            <a:spAutoFit/>
          </a:bodyPr>
          <a:lstStyle/>
          <a:p>
            <a:r>
              <a:rPr lang="en-US" sz="1400" dirty="0">
                <a:latin typeface="Arial" panose="020B0604020202020204" pitchFamily="34" charset="0"/>
                <a:cs typeface="Arial" panose="020B0604020202020204" pitchFamily="34" charset="0"/>
              </a:rPr>
              <a:t>Under non-fasting conditions, the volunteers were given a standardized breakfast. The two plasma concentration profiles obtained were similar: the median Cmax/C24 ratios were 2.0 and 1.3 for non-fasting and fasting, respectively, and the relative systemic availability was (mean 105%), suggesting a slight but non-significant effect of food.</a:t>
            </a:r>
            <a:r>
              <a:rPr lang="en-US" altLang="zh-CN" sz="1400" baseline="30000" dirty="0">
                <a:latin typeface="Arial" panose="020B0604020202020204" pitchFamily="34" charset="0"/>
                <a:ea typeface="微软雅黑" panose="020B0503020204020204" pitchFamily="34" charset="-122"/>
                <a:cs typeface="Arial" panose="020B0604020202020204" pitchFamily="34" charset="0"/>
              </a:rPr>
              <a:t>1</a:t>
            </a:r>
            <a:endParaRPr lang="en-US" sz="1400" spc="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9744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8E2F66B-8EA7-48BE-8941-705F13D2B23F}"/>
              </a:ext>
            </a:extLst>
          </p:cNvPr>
          <p:cNvSpPr>
            <a:spLocks noGrp="1"/>
          </p:cNvSpPr>
          <p:nvPr>
            <p:ph type="title"/>
          </p:nvPr>
        </p:nvSpPr>
        <p:spPr>
          <a:xfrm>
            <a:off x="450971" y="220662"/>
            <a:ext cx="11423529" cy="600392"/>
          </a:xfrm>
        </p:spPr>
        <p:txBody>
          <a:bodyPr/>
          <a:lstStyle/>
          <a:p>
            <a:pPr algn="ctr"/>
            <a:r>
              <a:rPr lang="en-US" altLang="zh-CN" dirty="0">
                <a:latin typeface="Calisto MT" panose="02040603050505030304" pitchFamily="18" charset="0"/>
                <a:sym typeface="微软雅黑" panose="020B0503020204020204" pitchFamily="34" charset="-122"/>
              </a:rPr>
              <a:t>Metoprolol has a high degree of β1-receptor selectivity</a:t>
            </a:r>
            <a:r>
              <a:rPr lang="en-US" altLang="zh-CN" sz="800" dirty="0">
                <a:latin typeface="Calisto MT" panose="02040603050505030304" pitchFamily="18" charset="0"/>
                <a:sym typeface="微软雅黑" panose="020B0503020204020204" pitchFamily="34" charset="-122"/>
              </a:rPr>
              <a:t>.</a:t>
            </a:r>
            <a:r>
              <a:rPr lang="en-US" altLang="zh-CN" dirty="0">
                <a:latin typeface="Calisto MT" panose="02040603050505030304" pitchFamily="18" charset="0"/>
                <a:sym typeface="微软雅黑" panose="020B0503020204020204" pitchFamily="34" charset="-122"/>
              </a:rPr>
              <a:t> </a:t>
            </a:r>
            <a:endParaRPr lang="zh-CN" altLang="en-US" dirty="0">
              <a:highlight>
                <a:srgbClr val="FFFF00"/>
              </a:highlight>
              <a:latin typeface="Calisto MT" panose="02040603050505030304" pitchFamily="18" charset="0"/>
              <a:sym typeface="微软雅黑" panose="020B0503020204020204" pitchFamily="34" charset="-122"/>
            </a:endParaRPr>
          </a:p>
        </p:txBody>
      </p:sp>
      <p:sp>
        <p:nvSpPr>
          <p:cNvPr id="34" name="文本框 33">
            <a:extLst>
              <a:ext uri="{FF2B5EF4-FFF2-40B4-BE49-F238E27FC236}">
                <a16:creationId xmlns:a16="http://schemas.microsoft.com/office/drawing/2014/main" xmlns="" id="{0027565D-258C-4FA9-8763-79CBF1CEF3FD}"/>
              </a:ext>
            </a:extLst>
          </p:cNvPr>
          <p:cNvSpPr txBox="1"/>
          <p:nvPr/>
        </p:nvSpPr>
        <p:spPr>
          <a:xfrm>
            <a:off x="4464305" y="2458789"/>
            <a:ext cx="1674885" cy="307777"/>
          </a:xfrm>
          <a:prstGeom prst="rect">
            <a:avLst/>
          </a:prstGeom>
          <a:noFill/>
        </p:spPr>
        <p:txBody>
          <a:bodyPr wrap="square">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Metoprolol 63:1</a:t>
            </a:r>
          </a:p>
        </p:txBody>
      </p:sp>
      <p:sp>
        <p:nvSpPr>
          <p:cNvPr id="36" name="文本框 35">
            <a:extLst>
              <a:ext uri="{FF2B5EF4-FFF2-40B4-BE49-F238E27FC236}">
                <a16:creationId xmlns:a16="http://schemas.microsoft.com/office/drawing/2014/main" xmlns="" id="{D7B51CA6-B97D-4755-940E-777FEF7E6663}"/>
              </a:ext>
            </a:extLst>
          </p:cNvPr>
          <p:cNvSpPr txBox="1"/>
          <p:nvPr/>
        </p:nvSpPr>
        <p:spPr>
          <a:xfrm>
            <a:off x="1758942" y="4924128"/>
            <a:ext cx="1885379" cy="307777"/>
          </a:xfrm>
          <a:prstGeom prst="rect">
            <a:avLst/>
          </a:prstGeom>
          <a:noFill/>
        </p:spPr>
        <p:txBody>
          <a:bodyPr wrap="square">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Propranolol 1:1.8</a:t>
            </a:r>
          </a:p>
        </p:txBody>
      </p:sp>
      <p:pic>
        <p:nvPicPr>
          <p:cNvPr id="28" name="Picture 27">
            <a:extLst>
              <a:ext uri="{FF2B5EF4-FFF2-40B4-BE49-F238E27FC236}">
                <a16:creationId xmlns:a16="http://schemas.microsoft.com/office/drawing/2014/main" xmlns="" id="{EC3A0D72-15A2-47DF-90F7-2BD58940223E}"/>
              </a:ext>
            </a:extLst>
          </p:cNvPr>
          <p:cNvPicPr>
            <a:picLocks noChangeAspect="1"/>
          </p:cNvPicPr>
          <p:nvPr/>
        </p:nvPicPr>
        <p:blipFill>
          <a:blip r:embed="rId3"/>
          <a:stretch>
            <a:fillRect/>
          </a:stretch>
        </p:blipFill>
        <p:spPr>
          <a:xfrm>
            <a:off x="10264356" y="209871"/>
            <a:ext cx="1646989" cy="444459"/>
          </a:xfrm>
          <a:prstGeom prst="rect">
            <a:avLst/>
          </a:prstGeom>
        </p:spPr>
      </p:pic>
      <p:sp>
        <p:nvSpPr>
          <p:cNvPr id="35" name="TextBox 34">
            <a:extLst>
              <a:ext uri="{FF2B5EF4-FFF2-40B4-BE49-F238E27FC236}">
                <a16:creationId xmlns:a16="http://schemas.microsoft.com/office/drawing/2014/main" xmlns="" id="{0D248D8C-2DC5-496F-A834-2875FA471E0B}"/>
              </a:ext>
            </a:extLst>
          </p:cNvPr>
          <p:cNvSpPr txBox="1"/>
          <p:nvPr/>
        </p:nvSpPr>
        <p:spPr>
          <a:xfrm>
            <a:off x="120117" y="6436127"/>
            <a:ext cx="11791228" cy="338554"/>
          </a:xfrm>
          <a:prstGeom prst="rect">
            <a:avLst/>
          </a:prstGeom>
          <a:noFill/>
        </p:spPr>
        <p:txBody>
          <a:bodyPr wrap="square" rtlCol="0">
            <a:spAutoFit/>
          </a:bodyPr>
          <a:lstStyle/>
          <a:p>
            <a:r>
              <a:rPr lang="en-US" sz="800" dirty="0">
                <a:latin typeface="Arial" panose="020B0604020202020204" pitchFamily="34" charset="0"/>
                <a:ea typeface="微软雅黑" pitchFamily="34" charset="-122"/>
                <a:cs typeface="Arial" panose="020B0604020202020204" pitchFamily="34" charset="0"/>
              </a:rPr>
              <a:t>BBs = Beta blockers; GTP = guanosine triphosphate.</a:t>
            </a:r>
          </a:p>
          <a:p>
            <a:pPr marL="228600" indent="-228600">
              <a:buFont typeface="+mj-lt"/>
              <a:buAutoNum type="arabicPeriod"/>
            </a:pPr>
            <a:r>
              <a:rPr lang="en-US" sz="800" dirty="0">
                <a:latin typeface="Arial" panose="020B0604020202020204" pitchFamily="34" charset="0"/>
                <a:ea typeface="微软雅黑" pitchFamily="34" charset="-122"/>
                <a:cs typeface="Arial" panose="020B0604020202020204" pitchFamily="34" charset="0"/>
              </a:rPr>
              <a:t>Hoffmann C, et al. </a:t>
            </a:r>
            <a:r>
              <a:rPr lang="en-US" sz="800" i="1" dirty="0" err="1">
                <a:latin typeface="Arial" panose="020B0604020202020204" pitchFamily="34" charset="0"/>
                <a:ea typeface="微软雅黑" pitchFamily="34" charset="-122"/>
                <a:cs typeface="Arial" panose="020B0604020202020204" pitchFamily="34" charset="0"/>
              </a:rPr>
              <a:t>Naunyn</a:t>
            </a:r>
            <a:r>
              <a:rPr lang="en-US" sz="800" i="1" dirty="0">
                <a:latin typeface="Arial" panose="020B0604020202020204" pitchFamily="34" charset="0"/>
                <a:ea typeface="微软雅黑" pitchFamily="34" charset="-122"/>
                <a:cs typeface="Arial" panose="020B0604020202020204" pitchFamily="34" charset="0"/>
              </a:rPr>
              <a:t> </a:t>
            </a:r>
            <a:r>
              <a:rPr lang="en-US" sz="800" i="1" dirty="0" err="1">
                <a:latin typeface="Arial" panose="020B0604020202020204" pitchFamily="34" charset="0"/>
                <a:ea typeface="微软雅黑" pitchFamily="34" charset="-122"/>
                <a:cs typeface="Arial" panose="020B0604020202020204" pitchFamily="34" charset="0"/>
              </a:rPr>
              <a:t>Schmiedebergs</a:t>
            </a:r>
            <a:r>
              <a:rPr lang="en-US" sz="800" i="1" dirty="0">
                <a:latin typeface="Arial" panose="020B0604020202020204" pitchFamily="34" charset="0"/>
                <a:ea typeface="微软雅黑" pitchFamily="34" charset="-122"/>
                <a:cs typeface="Arial" panose="020B0604020202020204" pitchFamily="34" charset="0"/>
              </a:rPr>
              <a:t> Arch </a:t>
            </a:r>
            <a:r>
              <a:rPr lang="en-US" sz="800" i="1" dirty="0" err="1">
                <a:latin typeface="Arial" panose="020B0604020202020204" pitchFamily="34" charset="0"/>
                <a:ea typeface="微软雅黑" pitchFamily="34" charset="-122"/>
                <a:cs typeface="Arial" panose="020B0604020202020204" pitchFamily="34" charset="0"/>
              </a:rPr>
              <a:t>Pharmacol</a:t>
            </a:r>
            <a:r>
              <a:rPr lang="en-US" sz="800" dirty="0">
                <a:latin typeface="Arial" panose="020B0604020202020204" pitchFamily="34" charset="0"/>
                <a:ea typeface="微软雅黑" pitchFamily="34" charset="-122"/>
                <a:cs typeface="Arial" panose="020B0604020202020204" pitchFamily="34" charset="0"/>
              </a:rPr>
              <a:t>. 2004;369:151-159.     </a:t>
            </a:r>
          </a:p>
        </p:txBody>
      </p:sp>
      <p:sp>
        <p:nvSpPr>
          <p:cNvPr id="45" name="Rectangle 44">
            <a:extLst>
              <a:ext uri="{FF2B5EF4-FFF2-40B4-BE49-F238E27FC236}">
                <a16:creationId xmlns:a16="http://schemas.microsoft.com/office/drawing/2014/main" xmlns="" id="{92630D8C-190B-4E17-B0E8-67732FF60DC5}"/>
              </a:ext>
            </a:extLst>
          </p:cNvPr>
          <p:cNvSpPr/>
          <p:nvPr/>
        </p:nvSpPr>
        <p:spPr>
          <a:xfrm>
            <a:off x="6040673" y="2444986"/>
            <a:ext cx="2675604" cy="3873964"/>
          </a:xfrm>
          <a:prstGeom prst="rect">
            <a:avLst/>
          </a:prstGeom>
          <a:solidFill>
            <a:schemeClr val="tx2">
              <a:lumMod val="20000"/>
              <a:lumOff val="8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46" name="Rectangle 45">
            <a:extLst>
              <a:ext uri="{FF2B5EF4-FFF2-40B4-BE49-F238E27FC236}">
                <a16:creationId xmlns:a16="http://schemas.microsoft.com/office/drawing/2014/main" xmlns="" id="{A694EC63-9D5A-4BAC-84D3-D3F775CC1DE7}"/>
              </a:ext>
            </a:extLst>
          </p:cNvPr>
          <p:cNvSpPr/>
          <p:nvPr/>
        </p:nvSpPr>
        <p:spPr>
          <a:xfrm>
            <a:off x="3262245" y="2444986"/>
            <a:ext cx="2613278" cy="3873964"/>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p>
        </p:txBody>
      </p:sp>
      <p:sp>
        <p:nvSpPr>
          <p:cNvPr id="47" name="Rectangle: Top Corners Rounded 46">
            <a:extLst>
              <a:ext uri="{FF2B5EF4-FFF2-40B4-BE49-F238E27FC236}">
                <a16:creationId xmlns:a16="http://schemas.microsoft.com/office/drawing/2014/main" xmlns="" id="{7CC2C3B3-8EE8-46A3-805D-69E58ECCC738}"/>
              </a:ext>
            </a:extLst>
          </p:cNvPr>
          <p:cNvSpPr/>
          <p:nvPr/>
        </p:nvSpPr>
        <p:spPr>
          <a:xfrm>
            <a:off x="3257821" y="1859168"/>
            <a:ext cx="2621792" cy="566872"/>
          </a:xfrm>
          <a:prstGeom prst="round2SameRect">
            <a:avLst>
              <a:gd name="adj1" fmla="val 21148"/>
              <a:gd name="adj2" fmla="val 0"/>
            </a:avLst>
          </a:prstGeom>
          <a:solidFill>
            <a:srgbClr val="00ABD4"/>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49" name="Rectangle: Top Corners Rounded 48">
            <a:extLst>
              <a:ext uri="{FF2B5EF4-FFF2-40B4-BE49-F238E27FC236}">
                <a16:creationId xmlns:a16="http://schemas.microsoft.com/office/drawing/2014/main" xmlns="" id="{0DBA8B89-1E82-4233-9C86-DE85C2695F18}"/>
              </a:ext>
            </a:extLst>
          </p:cNvPr>
          <p:cNvSpPr/>
          <p:nvPr/>
        </p:nvSpPr>
        <p:spPr>
          <a:xfrm>
            <a:off x="6040673" y="1859168"/>
            <a:ext cx="2675604" cy="566872"/>
          </a:xfrm>
          <a:prstGeom prst="round2SameRect">
            <a:avLst>
              <a:gd name="adj1" fmla="val 21148"/>
              <a:gd name="adj2" fmla="val 0"/>
            </a:avLst>
          </a:prstGeom>
          <a:solidFill>
            <a:srgbClr val="00ABD4"/>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50" name="Rectangle 49">
            <a:extLst>
              <a:ext uri="{FF2B5EF4-FFF2-40B4-BE49-F238E27FC236}">
                <a16:creationId xmlns:a16="http://schemas.microsoft.com/office/drawing/2014/main" xmlns="" id="{322F67BC-1898-4CFC-A82E-3E1E129FC23C}"/>
              </a:ext>
            </a:extLst>
          </p:cNvPr>
          <p:cNvSpPr/>
          <p:nvPr/>
        </p:nvSpPr>
        <p:spPr>
          <a:xfrm>
            <a:off x="1260943" y="2444986"/>
            <a:ext cx="1769372" cy="3873964"/>
          </a:xfrm>
          <a:prstGeom prst="rect">
            <a:avLst/>
          </a:prstGeom>
          <a:solidFill>
            <a:srgbClr val="EDEBEB"/>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51" name="Rectangle: Top Corners Rounded 50">
            <a:extLst>
              <a:ext uri="{FF2B5EF4-FFF2-40B4-BE49-F238E27FC236}">
                <a16:creationId xmlns:a16="http://schemas.microsoft.com/office/drawing/2014/main" xmlns="" id="{483AB04A-544A-4D95-B115-DBB08EAD173C}"/>
              </a:ext>
            </a:extLst>
          </p:cNvPr>
          <p:cNvSpPr/>
          <p:nvPr/>
        </p:nvSpPr>
        <p:spPr>
          <a:xfrm>
            <a:off x="1260943" y="1859168"/>
            <a:ext cx="1769372" cy="566872"/>
          </a:xfrm>
          <a:prstGeom prst="round2SameRect">
            <a:avLst>
              <a:gd name="adj1" fmla="val 21148"/>
              <a:gd name="adj2" fmla="val 0"/>
            </a:avLst>
          </a:prstGeom>
          <a:solidFill>
            <a:srgbClr val="00ABD4"/>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grpSp>
        <p:nvGrpSpPr>
          <p:cNvPr id="56" name="Group 55">
            <a:extLst>
              <a:ext uri="{FF2B5EF4-FFF2-40B4-BE49-F238E27FC236}">
                <a16:creationId xmlns:a16="http://schemas.microsoft.com/office/drawing/2014/main" xmlns="" id="{A3E99CBE-3B06-4F0B-B45C-EE251F1D394D}"/>
              </a:ext>
            </a:extLst>
          </p:cNvPr>
          <p:cNvGrpSpPr/>
          <p:nvPr/>
        </p:nvGrpSpPr>
        <p:grpSpPr>
          <a:xfrm>
            <a:off x="1451295" y="1859168"/>
            <a:ext cx="1390308" cy="4431801"/>
            <a:chOff x="705093" y="1765571"/>
            <a:chExt cx="1390308" cy="4431801"/>
          </a:xfrm>
          <a:noFill/>
        </p:grpSpPr>
        <p:sp>
          <p:nvSpPr>
            <p:cNvPr id="57" name="TextBox 56">
              <a:extLst>
                <a:ext uri="{FF2B5EF4-FFF2-40B4-BE49-F238E27FC236}">
                  <a16:creationId xmlns:a16="http://schemas.microsoft.com/office/drawing/2014/main" xmlns="" id="{565A0D12-03DB-4F62-858E-0319D8A0986E}"/>
                </a:ext>
              </a:extLst>
            </p:cNvPr>
            <p:cNvSpPr txBox="1"/>
            <p:nvPr/>
          </p:nvSpPr>
          <p:spPr>
            <a:xfrm>
              <a:off x="740019" y="1765571"/>
              <a:ext cx="928941" cy="276999"/>
            </a:xfrm>
            <a:prstGeom prst="rect">
              <a:avLst/>
            </a:prstGeom>
            <a:grpFill/>
            <a:ln>
              <a:noFill/>
            </a:ln>
          </p:spPr>
          <p:txBody>
            <a:bodyPr wrap="square" rtlCol="0">
              <a:spAutoFit/>
            </a:bodyPr>
            <a:lstStyle/>
            <a:p>
              <a:r>
                <a:rPr lang="en-US" sz="1200" dirty="0">
                  <a:solidFill>
                    <a:schemeClr val="bg1"/>
                  </a:solidFill>
                  <a:latin typeface="+mj-lt"/>
                </a:rPr>
                <a:t>Compound</a:t>
              </a:r>
              <a:endParaRPr lang="en-IN" sz="1200" dirty="0">
                <a:solidFill>
                  <a:schemeClr val="bg1"/>
                </a:solidFill>
                <a:latin typeface="+mj-lt"/>
              </a:endParaRPr>
            </a:p>
          </p:txBody>
        </p:sp>
        <p:sp>
          <p:nvSpPr>
            <p:cNvPr id="58" name="TextBox 57">
              <a:extLst>
                <a:ext uri="{FF2B5EF4-FFF2-40B4-BE49-F238E27FC236}">
                  <a16:creationId xmlns:a16="http://schemas.microsoft.com/office/drawing/2014/main" xmlns="" id="{D777C57F-46B7-4847-915C-A962AC534D21}"/>
                </a:ext>
              </a:extLst>
            </p:cNvPr>
            <p:cNvSpPr txBox="1"/>
            <p:nvPr/>
          </p:nvSpPr>
          <p:spPr>
            <a:xfrm>
              <a:off x="740019" y="2360424"/>
              <a:ext cx="1355382" cy="3836948"/>
            </a:xfrm>
            <a:prstGeom prst="rect">
              <a:avLst/>
            </a:prstGeom>
            <a:grpFill/>
            <a:ln>
              <a:noFill/>
            </a:ln>
          </p:spPr>
          <p:txBody>
            <a:bodyPr wrap="square" rtlCol="0">
              <a:spAutoFit/>
            </a:bodyPr>
            <a:lstStyle/>
            <a:p>
              <a:pPr>
                <a:spcBef>
                  <a:spcPts val="150"/>
                </a:spcBef>
              </a:pPr>
              <a:r>
                <a:rPr lang="en-US" sz="1000" dirty="0">
                  <a:latin typeface="+mj-lt"/>
                </a:rPr>
                <a:t>Norepinephrine</a:t>
              </a:r>
            </a:p>
            <a:p>
              <a:pPr>
                <a:spcBef>
                  <a:spcPts val="150"/>
                </a:spcBef>
              </a:pPr>
              <a:r>
                <a:rPr lang="en-US" sz="1000" dirty="0">
                  <a:latin typeface="+mj-lt"/>
                </a:rPr>
                <a:t>Epinephrine</a:t>
              </a:r>
            </a:p>
            <a:p>
              <a:pPr>
                <a:spcBef>
                  <a:spcPts val="150"/>
                </a:spcBef>
              </a:pPr>
              <a:r>
                <a:rPr lang="en-US" sz="1000" dirty="0">
                  <a:latin typeface="+mj-lt"/>
                </a:rPr>
                <a:t>Isoproterenol</a:t>
              </a:r>
            </a:p>
            <a:p>
              <a:pPr>
                <a:spcBef>
                  <a:spcPts val="150"/>
                </a:spcBef>
              </a:pPr>
              <a:r>
                <a:rPr lang="en-US" sz="1000" dirty="0" err="1">
                  <a:latin typeface="+mj-lt"/>
                </a:rPr>
                <a:t>Fenoterol</a:t>
              </a:r>
              <a:endParaRPr lang="en-US" sz="1000" dirty="0">
                <a:latin typeface="+mj-lt"/>
              </a:endParaRPr>
            </a:p>
            <a:p>
              <a:pPr>
                <a:spcBef>
                  <a:spcPts val="150"/>
                </a:spcBef>
              </a:pPr>
              <a:r>
                <a:rPr lang="en-US" sz="1000" dirty="0">
                  <a:latin typeface="+mj-lt"/>
                </a:rPr>
                <a:t>Salbutamol</a:t>
              </a:r>
            </a:p>
            <a:p>
              <a:pPr>
                <a:spcBef>
                  <a:spcPts val="150"/>
                </a:spcBef>
              </a:pPr>
              <a:r>
                <a:rPr lang="en-US" sz="1000" dirty="0">
                  <a:latin typeface="+mj-lt"/>
                </a:rPr>
                <a:t>Salmeterol</a:t>
              </a:r>
            </a:p>
            <a:p>
              <a:pPr>
                <a:spcBef>
                  <a:spcPts val="150"/>
                </a:spcBef>
              </a:pPr>
              <a:r>
                <a:rPr lang="en-US" sz="1000" dirty="0">
                  <a:latin typeface="+mj-lt"/>
                </a:rPr>
                <a:t>Formoterol</a:t>
              </a:r>
            </a:p>
            <a:p>
              <a:pPr>
                <a:spcBef>
                  <a:spcPts val="150"/>
                </a:spcBef>
              </a:pPr>
              <a:r>
                <a:rPr lang="en-US" sz="1000" dirty="0">
                  <a:latin typeface="+mj-lt"/>
                </a:rPr>
                <a:t>Terbutaline</a:t>
              </a:r>
            </a:p>
            <a:p>
              <a:pPr>
                <a:spcBef>
                  <a:spcPts val="150"/>
                </a:spcBef>
              </a:pPr>
              <a:r>
                <a:rPr lang="en-US" sz="1000" dirty="0">
                  <a:latin typeface="+mj-lt"/>
                </a:rPr>
                <a:t>BRL-37344</a:t>
              </a:r>
            </a:p>
            <a:p>
              <a:pPr>
                <a:spcBef>
                  <a:spcPts val="150"/>
                </a:spcBef>
              </a:pPr>
              <a:r>
                <a:rPr lang="en-US" sz="1000" dirty="0" err="1">
                  <a:latin typeface="+mj-lt"/>
                </a:rPr>
                <a:t>Alprenolol</a:t>
              </a:r>
              <a:endParaRPr lang="en-US" sz="1000" dirty="0">
                <a:latin typeface="+mj-lt"/>
              </a:endParaRPr>
            </a:p>
            <a:p>
              <a:pPr>
                <a:spcBef>
                  <a:spcPts val="150"/>
                </a:spcBef>
              </a:pPr>
              <a:r>
                <a:rPr lang="en-US" sz="1000" dirty="0">
                  <a:latin typeface="+mj-lt"/>
                </a:rPr>
                <a:t>Pindolol</a:t>
              </a:r>
            </a:p>
            <a:p>
              <a:pPr>
                <a:spcBef>
                  <a:spcPts val="150"/>
                </a:spcBef>
              </a:pPr>
              <a:r>
                <a:rPr lang="en-US" sz="1000" dirty="0">
                  <a:latin typeface="+mj-lt"/>
                </a:rPr>
                <a:t>Carvedilol</a:t>
              </a:r>
            </a:p>
            <a:p>
              <a:pPr>
                <a:spcBef>
                  <a:spcPts val="150"/>
                </a:spcBef>
              </a:pPr>
              <a:r>
                <a:rPr lang="en-US" sz="1000" dirty="0">
                  <a:latin typeface="+mj-lt"/>
                </a:rPr>
                <a:t>Atenolol</a:t>
              </a:r>
            </a:p>
            <a:p>
              <a:pPr>
                <a:spcBef>
                  <a:spcPts val="150"/>
                </a:spcBef>
              </a:pPr>
              <a:r>
                <a:rPr lang="en-US" sz="1000" dirty="0">
                  <a:latin typeface="+mj-lt"/>
                </a:rPr>
                <a:t>Bisoprolol</a:t>
              </a:r>
            </a:p>
            <a:p>
              <a:pPr>
                <a:spcBef>
                  <a:spcPts val="150"/>
                </a:spcBef>
              </a:pPr>
              <a:r>
                <a:rPr lang="en-US" sz="1000" dirty="0">
                  <a:latin typeface="+mj-lt"/>
                </a:rPr>
                <a:t>Metoprolol</a:t>
              </a:r>
            </a:p>
            <a:p>
              <a:pPr>
                <a:spcBef>
                  <a:spcPts val="150"/>
                </a:spcBef>
              </a:pPr>
              <a:r>
                <a:rPr lang="en-US" sz="1000" dirty="0">
                  <a:latin typeface="+mj-lt"/>
                </a:rPr>
                <a:t>S-Propranolol</a:t>
              </a:r>
            </a:p>
            <a:p>
              <a:pPr>
                <a:spcBef>
                  <a:spcPts val="150"/>
                </a:spcBef>
              </a:pPr>
              <a:r>
                <a:rPr lang="en-US" sz="1000" dirty="0">
                  <a:latin typeface="+mj-lt"/>
                </a:rPr>
                <a:t>CGP-20712</a:t>
              </a:r>
            </a:p>
            <a:p>
              <a:pPr>
                <a:spcBef>
                  <a:spcPts val="150"/>
                </a:spcBef>
              </a:pPr>
              <a:r>
                <a:rPr lang="en-US" sz="1000" dirty="0">
                  <a:latin typeface="+mj-lt"/>
                </a:rPr>
                <a:t>SR 59230A</a:t>
              </a:r>
            </a:p>
            <a:p>
              <a:pPr>
                <a:spcBef>
                  <a:spcPts val="150"/>
                </a:spcBef>
              </a:pPr>
              <a:r>
                <a:rPr lang="en-US" sz="1000" dirty="0">
                  <a:latin typeface="+mj-lt"/>
                </a:rPr>
                <a:t>CGP-12177</a:t>
              </a:r>
            </a:p>
            <a:p>
              <a:pPr>
                <a:spcBef>
                  <a:spcPts val="150"/>
                </a:spcBef>
              </a:pPr>
              <a:r>
                <a:rPr lang="en-US" sz="1000" dirty="0">
                  <a:latin typeface="+mj-lt"/>
                </a:rPr>
                <a:t>ICI-118551</a:t>
              </a:r>
            </a:p>
            <a:p>
              <a:pPr>
                <a:spcBef>
                  <a:spcPts val="150"/>
                </a:spcBef>
              </a:pPr>
              <a:r>
                <a:rPr lang="en-US" sz="1000" dirty="0" err="1">
                  <a:latin typeface="+mj-lt"/>
                </a:rPr>
                <a:t>Broxaterol</a:t>
              </a:r>
              <a:endParaRPr lang="en-US" sz="1000" dirty="0">
                <a:latin typeface="+mj-lt"/>
              </a:endParaRPr>
            </a:p>
          </p:txBody>
        </p:sp>
        <p:sp>
          <p:nvSpPr>
            <p:cNvPr id="59" name="Oval 58">
              <a:extLst>
                <a:ext uri="{FF2B5EF4-FFF2-40B4-BE49-F238E27FC236}">
                  <a16:creationId xmlns:a16="http://schemas.microsoft.com/office/drawing/2014/main" xmlns="" id="{111BF054-8934-4019-82B0-CFB7677D21B9}"/>
                </a:ext>
              </a:extLst>
            </p:cNvPr>
            <p:cNvSpPr/>
            <p:nvPr/>
          </p:nvSpPr>
          <p:spPr>
            <a:xfrm>
              <a:off x="705094" y="4692622"/>
              <a:ext cx="784639" cy="194734"/>
            </a:xfrm>
            <a:prstGeom prst="ellipse">
              <a:avLst/>
            </a:prstGeom>
            <a:grp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60" name="Oval 59">
              <a:extLst>
                <a:ext uri="{FF2B5EF4-FFF2-40B4-BE49-F238E27FC236}">
                  <a16:creationId xmlns:a16="http://schemas.microsoft.com/office/drawing/2014/main" xmlns="" id="{059C4C97-3383-44F1-A759-351EDF792293}"/>
                </a:ext>
              </a:extLst>
            </p:cNvPr>
            <p:cNvSpPr/>
            <p:nvPr/>
          </p:nvSpPr>
          <p:spPr>
            <a:xfrm>
              <a:off x="705093" y="4887356"/>
              <a:ext cx="784639" cy="194734"/>
            </a:xfrm>
            <a:prstGeom prst="ellipse">
              <a:avLst/>
            </a:prstGeom>
            <a:grp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grpSp>
      <p:sp>
        <p:nvSpPr>
          <p:cNvPr id="61" name="TextBox 60">
            <a:extLst>
              <a:ext uri="{FF2B5EF4-FFF2-40B4-BE49-F238E27FC236}">
                <a16:creationId xmlns:a16="http://schemas.microsoft.com/office/drawing/2014/main" xmlns="" id="{31D98F26-89E5-4A0E-A8E7-D0B370C5A2D6}"/>
              </a:ext>
            </a:extLst>
          </p:cNvPr>
          <p:cNvSpPr txBox="1"/>
          <p:nvPr/>
        </p:nvSpPr>
        <p:spPr>
          <a:xfrm>
            <a:off x="3380718" y="1859168"/>
            <a:ext cx="1781822" cy="276999"/>
          </a:xfrm>
          <a:prstGeom prst="rect">
            <a:avLst/>
          </a:prstGeom>
          <a:noFill/>
          <a:ln>
            <a:noFill/>
          </a:ln>
        </p:spPr>
        <p:txBody>
          <a:bodyPr wrap="square" rtlCol="0">
            <a:spAutoFit/>
          </a:bodyPr>
          <a:lstStyle/>
          <a:p>
            <a:r>
              <a:rPr lang="el-GR" sz="1200" dirty="0">
                <a:solidFill>
                  <a:schemeClr val="bg1"/>
                </a:solidFill>
                <a:latin typeface="+mj-lt"/>
              </a:rPr>
              <a:t>β</a:t>
            </a:r>
            <a:r>
              <a:rPr lang="el-GR" sz="1200" baseline="-25000" dirty="0">
                <a:solidFill>
                  <a:schemeClr val="bg1"/>
                </a:solidFill>
                <a:latin typeface="+mj-lt"/>
              </a:rPr>
              <a:t>1</a:t>
            </a:r>
            <a:r>
              <a:rPr lang="el-GR" sz="1200" dirty="0">
                <a:solidFill>
                  <a:schemeClr val="bg1"/>
                </a:solidFill>
                <a:latin typeface="+mj-lt"/>
              </a:rPr>
              <a:t> -</a:t>
            </a:r>
            <a:r>
              <a:rPr lang="en-US" sz="1200" dirty="0">
                <a:solidFill>
                  <a:schemeClr val="bg1"/>
                </a:solidFill>
                <a:latin typeface="+mj-lt"/>
              </a:rPr>
              <a:t>adrenergic receptor</a:t>
            </a:r>
            <a:endParaRPr lang="en-IN" sz="1200" dirty="0">
              <a:solidFill>
                <a:schemeClr val="bg1"/>
              </a:solidFill>
              <a:latin typeface="+mj-lt"/>
            </a:endParaRPr>
          </a:p>
        </p:txBody>
      </p:sp>
      <p:sp>
        <p:nvSpPr>
          <p:cNvPr id="62" name="TextBox 61">
            <a:extLst>
              <a:ext uri="{FF2B5EF4-FFF2-40B4-BE49-F238E27FC236}">
                <a16:creationId xmlns:a16="http://schemas.microsoft.com/office/drawing/2014/main" xmlns="" id="{01522B15-FFA7-4B6E-A4FB-04E6454993A9}"/>
              </a:ext>
            </a:extLst>
          </p:cNvPr>
          <p:cNvSpPr txBox="1"/>
          <p:nvPr/>
        </p:nvSpPr>
        <p:spPr>
          <a:xfrm>
            <a:off x="3380717" y="2140006"/>
            <a:ext cx="2433591" cy="276999"/>
          </a:xfrm>
          <a:prstGeom prst="rect">
            <a:avLst/>
          </a:prstGeom>
          <a:noFill/>
          <a:ln>
            <a:noFill/>
          </a:ln>
        </p:spPr>
        <p:txBody>
          <a:bodyPr wrap="square" rtlCol="0">
            <a:spAutoFit/>
          </a:bodyPr>
          <a:lstStyle/>
          <a:p>
            <a:r>
              <a:rPr lang="en-US" sz="1200" dirty="0">
                <a:solidFill>
                  <a:schemeClr val="bg1"/>
                </a:solidFill>
                <a:latin typeface="+mj-lt"/>
              </a:rPr>
              <a:t>K</a:t>
            </a:r>
            <a:r>
              <a:rPr lang="en-US" sz="1200" baseline="-25000" dirty="0">
                <a:solidFill>
                  <a:schemeClr val="bg1"/>
                </a:solidFill>
                <a:latin typeface="+mj-lt"/>
              </a:rPr>
              <a:t>i</a:t>
            </a:r>
            <a:r>
              <a:rPr lang="en-US" sz="1200" dirty="0">
                <a:solidFill>
                  <a:schemeClr val="bg1"/>
                </a:solidFill>
                <a:latin typeface="+mj-lt"/>
              </a:rPr>
              <a:t> (</a:t>
            </a:r>
            <a:r>
              <a:rPr lang="en-US" sz="1200" dirty="0" err="1">
                <a:solidFill>
                  <a:schemeClr val="bg1"/>
                </a:solidFill>
                <a:latin typeface="+mj-lt"/>
              </a:rPr>
              <a:t>nM</a:t>
            </a:r>
            <a:r>
              <a:rPr lang="en-US" sz="1200" dirty="0">
                <a:solidFill>
                  <a:schemeClr val="bg1"/>
                </a:solidFill>
                <a:latin typeface="+mj-lt"/>
              </a:rPr>
              <a:t>)      95% Confidence limit</a:t>
            </a:r>
            <a:endParaRPr lang="en-IN" sz="1200" dirty="0">
              <a:solidFill>
                <a:schemeClr val="bg1"/>
              </a:solidFill>
              <a:latin typeface="+mj-lt"/>
            </a:endParaRPr>
          </a:p>
        </p:txBody>
      </p:sp>
      <p:cxnSp>
        <p:nvCxnSpPr>
          <p:cNvPr id="63" name="Straight Connector 62">
            <a:extLst>
              <a:ext uri="{FF2B5EF4-FFF2-40B4-BE49-F238E27FC236}">
                <a16:creationId xmlns:a16="http://schemas.microsoft.com/office/drawing/2014/main" xmlns="" id="{881A851B-4AEF-4423-A819-79223F0C3B85}"/>
              </a:ext>
            </a:extLst>
          </p:cNvPr>
          <p:cNvCxnSpPr>
            <a:cxnSpLocks/>
          </p:cNvCxnSpPr>
          <p:nvPr/>
        </p:nvCxnSpPr>
        <p:spPr>
          <a:xfrm>
            <a:off x="3446334" y="2120282"/>
            <a:ext cx="2248934" cy="0"/>
          </a:xfrm>
          <a:prstGeom prst="line">
            <a:avLst/>
          </a:prstGeom>
          <a:noFill/>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xmlns="" id="{ADE48F39-B165-4377-B074-905CFBE1AE63}"/>
              </a:ext>
            </a:extLst>
          </p:cNvPr>
          <p:cNvSpPr txBox="1"/>
          <p:nvPr/>
        </p:nvSpPr>
        <p:spPr>
          <a:xfrm>
            <a:off x="3446334" y="2454021"/>
            <a:ext cx="641206" cy="3836948"/>
          </a:xfrm>
          <a:prstGeom prst="rect">
            <a:avLst/>
          </a:prstGeom>
          <a:noFill/>
          <a:ln>
            <a:noFill/>
          </a:ln>
        </p:spPr>
        <p:txBody>
          <a:bodyPr wrap="square" rtlCol="0">
            <a:spAutoFit/>
          </a:bodyPr>
          <a:lstStyle/>
          <a:p>
            <a:pPr>
              <a:spcBef>
                <a:spcPts val="150"/>
              </a:spcBef>
            </a:pPr>
            <a:r>
              <a:rPr lang="en-US" sz="1000" dirty="0">
                <a:latin typeface="+mj-lt"/>
              </a:rPr>
              <a:t>3,570</a:t>
            </a:r>
          </a:p>
          <a:p>
            <a:pPr>
              <a:spcBef>
                <a:spcPts val="150"/>
              </a:spcBef>
            </a:pPr>
            <a:r>
              <a:rPr lang="en-US" sz="1000" dirty="0">
                <a:latin typeface="+mj-lt"/>
              </a:rPr>
              <a:t>3,970</a:t>
            </a:r>
          </a:p>
          <a:p>
            <a:pPr>
              <a:spcBef>
                <a:spcPts val="150"/>
              </a:spcBef>
            </a:pPr>
            <a:r>
              <a:rPr lang="en-US" sz="1000" dirty="0">
                <a:latin typeface="+mj-lt"/>
              </a:rPr>
              <a:t>224</a:t>
            </a:r>
          </a:p>
          <a:p>
            <a:pPr>
              <a:spcBef>
                <a:spcPts val="150"/>
              </a:spcBef>
            </a:pPr>
            <a:r>
              <a:rPr lang="en-US" sz="1000" dirty="0">
                <a:latin typeface="+mj-lt"/>
              </a:rPr>
              <a:t>13,600</a:t>
            </a:r>
          </a:p>
          <a:p>
            <a:pPr>
              <a:spcBef>
                <a:spcPts val="150"/>
              </a:spcBef>
            </a:pPr>
            <a:r>
              <a:rPr lang="en-US" sz="1000" dirty="0">
                <a:latin typeface="+mj-lt"/>
              </a:rPr>
              <a:t>2,440</a:t>
            </a:r>
          </a:p>
          <a:p>
            <a:pPr>
              <a:spcBef>
                <a:spcPts val="150"/>
              </a:spcBef>
            </a:pPr>
            <a:r>
              <a:rPr lang="en-US" sz="1000" dirty="0">
                <a:latin typeface="+mj-lt"/>
              </a:rPr>
              <a:t>1,600</a:t>
            </a:r>
          </a:p>
          <a:p>
            <a:pPr>
              <a:spcBef>
                <a:spcPts val="150"/>
              </a:spcBef>
            </a:pPr>
            <a:r>
              <a:rPr lang="en-US" sz="1000" dirty="0">
                <a:latin typeface="+mj-lt"/>
              </a:rPr>
              <a:t>1,710</a:t>
            </a:r>
          </a:p>
          <a:p>
            <a:pPr>
              <a:spcBef>
                <a:spcPts val="150"/>
              </a:spcBef>
            </a:pPr>
            <a:r>
              <a:rPr lang="en-US" sz="1000" dirty="0">
                <a:latin typeface="+mj-lt"/>
              </a:rPr>
              <a:t>31,300</a:t>
            </a:r>
          </a:p>
          <a:p>
            <a:pPr>
              <a:spcBef>
                <a:spcPts val="150"/>
              </a:spcBef>
            </a:pPr>
            <a:r>
              <a:rPr lang="en-US" sz="1000" dirty="0">
                <a:latin typeface="+mj-lt"/>
              </a:rPr>
              <a:t>37,900</a:t>
            </a:r>
          </a:p>
          <a:p>
            <a:pPr>
              <a:spcBef>
                <a:spcPts val="150"/>
              </a:spcBef>
            </a:pPr>
            <a:r>
              <a:rPr lang="en-US" sz="1000" dirty="0">
                <a:latin typeface="+mj-lt"/>
              </a:rPr>
              <a:t>5.8</a:t>
            </a:r>
          </a:p>
          <a:p>
            <a:pPr>
              <a:spcBef>
                <a:spcPts val="150"/>
              </a:spcBef>
            </a:pPr>
            <a:r>
              <a:rPr lang="en-US" sz="1000" dirty="0">
                <a:latin typeface="+mj-lt"/>
              </a:rPr>
              <a:t>2.6</a:t>
            </a:r>
          </a:p>
          <a:p>
            <a:pPr>
              <a:spcBef>
                <a:spcPts val="150"/>
              </a:spcBef>
            </a:pPr>
            <a:r>
              <a:rPr lang="en-US" sz="1000" dirty="0">
                <a:latin typeface="+mj-lt"/>
              </a:rPr>
              <a:t>1.7</a:t>
            </a:r>
          </a:p>
          <a:p>
            <a:pPr>
              <a:spcBef>
                <a:spcPts val="150"/>
              </a:spcBef>
            </a:pPr>
            <a:r>
              <a:rPr lang="en-US" sz="1000" dirty="0">
                <a:latin typeface="+mj-lt"/>
              </a:rPr>
              <a:t>388</a:t>
            </a:r>
          </a:p>
          <a:p>
            <a:pPr>
              <a:spcBef>
                <a:spcPts val="150"/>
              </a:spcBef>
            </a:pPr>
            <a:r>
              <a:rPr lang="en-US" sz="1000" dirty="0">
                <a:latin typeface="+mj-lt"/>
              </a:rPr>
              <a:t>22.4</a:t>
            </a:r>
          </a:p>
          <a:p>
            <a:pPr>
              <a:spcBef>
                <a:spcPts val="150"/>
              </a:spcBef>
            </a:pPr>
            <a:r>
              <a:rPr lang="en-US" sz="1000" dirty="0">
                <a:latin typeface="+mj-lt"/>
              </a:rPr>
              <a:t>47.0</a:t>
            </a:r>
          </a:p>
          <a:p>
            <a:pPr>
              <a:spcBef>
                <a:spcPts val="150"/>
              </a:spcBef>
            </a:pPr>
            <a:r>
              <a:rPr lang="en-US" sz="1000" dirty="0">
                <a:latin typeface="+mj-lt"/>
              </a:rPr>
              <a:t>1.8</a:t>
            </a:r>
          </a:p>
          <a:p>
            <a:pPr>
              <a:spcBef>
                <a:spcPts val="150"/>
              </a:spcBef>
            </a:pPr>
            <a:r>
              <a:rPr lang="en-US" sz="1000" dirty="0">
                <a:latin typeface="+mj-lt"/>
              </a:rPr>
              <a:t>4.7</a:t>
            </a:r>
          </a:p>
          <a:p>
            <a:pPr>
              <a:spcBef>
                <a:spcPts val="150"/>
              </a:spcBef>
            </a:pPr>
            <a:r>
              <a:rPr lang="en-US" sz="1000" dirty="0">
                <a:latin typeface="+mj-lt"/>
              </a:rPr>
              <a:t>16.4</a:t>
            </a:r>
          </a:p>
          <a:p>
            <a:pPr>
              <a:spcBef>
                <a:spcPts val="150"/>
              </a:spcBef>
            </a:pPr>
            <a:r>
              <a:rPr lang="en-US" sz="1000" dirty="0">
                <a:latin typeface="+mj-lt"/>
              </a:rPr>
              <a:t>4.5</a:t>
            </a:r>
          </a:p>
          <a:p>
            <a:pPr>
              <a:spcBef>
                <a:spcPts val="150"/>
              </a:spcBef>
            </a:pPr>
            <a:r>
              <a:rPr lang="en-US" sz="1000" dirty="0">
                <a:latin typeface="+mj-lt"/>
              </a:rPr>
              <a:t>49.5</a:t>
            </a:r>
          </a:p>
          <a:p>
            <a:pPr>
              <a:spcBef>
                <a:spcPts val="150"/>
              </a:spcBef>
            </a:pPr>
            <a:r>
              <a:rPr lang="en-US" sz="1000" dirty="0">
                <a:latin typeface="+mj-lt"/>
              </a:rPr>
              <a:t>1,310 </a:t>
            </a:r>
          </a:p>
        </p:txBody>
      </p:sp>
      <p:sp>
        <p:nvSpPr>
          <p:cNvPr id="65" name="Oval 64">
            <a:extLst>
              <a:ext uri="{FF2B5EF4-FFF2-40B4-BE49-F238E27FC236}">
                <a16:creationId xmlns:a16="http://schemas.microsoft.com/office/drawing/2014/main" xmlns="" id="{8FEC1BB3-E14D-4B7D-BDD4-31040B5472C0}"/>
              </a:ext>
            </a:extLst>
          </p:cNvPr>
          <p:cNvSpPr/>
          <p:nvPr/>
        </p:nvSpPr>
        <p:spPr>
          <a:xfrm>
            <a:off x="3262246" y="4786219"/>
            <a:ext cx="784639" cy="194734"/>
          </a:xfrm>
          <a:prstGeom prst="ellipse">
            <a:avLst/>
          </a:prstGeom>
          <a:no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66" name="Oval 65">
            <a:extLst>
              <a:ext uri="{FF2B5EF4-FFF2-40B4-BE49-F238E27FC236}">
                <a16:creationId xmlns:a16="http://schemas.microsoft.com/office/drawing/2014/main" xmlns="" id="{23F97EAC-AD10-4BFC-BA3F-C52EA1C3CA8C}"/>
              </a:ext>
            </a:extLst>
          </p:cNvPr>
          <p:cNvSpPr/>
          <p:nvPr/>
        </p:nvSpPr>
        <p:spPr>
          <a:xfrm>
            <a:off x="3262245" y="4980953"/>
            <a:ext cx="784639" cy="194734"/>
          </a:xfrm>
          <a:prstGeom prst="ellipse">
            <a:avLst/>
          </a:prstGeom>
          <a:no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67" name="TextBox 66">
            <a:extLst>
              <a:ext uri="{FF2B5EF4-FFF2-40B4-BE49-F238E27FC236}">
                <a16:creationId xmlns:a16="http://schemas.microsoft.com/office/drawing/2014/main" xmlns="" id="{B951B208-C660-4D0D-9734-9D921612FB7C}"/>
              </a:ext>
            </a:extLst>
          </p:cNvPr>
          <p:cNvSpPr txBox="1"/>
          <p:nvPr/>
        </p:nvSpPr>
        <p:spPr>
          <a:xfrm>
            <a:off x="6223130" y="1859168"/>
            <a:ext cx="1781822" cy="276999"/>
          </a:xfrm>
          <a:prstGeom prst="rect">
            <a:avLst/>
          </a:prstGeom>
          <a:noFill/>
          <a:ln>
            <a:noFill/>
          </a:ln>
        </p:spPr>
        <p:txBody>
          <a:bodyPr wrap="square" rtlCol="0">
            <a:spAutoFit/>
          </a:bodyPr>
          <a:lstStyle/>
          <a:p>
            <a:r>
              <a:rPr lang="el-GR" sz="1200" dirty="0">
                <a:solidFill>
                  <a:schemeClr val="bg1"/>
                </a:solidFill>
                <a:latin typeface="+mj-lt"/>
              </a:rPr>
              <a:t>β</a:t>
            </a:r>
            <a:r>
              <a:rPr lang="el-GR" sz="1200" baseline="-25000" dirty="0">
                <a:solidFill>
                  <a:schemeClr val="bg1"/>
                </a:solidFill>
                <a:latin typeface="+mj-lt"/>
              </a:rPr>
              <a:t>2</a:t>
            </a:r>
            <a:r>
              <a:rPr lang="el-GR" sz="1200" dirty="0">
                <a:solidFill>
                  <a:schemeClr val="bg1"/>
                </a:solidFill>
                <a:latin typeface="+mj-lt"/>
              </a:rPr>
              <a:t>-</a:t>
            </a:r>
            <a:r>
              <a:rPr lang="en-IN" sz="1200" dirty="0">
                <a:solidFill>
                  <a:schemeClr val="bg1"/>
                </a:solidFill>
                <a:latin typeface="+mj-lt"/>
              </a:rPr>
              <a:t>adrenergic receptor</a:t>
            </a:r>
          </a:p>
        </p:txBody>
      </p:sp>
      <p:sp>
        <p:nvSpPr>
          <p:cNvPr id="68" name="TextBox 67">
            <a:extLst>
              <a:ext uri="{FF2B5EF4-FFF2-40B4-BE49-F238E27FC236}">
                <a16:creationId xmlns:a16="http://schemas.microsoft.com/office/drawing/2014/main" xmlns="" id="{482D09CA-87C3-4A8A-AC06-5621056BF803}"/>
              </a:ext>
            </a:extLst>
          </p:cNvPr>
          <p:cNvSpPr txBox="1"/>
          <p:nvPr/>
        </p:nvSpPr>
        <p:spPr>
          <a:xfrm>
            <a:off x="6223129" y="2140006"/>
            <a:ext cx="2557390" cy="276999"/>
          </a:xfrm>
          <a:prstGeom prst="rect">
            <a:avLst/>
          </a:prstGeom>
          <a:noFill/>
          <a:ln>
            <a:noFill/>
          </a:ln>
        </p:spPr>
        <p:txBody>
          <a:bodyPr wrap="square" rtlCol="0">
            <a:spAutoFit/>
          </a:bodyPr>
          <a:lstStyle/>
          <a:p>
            <a:r>
              <a:rPr lang="en-US" sz="1200" dirty="0">
                <a:solidFill>
                  <a:schemeClr val="bg1"/>
                </a:solidFill>
                <a:latin typeface="+mj-lt"/>
              </a:rPr>
              <a:t>K</a:t>
            </a:r>
            <a:r>
              <a:rPr lang="en-US" sz="1200" baseline="-25000" dirty="0">
                <a:solidFill>
                  <a:schemeClr val="bg1"/>
                </a:solidFill>
                <a:latin typeface="+mj-lt"/>
              </a:rPr>
              <a:t>i</a:t>
            </a:r>
            <a:r>
              <a:rPr lang="en-US" sz="1200" dirty="0">
                <a:solidFill>
                  <a:schemeClr val="bg1"/>
                </a:solidFill>
                <a:latin typeface="+mj-lt"/>
              </a:rPr>
              <a:t> (</a:t>
            </a:r>
            <a:r>
              <a:rPr lang="en-US" sz="1200" dirty="0" err="1">
                <a:solidFill>
                  <a:schemeClr val="bg1"/>
                </a:solidFill>
                <a:latin typeface="+mj-lt"/>
              </a:rPr>
              <a:t>nM</a:t>
            </a:r>
            <a:r>
              <a:rPr lang="en-US" sz="1200" dirty="0">
                <a:solidFill>
                  <a:schemeClr val="bg1"/>
                </a:solidFill>
                <a:latin typeface="+mj-lt"/>
              </a:rPr>
              <a:t>)       95% Confidence limit</a:t>
            </a:r>
            <a:endParaRPr lang="en-IN" sz="1200" dirty="0">
              <a:solidFill>
                <a:schemeClr val="bg1"/>
              </a:solidFill>
              <a:latin typeface="+mj-lt"/>
            </a:endParaRPr>
          </a:p>
        </p:txBody>
      </p:sp>
      <p:sp>
        <p:nvSpPr>
          <p:cNvPr id="69" name="TextBox 68">
            <a:extLst>
              <a:ext uri="{FF2B5EF4-FFF2-40B4-BE49-F238E27FC236}">
                <a16:creationId xmlns:a16="http://schemas.microsoft.com/office/drawing/2014/main" xmlns="" id="{6EE6C2A2-CB22-4C2B-B7FD-632A46FF7E11}"/>
              </a:ext>
            </a:extLst>
          </p:cNvPr>
          <p:cNvSpPr txBox="1"/>
          <p:nvPr/>
        </p:nvSpPr>
        <p:spPr>
          <a:xfrm>
            <a:off x="6306283" y="2454021"/>
            <a:ext cx="641206" cy="3836948"/>
          </a:xfrm>
          <a:prstGeom prst="rect">
            <a:avLst/>
          </a:prstGeom>
          <a:noFill/>
          <a:ln>
            <a:noFill/>
          </a:ln>
        </p:spPr>
        <p:txBody>
          <a:bodyPr wrap="square" rtlCol="0">
            <a:spAutoFit/>
          </a:bodyPr>
          <a:lstStyle/>
          <a:p>
            <a:pPr>
              <a:spcBef>
                <a:spcPts val="150"/>
              </a:spcBef>
            </a:pPr>
            <a:r>
              <a:rPr lang="en-US" sz="1000" dirty="0">
                <a:latin typeface="+mj-lt"/>
              </a:rPr>
              <a:t>26,400</a:t>
            </a:r>
          </a:p>
          <a:p>
            <a:pPr>
              <a:spcBef>
                <a:spcPts val="150"/>
              </a:spcBef>
            </a:pPr>
            <a:r>
              <a:rPr lang="en-US" sz="1000" dirty="0">
                <a:latin typeface="+mj-lt"/>
              </a:rPr>
              <a:t>735</a:t>
            </a:r>
          </a:p>
          <a:p>
            <a:pPr>
              <a:spcBef>
                <a:spcPts val="150"/>
              </a:spcBef>
            </a:pPr>
            <a:r>
              <a:rPr lang="en-US" sz="1000" dirty="0">
                <a:latin typeface="+mj-lt"/>
              </a:rPr>
              <a:t>458</a:t>
            </a:r>
          </a:p>
          <a:p>
            <a:pPr>
              <a:spcBef>
                <a:spcPts val="150"/>
              </a:spcBef>
            </a:pPr>
            <a:r>
              <a:rPr lang="en-US" sz="1000" dirty="0">
                <a:latin typeface="+mj-lt"/>
              </a:rPr>
              <a:t>719</a:t>
            </a:r>
          </a:p>
          <a:p>
            <a:pPr>
              <a:spcBef>
                <a:spcPts val="150"/>
              </a:spcBef>
            </a:pPr>
            <a:r>
              <a:rPr lang="en-US" sz="1000" dirty="0">
                <a:latin typeface="+mj-lt"/>
              </a:rPr>
              <a:t>2,170</a:t>
            </a:r>
          </a:p>
          <a:p>
            <a:pPr>
              <a:spcBef>
                <a:spcPts val="150"/>
              </a:spcBef>
            </a:pPr>
            <a:r>
              <a:rPr lang="en-US" sz="1000" dirty="0">
                <a:latin typeface="+mj-lt"/>
              </a:rPr>
              <a:t>24.6</a:t>
            </a:r>
          </a:p>
          <a:p>
            <a:pPr>
              <a:spcBef>
                <a:spcPts val="150"/>
              </a:spcBef>
            </a:pPr>
            <a:r>
              <a:rPr lang="en-US" sz="1000" dirty="0">
                <a:latin typeface="+mj-lt"/>
              </a:rPr>
              <a:t>2,570</a:t>
            </a:r>
          </a:p>
          <a:p>
            <a:pPr>
              <a:spcBef>
                <a:spcPts val="150"/>
              </a:spcBef>
            </a:pPr>
            <a:r>
              <a:rPr lang="en-US" sz="1000" dirty="0">
                <a:latin typeface="+mj-lt"/>
              </a:rPr>
              <a:t>15,400</a:t>
            </a:r>
          </a:p>
          <a:p>
            <a:pPr>
              <a:spcBef>
                <a:spcPts val="150"/>
              </a:spcBef>
            </a:pPr>
            <a:r>
              <a:rPr lang="en-US" sz="1000" dirty="0">
                <a:latin typeface="+mj-lt"/>
              </a:rPr>
              <a:t>9,170</a:t>
            </a:r>
          </a:p>
          <a:p>
            <a:pPr>
              <a:spcBef>
                <a:spcPts val="150"/>
              </a:spcBef>
            </a:pPr>
            <a:r>
              <a:rPr lang="en-US" sz="1000" dirty="0">
                <a:latin typeface="+mj-lt"/>
              </a:rPr>
              <a:t>1.2</a:t>
            </a:r>
          </a:p>
          <a:p>
            <a:pPr>
              <a:spcBef>
                <a:spcPts val="150"/>
              </a:spcBef>
            </a:pPr>
            <a:r>
              <a:rPr lang="en-US" sz="1000" dirty="0">
                <a:latin typeface="+mj-lt"/>
              </a:rPr>
              <a:t>4.8</a:t>
            </a:r>
          </a:p>
          <a:p>
            <a:pPr>
              <a:spcBef>
                <a:spcPts val="150"/>
              </a:spcBef>
            </a:pPr>
            <a:r>
              <a:rPr lang="en-US" sz="1000" dirty="0">
                <a:latin typeface="+mj-lt"/>
              </a:rPr>
              <a:t>1.1</a:t>
            </a:r>
          </a:p>
          <a:p>
            <a:pPr>
              <a:spcBef>
                <a:spcPts val="150"/>
              </a:spcBef>
            </a:pPr>
            <a:r>
              <a:rPr lang="en-US" sz="1000" dirty="0">
                <a:latin typeface="+mj-lt"/>
              </a:rPr>
              <a:t>8,140</a:t>
            </a:r>
          </a:p>
          <a:p>
            <a:pPr>
              <a:spcBef>
                <a:spcPts val="150"/>
              </a:spcBef>
            </a:pPr>
            <a:r>
              <a:rPr lang="en-US" sz="1000" dirty="0">
                <a:latin typeface="+mj-lt"/>
              </a:rPr>
              <a:t>1,150</a:t>
            </a:r>
          </a:p>
          <a:p>
            <a:pPr>
              <a:spcBef>
                <a:spcPts val="150"/>
              </a:spcBef>
            </a:pPr>
            <a:r>
              <a:rPr lang="en-US" sz="1000" dirty="0">
                <a:latin typeface="+mj-lt"/>
              </a:rPr>
              <a:t>2,960</a:t>
            </a:r>
          </a:p>
          <a:p>
            <a:pPr>
              <a:spcBef>
                <a:spcPts val="150"/>
              </a:spcBef>
            </a:pPr>
            <a:r>
              <a:rPr lang="en-US" sz="1000" dirty="0">
                <a:latin typeface="+mj-lt"/>
              </a:rPr>
              <a:t>0.8</a:t>
            </a:r>
          </a:p>
          <a:p>
            <a:pPr>
              <a:spcBef>
                <a:spcPts val="150"/>
              </a:spcBef>
            </a:pPr>
            <a:r>
              <a:rPr lang="en-US" sz="1000" dirty="0">
                <a:latin typeface="+mj-lt"/>
              </a:rPr>
              <a:t>4,040</a:t>
            </a:r>
          </a:p>
          <a:p>
            <a:pPr>
              <a:spcBef>
                <a:spcPts val="150"/>
              </a:spcBef>
            </a:pPr>
            <a:r>
              <a:rPr lang="en-US" sz="1000" dirty="0">
                <a:latin typeface="+mj-lt"/>
              </a:rPr>
              <a:t>61.9</a:t>
            </a:r>
          </a:p>
          <a:p>
            <a:pPr>
              <a:spcBef>
                <a:spcPts val="150"/>
              </a:spcBef>
            </a:pPr>
            <a:r>
              <a:rPr lang="en-US" sz="1000" dirty="0">
                <a:latin typeface="+mj-lt"/>
              </a:rPr>
              <a:t>4.3</a:t>
            </a:r>
          </a:p>
          <a:p>
            <a:pPr>
              <a:spcBef>
                <a:spcPts val="150"/>
              </a:spcBef>
            </a:pPr>
            <a:r>
              <a:rPr lang="en-US" sz="1000" dirty="0">
                <a:latin typeface="+mj-lt"/>
              </a:rPr>
              <a:t>0.7</a:t>
            </a:r>
          </a:p>
          <a:p>
            <a:pPr>
              <a:spcBef>
                <a:spcPts val="150"/>
              </a:spcBef>
            </a:pPr>
            <a:r>
              <a:rPr lang="en-US" sz="1000" dirty="0">
                <a:latin typeface="+mj-lt"/>
              </a:rPr>
              <a:t>1,290</a:t>
            </a:r>
          </a:p>
        </p:txBody>
      </p:sp>
      <p:sp>
        <p:nvSpPr>
          <p:cNvPr id="70" name="Oval 69">
            <a:extLst>
              <a:ext uri="{FF2B5EF4-FFF2-40B4-BE49-F238E27FC236}">
                <a16:creationId xmlns:a16="http://schemas.microsoft.com/office/drawing/2014/main" xmlns="" id="{B90E5D91-2BED-433C-B64E-0CE438836699}"/>
              </a:ext>
            </a:extLst>
          </p:cNvPr>
          <p:cNvSpPr/>
          <p:nvPr/>
        </p:nvSpPr>
        <p:spPr>
          <a:xfrm>
            <a:off x="6122195" y="4786219"/>
            <a:ext cx="784639" cy="194734"/>
          </a:xfrm>
          <a:prstGeom prst="ellipse">
            <a:avLst/>
          </a:prstGeom>
          <a:no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1" name="Oval 70">
            <a:extLst>
              <a:ext uri="{FF2B5EF4-FFF2-40B4-BE49-F238E27FC236}">
                <a16:creationId xmlns:a16="http://schemas.microsoft.com/office/drawing/2014/main" xmlns="" id="{285477DB-3FFD-449F-AD4D-900F08F3195A}"/>
              </a:ext>
            </a:extLst>
          </p:cNvPr>
          <p:cNvSpPr/>
          <p:nvPr/>
        </p:nvSpPr>
        <p:spPr>
          <a:xfrm>
            <a:off x="6122194" y="4980953"/>
            <a:ext cx="784639" cy="194734"/>
          </a:xfrm>
          <a:prstGeom prst="ellipse">
            <a:avLst/>
          </a:prstGeom>
          <a:no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cxnSp>
        <p:nvCxnSpPr>
          <p:cNvPr id="72" name="Straight Connector 71">
            <a:extLst>
              <a:ext uri="{FF2B5EF4-FFF2-40B4-BE49-F238E27FC236}">
                <a16:creationId xmlns:a16="http://schemas.microsoft.com/office/drawing/2014/main" xmlns="" id="{16DDDAA7-49DA-420A-B002-C669B6344E9A}"/>
              </a:ext>
            </a:extLst>
          </p:cNvPr>
          <p:cNvCxnSpPr>
            <a:cxnSpLocks/>
          </p:cNvCxnSpPr>
          <p:nvPr/>
        </p:nvCxnSpPr>
        <p:spPr>
          <a:xfrm>
            <a:off x="6306283" y="2120282"/>
            <a:ext cx="2248934" cy="0"/>
          </a:xfrm>
          <a:prstGeom prst="line">
            <a:avLst/>
          </a:prstGeom>
          <a:noFill/>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4" name="TextBox 73">
            <a:extLst>
              <a:ext uri="{FF2B5EF4-FFF2-40B4-BE49-F238E27FC236}">
                <a16:creationId xmlns:a16="http://schemas.microsoft.com/office/drawing/2014/main" xmlns="" id="{BEFB1F79-3A45-41FD-900C-191B30814CE1}"/>
              </a:ext>
            </a:extLst>
          </p:cNvPr>
          <p:cNvSpPr txBox="1"/>
          <p:nvPr/>
        </p:nvSpPr>
        <p:spPr>
          <a:xfrm>
            <a:off x="4142313" y="2454021"/>
            <a:ext cx="1128245" cy="3836948"/>
          </a:xfrm>
          <a:prstGeom prst="rect">
            <a:avLst/>
          </a:prstGeom>
          <a:noFill/>
          <a:ln>
            <a:noFill/>
          </a:ln>
        </p:spPr>
        <p:txBody>
          <a:bodyPr wrap="square" rtlCol="0">
            <a:spAutoFit/>
          </a:bodyPr>
          <a:lstStyle/>
          <a:p>
            <a:pPr>
              <a:spcBef>
                <a:spcPts val="150"/>
              </a:spcBef>
            </a:pPr>
            <a:r>
              <a:rPr lang="en-US" sz="1000" dirty="0">
                <a:latin typeface="+mj-lt"/>
              </a:rPr>
              <a:t>2,440-5,210</a:t>
            </a:r>
          </a:p>
          <a:p>
            <a:pPr>
              <a:spcBef>
                <a:spcPts val="150"/>
              </a:spcBef>
            </a:pPr>
            <a:r>
              <a:rPr lang="en-US" sz="1000" dirty="0">
                <a:latin typeface="+mj-lt"/>
              </a:rPr>
              <a:t>2,840-5,530</a:t>
            </a:r>
          </a:p>
          <a:p>
            <a:pPr>
              <a:spcBef>
                <a:spcPts val="150"/>
              </a:spcBef>
            </a:pPr>
            <a:r>
              <a:rPr lang="en-US" sz="1000" dirty="0">
                <a:latin typeface="+mj-lt"/>
              </a:rPr>
              <a:t>145-343</a:t>
            </a:r>
          </a:p>
          <a:p>
            <a:pPr>
              <a:spcBef>
                <a:spcPts val="150"/>
              </a:spcBef>
            </a:pPr>
            <a:r>
              <a:rPr lang="en-US" sz="1000" dirty="0">
                <a:latin typeface="+mj-lt"/>
              </a:rPr>
              <a:t>11,100-16,700</a:t>
            </a:r>
          </a:p>
          <a:p>
            <a:pPr>
              <a:spcBef>
                <a:spcPts val="150"/>
              </a:spcBef>
            </a:pPr>
            <a:r>
              <a:rPr lang="en-US" sz="1000" dirty="0">
                <a:latin typeface="+mj-lt"/>
              </a:rPr>
              <a:t>1,770-3,380</a:t>
            </a:r>
          </a:p>
          <a:p>
            <a:pPr>
              <a:spcBef>
                <a:spcPts val="150"/>
              </a:spcBef>
            </a:pPr>
            <a:r>
              <a:rPr lang="en-US" sz="1000" dirty="0">
                <a:latin typeface="+mj-lt"/>
              </a:rPr>
              <a:t>1,110-2,290</a:t>
            </a:r>
          </a:p>
          <a:p>
            <a:pPr>
              <a:spcBef>
                <a:spcPts val="150"/>
              </a:spcBef>
            </a:pPr>
            <a:r>
              <a:rPr lang="en-US" sz="1000" dirty="0">
                <a:latin typeface="+mj-lt"/>
              </a:rPr>
              <a:t>1,430-2,060</a:t>
            </a:r>
          </a:p>
          <a:p>
            <a:pPr>
              <a:spcBef>
                <a:spcPts val="150"/>
              </a:spcBef>
            </a:pPr>
            <a:r>
              <a:rPr lang="en-US" sz="1000" dirty="0">
                <a:latin typeface="+mj-lt"/>
              </a:rPr>
              <a:t>19,000-51,600</a:t>
            </a:r>
          </a:p>
          <a:p>
            <a:pPr>
              <a:spcBef>
                <a:spcPts val="150"/>
              </a:spcBef>
            </a:pPr>
            <a:r>
              <a:rPr lang="en-US" sz="1000" dirty="0">
                <a:latin typeface="+mj-lt"/>
              </a:rPr>
              <a:t>34,100-41,800</a:t>
            </a:r>
          </a:p>
          <a:p>
            <a:pPr>
              <a:spcBef>
                <a:spcPts val="150"/>
              </a:spcBef>
            </a:pPr>
            <a:r>
              <a:rPr lang="en-US" sz="1000" dirty="0">
                <a:latin typeface="+mj-lt"/>
              </a:rPr>
              <a:t>4.5-7.5</a:t>
            </a:r>
          </a:p>
          <a:p>
            <a:pPr>
              <a:spcBef>
                <a:spcPts val="150"/>
              </a:spcBef>
            </a:pPr>
            <a:r>
              <a:rPr lang="en-US" sz="1000" dirty="0">
                <a:latin typeface="+mj-lt"/>
              </a:rPr>
              <a:t>1.3-5.2</a:t>
            </a:r>
          </a:p>
          <a:p>
            <a:pPr>
              <a:spcBef>
                <a:spcPts val="150"/>
              </a:spcBef>
            </a:pPr>
            <a:r>
              <a:rPr lang="en-US" sz="1000" dirty="0">
                <a:latin typeface="+mj-lt"/>
              </a:rPr>
              <a:t>1.3-2.2</a:t>
            </a:r>
          </a:p>
          <a:p>
            <a:pPr>
              <a:spcBef>
                <a:spcPts val="150"/>
              </a:spcBef>
            </a:pPr>
            <a:r>
              <a:rPr lang="en-US" sz="1000" dirty="0">
                <a:latin typeface="+mj-lt"/>
              </a:rPr>
              <a:t>298-504</a:t>
            </a:r>
          </a:p>
          <a:p>
            <a:pPr>
              <a:spcBef>
                <a:spcPts val="150"/>
              </a:spcBef>
            </a:pPr>
            <a:r>
              <a:rPr lang="en-US" sz="1000" dirty="0">
                <a:latin typeface="+mj-lt"/>
              </a:rPr>
              <a:t>18.1-27.7</a:t>
            </a:r>
          </a:p>
          <a:p>
            <a:pPr>
              <a:spcBef>
                <a:spcPts val="150"/>
              </a:spcBef>
            </a:pPr>
            <a:r>
              <a:rPr lang="en-US" sz="1000" dirty="0">
                <a:latin typeface="+mj-lt"/>
              </a:rPr>
              <a:t>27.3-81.0</a:t>
            </a:r>
          </a:p>
          <a:p>
            <a:pPr>
              <a:spcBef>
                <a:spcPts val="150"/>
              </a:spcBef>
            </a:pPr>
            <a:r>
              <a:rPr lang="en-US" sz="1000" dirty="0">
                <a:latin typeface="+mj-lt"/>
              </a:rPr>
              <a:t>1.2-2.8</a:t>
            </a:r>
          </a:p>
          <a:p>
            <a:pPr>
              <a:spcBef>
                <a:spcPts val="150"/>
              </a:spcBef>
            </a:pPr>
            <a:r>
              <a:rPr lang="en-US" sz="1000" dirty="0">
                <a:latin typeface="+mj-lt"/>
              </a:rPr>
              <a:t>4.0-5.5</a:t>
            </a:r>
          </a:p>
          <a:p>
            <a:pPr>
              <a:spcBef>
                <a:spcPts val="150"/>
              </a:spcBef>
            </a:pPr>
            <a:r>
              <a:rPr lang="en-US" sz="1000" dirty="0">
                <a:latin typeface="+mj-lt"/>
              </a:rPr>
              <a:t>14.0-19.2</a:t>
            </a:r>
          </a:p>
          <a:p>
            <a:pPr>
              <a:spcBef>
                <a:spcPts val="150"/>
              </a:spcBef>
            </a:pPr>
            <a:r>
              <a:rPr lang="en-US" sz="1000" dirty="0">
                <a:latin typeface="+mj-lt"/>
              </a:rPr>
              <a:t>3.3-6.1</a:t>
            </a:r>
          </a:p>
          <a:p>
            <a:pPr>
              <a:spcBef>
                <a:spcPts val="150"/>
              </a:spcBef>
            </a:pPr>
            <a:r>
              <a:rPr lang="en-US" sz="1000" dirty="0">
                <a:latin typeface="+mj-lt"/>
              </a:rPr>
              <a:t>40.0-61.4</a:t>
            </a:r>
          </a:p>
          <a:p>
            <a:pPr>
              <a:spcBef>
                <a:spcPts val="150"/>
              </a:spcBef>
            </a:pPr>
            <a:r>
              <a:rPr lang="en-US" sz="1000" dirty="0">
                <a:latin typeface="+mj-lt"/>
              </a:rPr>
              <a:t>930-1,860</a:t>
            </a:r>
          </a:p>
        </p:txBody>
      </p:sp>
      <p:sp>
        <p:nvSpPr>
          <p:cNvPr id="75" name="TextBox 74">
            <a:extLst>
              <a:ext uri="{FF2B5EF4-FFF2-40B4-BE49-F238E27FC236}">
                <a16:creationId xmlns:a16="http://schemas.microsoft.com/office/drawing/2014/main" xmlns="" id="{647AF74E-D072-46D3-9D34-342834BC18EC}"/>
              </a:ext>
            </a:extLst>
          </p:cNvPr>
          <p:cNvSpPr txBox="1"/>
          <p:nvPr/>
        </p:nvSpPr>
        <p:spPr>
          <a:xfrm>
            <a:off x="7034803" y="2454021"/>
            <a:ext cx="1128245" cy="3836948"/>
          </a:xfrm>
          <a:prstGeom prst="rect">
            <a:avLst/>
          </a:prstGeom>
          <a:noFill/>
          <a:ln>
            <a:noFill/>
          </a:ln>
        </p:spPr>
        <p:txBody>
          <a:bodyPr wrap="square" rtlCol="0">
            <a:spAutoFit/>
          </a:bodyPr>
          <a:lstStyle/>
          <a:p>
            <a:pPr>
              <a:spcBef>
                <a:spcPts val="150"/>
              </a:spcBef>
            </a:pPr>
            <a:r>
              <a:rPr lang="en-US" sz="1000" dirty="0">
                <a:latin typeface="+mj-lt"/>
              </a:rPr>
              <a:t>23,400-29,900</a:t>
            </a:r>
          </a:p>
          <a:p>
            <a:pPr>
              <a:spcBef>
                <a:spcPts val="150"/>
              </a:spcBef>
            </a:pPr>
            <a:r>
              <a:rPr lang="en-US" sz="1000" dirty="0">
                <a:latin typeface="+mj-lt"/>
              </a:rPr>
              <a:t>510-1,050</a:t>
            </a:r>
          </a:p>
          <a:p>
            <a:pPr>
              <a:spcBef>
                <a:spcPts val="150"/>
              </a:spcBef>
            </a:pPr>
            <a:r>
              <a:rPr lang="en-US" sz="1000" dirty="0">
                <a:latin typeface="+mj-lt"/>
              </a:rPr>
              <a:t>377-556</a:t>
            </a:r>
          </a:p>
          <a:p>
            <a:pPr>
              <a:spcBef>
                <a:spcPts val="150"/>
              </a:spcBef>
            </a:pPr>
            <a:r>
              <a:rPr lang="en-US" sz="1000" dirty="0">
                <a:latin typeface="+mj-lt"/>
              </a:rPr>
              <a:t>565-915</a:t>
            </a:r>
          </a:p>
          <a:p>
            <a:pPr>
              <a:spcBef>
                <a:spcPts val="150"/>
              </a:spcBef>
            </a:pPr>
            <a:r>
              <a:rPr lang="en-US" sz="1000" dirty="0">
                <a:latin typeface="+mj-lt"/>
              </a:rPr>
              <a:t>1,600-2,950</a:t>
            </a:r>
          </a:p>
          <a:p>
            <a:pPr>
              <a:spcBef>
                <a:spcPts val="150"/>
              </a:spcBef>
            </a:pPr>
            <a:r>
              <a:rPr lang="en-US" sz="1000" dirty="0">
                <a:latin typeface="+mj-lt"/>
              </a:rPr>
              <a:t>15.9-37.8</a:t>
            </a:r>
          </a:p>
          <a:p>
            <a:pPr>
              <a:spcBef>
                <a:spcPts val="150"/>
              </a:spcBef>
            </a:pPr>
            <a:r>
              <a:rPr lang="en-US" sz="1000" dirty="0">
                <a:latin typeface="+mj-lt"/>
              </a:rPr>
              <a:t>1,590-4,160</a:t>
            </a:r>
          </a:p>
          <a:p>
            <a:pPr>
              <a:spcBef>
                <a:spcPts val="150"/>
              </a:spcBef>
            </a:pPr>
            <a:r>
              <a:rPr lang="en-US" sz="1000" dirty="0">
                <a:latin typeface="+mj-lt"/>
              </a:rPr>
              <a:t>11,900-20,000</a:t>
            </a:r>
          </a:p>
          <a:p>
            <a:pPr>
              <a:spcBef>
                <a:spcPts val="150"/>
              </a:spcBef>
            </a:pPr>
            <a:r>
              <a:rPr lang="en-US" sz="1000" dirty="0">
                <a:latin typeface="+mj-lt"/>
              </a:rPr>
              <a:t>7,520-11,200</a:t>
            </a:r>
          </a:p>
          <a:p>
            <a:pPr>
              <a:spcBef>
                <a:spcPts val="150"/>
              </a:spcBef>
            </a:pPr>
            <a:r>
              <a:rPr lang="en-US" sz="1000" dirty="0">
                <a:latin typeface="+mj-lt"/>
              </a:rPr>
              <a:t>0.8-1.8</a:t>
            </a:r>
          </a:p>
          <a:p>
            <a:pPr>
              <a:spcBef>
                <a:spcPts val="150"/>
              </a:spcBef>
            </a:pPr>
            <a:r>
              <a:rPr lang="en-US" sz="1000" dirty="0">
                <a:latin typeface="+mj-lt"/>
              </a:rPr>
              <a:t>3.8-6.1</a:t>
            </a:r>
          </a:p>
          <a:p>
            <a:pPr>
              <a:spcBef>
                <a:spcPts val="150"/>
              </a:spcBef>
            </a:pPr>
            <a:r>
              <a:rPr lang="en-US" sz="1000" dirty="0">
                <a:latin typeface="+mj-lt"/>
              </a:rPr>
              <a:t>0.8-1.6</a:t>
            </a:r>
          </a:p>
          <a:p>
            <a:pPr>
              <a:spcBef>
                <a:spcPts val="150"/>
              </a:spcBef>
            </a:pPr>
            <a:r>
              <a:rPr lang="en-US" sz="1000" dirty="0">
                <a:latin typeface="+mj-lt"/>
              </a:rPr>
              <a:t>5,970-11,100</a:t>
            </a:r>
          </a:p>
          <a:p>
            <a:pPr>
              <a:spcBef>
                <a:spcPts val="150"/>
              </a:spcBef>
            </a:pPr>
            <a:r>
              <a:rPr lang="en-US" sz="1000" dirty="0">
                <a:latin typeface="+mj-lt"/>
              </a:rPr>
              <a:t>1,100-1,190</a:t>
            </a:r>
          </a:p>
          <a:p>
            <a:pPr>
              <a:spcBef>
                <a:spcPts val="150"/>
              </a:spcBef>
            </a:pPr>
            <a:r>
              <a:rPr lang="en-US" sz="1000" dirty="0">
                <a:latin typeface="+mj-lt"/>
              </a:rPr>
              <a:t>2,090-4,190</a:t>
            </a:r>
          </a:p>
          <a:p>
            <a:pPr>
              <a:spcBef>
                <a:spcPts val="150"/>
              </a:spcBef>
            </a:pPr>
            <a:r>
              <a:rPr lang="en-US" sz="1000" dirty="0">
                <a:latin typeface="+mj-lt"/>
              </a:rPr>
              <a:t>0.6-1.0</a:t>
            </a:r>
          </a:p>
          <a:p>
            <a:pPr>
              <a:spcBef>
                <a:spcPts val="150"/>
              </a:spcBef>
            </a:pPr>
            <a:r>
              <a:rPr lang="en-US" sz="1000" dirty="0">
                <a:latin typeface="+mj-lt"/>
              </a:rPr>
              <a:t>2,790-5,860</a:t>
            </a:r>
          </a:p>
          <a:p>
            <a:pPr>
              <a:spcBef>
                <a:spcPts val="150"/>
              </a:spcBef>
            </a:pPr>
            <a:r>
              <a:rPr lang="en-US" sz="1000" dirty="0">
                <a:latin typeface="+mj-lt"/>
              </a:rPr>
              <a:t>30.2-127</a:t>
            </a:r>
          </a:p>
          <a:p>
            <a:pPr>
              <a:spcBef>
                <a:spcPts val="150"/>
              </a:spcBef>
            </a:pPr>
            <a:r>
              <a:rPr lang="en-US" sz="1000" dirty="0">
                <a:latin typeface="+mj-lt"/>
              </a:rPr>
              <a:t>2.3-8.1</a:t>
            </a:r>
          </a:p>
          <a:p>
            <a:pPr>
              <a:spcBef>
                <a:spcPts val="150"/>
              </a:spcBef>
            </a:pPr>
            <a:r>
              <a:rPr lang="en-US" sz="1000" dirty="0">
                <a:latin typeface="+mj-lt"/>
              </a:rPr>
              <a:t>0.4-1.1</a:t>
            </a:r>
          </a:p>
          <a:p>
            <a:pPr>
              <a:spcBef>
                <a:spcPts val="150"/>
              </a:spcBef>
            </a:pPr>
            <a:r>
              <a:rPr lang="en-US" sz="1000" dirty="0">
                <a:latin typeface="+mj-lt"/>
              </a:rPr>
              <a:t>916-1,810</a:t>
            </a:r>
          </a:p>
        </p:txBody>
      </p:sp>
      <p:sp>
        <p:nvSpPr>
          <p:cNvPr id="76" name="Oval 75">
            <a:extLst>
              <a:ext uri="{FF2B5EF4-FFF2-40B4-BE49-F238E27FC236}">
                <a16:creationId xmlns:a16="http://schemas.microsoft.com/office/drawing/2014/main" xmlns="" id="{F109710D-6263-41E3-9488-0E702F7DB79F}"/>
              </a:ext>
            </a:extLst>
          </p:cNvPr>
          <p:cNvSpPr/>
          <p:nvPr/>
        </p:nvSpPr>
        <p:spPr>
          <a:xfrm>
            <a:off x="1398907" y="4786219"/>
            <a:ext cx="938499" cy="194734"/>
          </a:xfrm>
          <a:prstGeom prst="ellipse">
            <a:avLst/>
          </a:prstGeom>
          <a:noFill/>
          <a:ln w="19050">
            <a:solidFill>
              <a:srgbClr val="ED33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7" name="Oval 76">
            <a:extLst>
              <a:ext uri="{FF2B5EF4-FFF2-40B4-BE49-F238E27FC236}">
                <a16:creationId xmlns:a16="http://schemas.microsoft.com/office/drawing/2014/main" xmlns="" id="{755E74E7-C129-4067-B4FB-0378F00D3E12}"/>
              </a:ext>
            </a:extLst>
          </p:cNvPr>
          <p:cNvSpPr/>
          <p:nvPr/>
        </p:nvSpPr>
        <p:spPr>
          <a:xfrm>
            <a:off x="1398907" y="4980953"/>
            <a:ext cx="938499" cy="194734"/>
          </a:xfrm>
          <a:prstGeom prst="ellipse">
            <a:avLst/>
          </a:prstGeom>
          <a:noFill/>
          <a:ln w="19050">
            <a:solidFill>
              <a:srgbClr val="ED33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grpSp>
        <p:nvGrpSpPr>
          <p:cNvPr id="78" name="Group 77">
            <a:extLst>
              <a:ext uri="{FF2B5EF4-FFF2-40B4-BE49-F238E27FC236}">
                <a16:creationId xmlns:a16="http://schemas.microsoft.com/office/drawing/2014/main" xmlns="" id="{5E1260BB-464E-4028-B17C-9A6EFA051FAB}"/>
              </a:ext>
            </a:extLst>
          </p:cNvPr>
          <p:cNvGrpSpPr/>
          <p:nvPr/>
        </p:nvGrpSpPr>
        <p:grpSpPr>
          <a:xfrm>
            <a:off x="3446333" y="4804515"/>
            <a:ext cx="438786" cy="349181"/>
            <a:chOff x="2889771" y="4756219"/>
            <a:chExt cx="938499" cy="389468"/>
          </a:xfrm>
        </p:grpSpPr>
        <p:sp>
          <p:nvSpPr>
            <p:cNvPr id="79" name="Oval 78">
              <a:extLst>
                <a:ext uri="{FF2B5EF4-FFF2-40B4-BE49-F238E27FC236}">
                  <a16:creationId xmlns:a16="http://schemas.microsoft.com/office/drawing/2014/main" xmlns="" id="{E8DA8B51-DB8B-4F8F-BB49-5B3733FAC6E0}"/>
                </a:ext>
              </a:extLst>
            </p:cNvPr>
            <p:cNvSpPr/>
            <p:nvPr/>
          </p:nvSpPr>
          <p:spPr>
            <a:xfrm>
              <a:off x="2889771" y="4756219"/>
              <a:ext cx="938499" cy="194734"/>
            </a:xfrm>
            <a:prstGeom prst="ellipse">
              <a:avLst/>
            </a:prstGeom>
            <a:noFill/>
            <a:ln w="19050">
              <a:solidFill>
                <a:srgbClr val="ED33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80" name="Oval 79">
              <a:extLst>
                <a:ext uri="{FF2B5EF4-FFF2-40B4-BE49-F238E27FC236}">
                  <a16:creationId xmlns:a16="http://schemas.microsoft.com/office/drawing/2014/main" xmlns="" id="{9A3E8DB9-B5D2-4173-981D-0BEEB9CAA191}"/>
                </a:ext>
              </a:extLst>
            </p:cNvPr>
            <p:cNvSpPr/>
            <p:nvPr/>
          </p:nvSpPr>
          <p:spPr>
            <a:xfrm>
              <a:off x="2889771" y="4950953"/>
              <a:ext cx="938499" cy="194734"/>
            </a:xfrm>
            <a:prstGeom prst="ellipse">
              <a:avLst/>
            </a:prstGeom>
            <a:noFill/>
            <a:ln w="19050">
              <a:solidFill>
                <a:srgbClr val="ED33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grpSp>
      <p:grpSp>
        <p:nvGrpSpPr>
          <p:cNvPr id="81" name="Group 80">
            <a:extLst>
              <a:ext uri="{FF2B5EF4-FFF2-40B4-BE49-F238E27FC236}">
                <a16:creationId xmlns:a16="http://schemas.microsoft.com/office/drawing/2014/main" xmlns="" id="{1BD8E051-B458-45ED-B37E-710A61DE7821}"/>
              </a:ext>
            </a:extLst>
          </p:cNvPr>
          <p:cNvGrpSpPr/>
          <p:nvPr/>
        </p:nvGrpSpPr>
        <p:grpSpPr>
          <a:xfrm>
            <a:off x="6150888" y="4808209"/>
            <a:ext cx="755946" cy="345488"/>
            <a:chOff x="5719128" y="4756219"/>
            <a:chExt cx="938499" cy="389468"/>
          </a:xfrm>
        </p:grpSpPr>
        <p:sp>
          <p:nvSpPr>
            <p:cNvPr id="82" name="Oval 81">
              <a:extLst>
                <a:ext uri="{FF2B5EF4-FFF2-40B4-BE49-F238E27FC236}">
                  <a16:creationId xmlns:a16="http://schemas.microsoft.com/office/drawing/2014/main" xmlns="" id="{431C783C-CCEB-49AE-B6AC-60CB379BB44E}"/>
                </a:ext>
              </a:extLst>
            </p:cNvPr>
            <p:cNvSpPr/>
            <p:nvPr/>
          </p:nvSpPr>
          <p:spPr>
            <a:xfrm>
              <a:off x="5719128" y="4756219"/>
              <a:ext cx="938499" cy="194734"/>
            </a:xfrm>
            <a:prstGeom prst="ellipse">
              <a:avLst/>
            </a:prstGeom>
            <a:noFill/>
            <a:ln w="19050">
              <a:solidFill>
                <a:srgbClr val="ED33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83" name="Oval 82">
              <a:extLst>
                <a:ext uri="{FF2B5EF4-FFF2-40B4-BE49-F238E27FC236}">
                  <a16:creationId xmlns:a16="http://schemas.microsoft.com/office/drawing/2014/main" xmlns="" id="{D99D1323-5C70-41D2-9145-DCD6C656E13A}"/>
                </a:ext>
              </a:extLst>
            </p:cNvPr>
            <p:cNvSpPr/>
            <p:nvPr/>
          </p:nvSpPr>
          <p:spPr>
            <a:xfrm>
              <a:off x="5719128" y="4950953"/>
              <a:ext cx="938499" cy="194734"/>
            </a:xfrm>
            <a:prstGeom prst="ellipse">
              <a:avLst/>
            </a:prstGeom>
            <a:noFill/>
            <a:ln w="19050">
              <a:solidFill>
                <a:srgbClr val="ED33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grpSp>
      <p:sp>
        <p:nvSpPr>
          <p:cNvPr id="84" name="TextBox 83">
            <a:extLst>
              <a:ext uri="{FF2B5EF4-FFF2-40B4-BE49-F238E27FC236}">
                <a16:creationId xmlns:a16="http://schemas.microsoft.com/office/drawing/2014/main" xmlns="" id="{AF68662E-8CCE-4F5B-9E58-3688A3E70C09}"/>
              </a:ext>
            </a:extLst>
          </p:cNvPr>
          <p:cNvSpPr txBox="1"/>
          <p:nvPr/>
        </p:nvSpPr>
        <p:spPr>
          <a:xfrm>
            <a:off x="1194988" y="1080271"/>
            <a:ext cx="7607417" cy="938719"/>
          </a:xfrm>
          <a:prstGeom prst="rect">
            <a:avLst/>
          </a:prstGeom>
          <a:noFill/>
        </p:spPr>
        <p:txBody>
          <a:bodyPr wrap="square" rtlCol="0">
            <a:spAutoFit/>
          </a:bodyPr>
          <a:lstStyle/>
          <a:p>
            <a:r>
              <a:rPr lang="en-US" sz="1100" dirty="0">
                <a:solidFill>
                  <a:srgbClr val="1F3037"/>
                </a:solidFill>
                <a:latin typeface="Arial" panose="020B0604020202020204" pitchFamily="34" charset="0"/>
                <a:cs typeface="Arial" panose="020B0604020202020204" pitchFamily="34" charset="0"/>
              </a:rPr>
              <a:t>Binding affinities from competition experiments for agonists and antagonists at human β-adrenergic receptor subtypes. 50 to 80PM </a:t>
            </a:r>
            <a:r>
              <a:rPr lang="en-US" sz="1100" baseline="30000" dirty="0">
                <a:solidFill>
                  <a:srgbClr val="1F3037"/>
                </a:solidFill>
                <a:latin typeface="Arial" panose="020B0604020202020204" pitchFamily="34" charset="0"/>
                <a:cs typeface="Arial" panose="020B0604020202020204" pitchFamily="34" charset="0"/>
              </a:rPr>
              <a:t>125</a:t>
            </a:r>
            <a:r>
              <a:rPr lang="en-US" sz="1100" dirty="0">
                <a:solidFill>
                  <a:srgbClr val="1F3037"/>
                </a:solidFill>
                <a:latin typeface="Arial" panose="020B0604020202020204" pitchFamily="34" charset="0"/>
                <a:cs typeface="Arial" panose="020B0604020202020204" pitchFamily="34" charset="0"/>
              </a:rPr>
              <a:t>I-CYP were used as radioligand. Experiments were done in the presence of 100 µM GTP. K</a:t>
            </a:r>
            <a:r>
              <a:rPr lang="en-US" sz="1100" baseline="-25000" dirty="0">
                <a:solidFill>
                  <a:srgbClr val="1F3037"/>
                </a:solidFill>
                <a:latin typeface="Arial" panose="020B0604020202020204" pitchFamily="34" charset="0"/>
                <a:cs typeface="Arial" panose="020B0604020202020204" pitchFamily="34" charset="0"/>
              </a:rPr>
              <a:t>i</a:t>
            </a:r>
            <a:r>
              <a:rPr lang="en-US" sz="1100" dirty="0">
                <a:solidFill>
                  <a:srgbClr val="1F3037"/>
                </a:solidFill>
                <a:latin typeface="Arial" panose="020B0604020202020204" pitchFamily="34" charset="0"/>
                <a:cs typeface="Arial" panose="020B0604020202020204" pitchFamily="34" charset="0"/>
              </a:rPr>
              <a:t>-values were calculated from IC</a:t>
            </a:r>
            <a:r>
              <a:rPr lang="en-US" sz="1100" baseline="-25000" dirty="0">
                <a:solidFill>
                  <a:srgbClr val="1F3037"/>
                </a:solidFill>
                <a:latin typeface="Arial" panose="020B0604020202020204" pitchFamily="34" charset="0"/>
                <a:cs typeface="Arial" panose="020B0604020202020204" pitchFamily="34" charset="0"/>
              </a:rPr>
              <a:t>50</a:t>
            </a:r>
            <a:r>
              <a:rPr lang="en-US" sz="1100" dirty="0">
                <a:solidFill>
                  <a:srgbClr val="1F3037"/>
                </a:solidFill>
                <a:latin typeface="Arial" panose="020B0604020202020204" pitchFamily="34" charset="0"/>
                <a:cs typeface="Arial" panose="020B0604020202020204" pitchFamily="34" charset="0"/>
              </a:rPr>
              <a:t>-values using the Cheng-</a:t>
            </a:r>
            <a:r>
              <a:rPr lang="en-US" sz="1100" dirty="0" err="1">
                <a:solidFill>
                  <a:srgbClr val="1F3037"/>
                </a:solidFill>
                <a:latin typeface="Arial" panose="020B0604020202020204" pitchFamily="34" charset="0"/>
                <a:cs typeface="Arial" panose="020B0604020202020204" pitchFamily="34" charset="0"/>
              </a:rPr>
              <a:t>Prussow</a:t>
            </a:r>
            <a:r>
              <a:rPr lang="en-US" sz="1100" dirty="0">
                <a:solidFill>
                  <a:srgbClr val="1F3037"/>
                </a:solidFill>
                <a:latin typeface="Arial" panose="020B0604020202020204" pitchFamily="34" charset="0"/>
                <a:cs typeface="Arial" panose="020B0604020202020204" pitchFamily="34" charset="0"/>
              </a:rPr>
              <a:t> equation and represent geometric mean values of at least 3 different experiments done in triplicate.</a:t>
            </a:r>
            <a:endParaRPr lang="en-IN" sz="1100" dirty="0">
              <a:solidFill>
                <a:srgbClr val="1F3037"/>
              </a:solidFill>
              <a:latin typeface="Arial" panose="020B0604020202020204" pitchFamily="34" charset="0"/>
              <a:cs typeface="Arial" panose="020B0604020202020204" pitchFamily="34" charset="0"/>
            </a:endParaRPr>
          </a:p>
          <a:p>
            <a:endParaRPr lang="en-IN" sz="1100" dirty="0">
              <a:solidFill>
                <a:srgbClr val="1F3037"/>
              </a:solidFill>
              <a:latin typeface="Arial" panose="020B0604020202020204" pitchFamily="34" charset="0"/>
              <a:cs typeface="Arial" panose="020B0604020202020204" pitchFamily="34" charset="0"/>
            </a:endParaRPr>
          </a:p>
        </p:txBody>
      </p:sp>
      <p:sp>
        <p:nvSpPr>
          <p:cNvPr id="43" name="Flowchart: Connector 42">
            <a:extLst>
              <a:ext uri="{FF2B5EF4-FFF2-40B4-BE49-F238E27FC236}">
                <a16:creationId xmlns:a16="http://schemas.microsoft.com/office/drawing/2014/main" xmlns="" id="{55A46100-606F-4305-BF46-717108BF85FE}"/>
              </a:ext>
            </a:extLst>
          </p:cNvPr>
          <p:cNvSpPr/>
          <p:nvPr/>
        </p:nvSpPr>
        <p:spPr>
          <a:xfrm>
            <a:off x="9042251" y="1175658"/>
            <a:ext cx="2947585" cy="5004862"/>
          </a:xfrm>
          <a:prstGeom prst="flowChartConnector">
            <a:avLst/>
          </a:prstGeom>
          <a:solidFill>
            <a:srgbClr val="0BB0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i="0" strike="noStrike" baseline="0" dirty="0">
                <a:solidFill>
                  <a:schemeClr val="tx1"/>
                </a:solidFill>
                <a:latin typeface="Arial" panose="020B0604020202020204" pitchFamily="34" charset="0"/>
                <a:cs typeface="Arial" panose="020B0604020202020204" pitchFamily="34" charset="0"/>
              </a:rPr>
              <a:t>Within the group</a:t>
            </a:r>
          </a:p>
          <a:p>
            <a:pPr algn="ctr"/>
            <a:r>
              <a:rPr lang="en-US" sz="1600" i="0" strike="noStrike" baseline="0" dirty="0">
                <a:solidFill>
                  <a:schemeClr val="tx1"/>
                </a:solidFill>
                <a:latin typeface="Arial" panose="020B0604020202020204" pitchFamily="34" charset="0"/>
                <a:cs typeface="Arial" panose="020B0604020202020204" pitchFamily="34" charset="0"/>
              </a:rPr>
              <a:t> of </a:t>
            </a:r>
            <a:r>
              <a:rPr lang="en-US" altLang="zh-CN" sz="1600" dirty="0">
                <a:solidFill>
                  <a:schemeClr val="tx1"/>
                </a:solidFill>
                <a:latin typeface="Arial" panose="020B0604020202020204" pitchFamily="34" charset="0"/>
                <a:cs typeface="Arial" panose="020B0604020202020204" pitchFamily="34" charset="0"/>
                <a:sym typeface="微软雅黑" panose="020B0503020204020204" pitchFamily="34" charset="-122"/>
              </a:rPr>
              <a:t>β</a:t>
            </a:r>
            <a:r>
              <a:rPr lang="en-US" sz="1600" dirty="0">
                <a:solidFill>
                  <a:schemeClr val="tx1"/>
                </a:solidFill>
                <a:latin typeface="Arial" panose="020B0604020202020204" pitchFamily="34" charset="0"/>
                <a:cs typeface="Arial" panose="020B0604020202020204" pitchFamily="34" charset="0"/>
              </a:rPr>
              <a:t>-</a:t>
            </a:r>
            <a:r>
              <a:rPr lang="en-US" sz="1600" i="0" strike="noStrike" baseline="0" dirty="0">
                <a:solidFill>
                  <a:schemeClr val="tx1"/>
                </a:solidFill>
                <a:latin typeface="Arial" panose="020B0604020202020204" pitchFamily="34" charset="0"/>
                <a:cs typeface="Arial" panose="020B0604020202020204" pitchFamily="34" charset="0"/>
              </a:rPr>
              <a:t>blockers pindolol, carvedilol, and S-propranolol were found to be non-selective for </a:t>
            </a:r>
            <a:r>
              <a:rPr lang="en-US" altLang="zh-CN" sz="1600" dirty="0">
                <a:solidFill>
                  <a:schemeClr val="tx1"/>
                </a:solidFill>
                <a:latin typeface="Arial" panose="020B0604020202020204" pitchFamily="34" charset="0"/>
                <a:cs typeface="Arial" panose="020B0604020202020204" pitchFamily="34" charset="0"/>
                <a:sym typeface="微软雅黑" panose="020B0503020204020204" pitchFamily="34" charset="-122"/>
              </a:rPr>
              <a:t>β</a:t>
            </a:r>
            <a:r>
              <a:rPr lang="en-US" sz="1600" i="0" strike="noStrike" baseline="0" dirty="0">
                <a:solidFill>
                  <a:schemeClr val="tx1"/>
                </a:solidFill>
                <a:latin typeface="Arial" panose="020B0604020202020204" pitchFamily="34" charset="0"/>
                <a:cs typeface="Arial" panose="020B0604020202020204" pitchFamily="34" charset="0"/>
              </a:rPr>
              <a:t>1-</a:t>
            </a:r>
            <a:r>
              <a:rPr lang="en-US" sz="1600" dirty="0">
                <a:solidFill>
                  <a:schemeClr val="tx1"/>
                </a:solidFill>
                <a:latin typeface="Arial" panose="020B0604020202020204" pitchFamily="34" charset="0"/>
                <a:cs typeface="Arial" panose="020B0604020202020204" pitchFamily="34" charset="0"/>
              </a:rPr>
              <a:t> </a:t>
            </a:r>
            <a:r>
              <a:rPr lang="en-US" sz="1600" i="0" strike="noStrike" baseline="0" dirty="0">
                <a:solidFill>
                  <a:schemeClr val="tx1"/>
                </a:solidFill>
                <a:latin typeface="Arial" panose="020B0604020202020204" pitchFamily="34" charset="0"/>
                <a:cs typeface="Arial" panose="020B0604020202020204" pitchFamily="34" charset="0"/>
              </a:rPr>
              <a:t>vs </a:t>
            </a:r>
            <a:r>
              <a:rPr lang="en-US" altLang="zh-CN" sz="1600" dirty="0">
                <a:solidFill>
                  <a:schemeClr val="tx1"/>
                </a:solidFill>
                <a:latin typeface="Arial" panose="020B0604020202020204" pitchFamily="34" charset="0"/>
                <a:cs typeface="Arial" panose="020B0604020202020204" pitchFamily="34" charset="0"/>
                <a:sym typeface="微软雅黑" panose="020B0503020204020204" pitchFamily="34" charset="-122"/>
              </a:rPr>
              <a:t>β</a:t>
            </a:r>
            <a:r>
              <a:rPr lang="el-GR" sz="1600" i="0" strike="noStrike" baseline="0" dirty="0">
                <a:solidFill>
                  <a:schemeClr val="tx1"/>
                </a:solidFill>
                <a:latin typeface="Arial" panose="020B0604020202020204" pitchFamily="34" charset="0"/>
                <a:cs typeface="Arial" panose="020B0604020202020204" pitchFamily="34" charset="0"/>
              </a:rPr>
              <a:t>2-</a:t>
            </a:r>
            <a:r>
              <a:rPr lang="en-US" sz="1600" i="0" strike="noStrike" baseline="0" dirty="0">
                <a:solidFill>
                  <a:schemeClr val="tx1"/>
                </a:solidFill>
                <a:latin typeface="Arial" panose="020B0604020202020204" pitchFamily="34" charset="0"/>
                <a:cs typeface="Arial" panose="020B0604020202020204" pitchFamily="34" charset="0"/>
              </a:rPr>
              <a:t>adrenergic receptors</a:t>
            </a:r>
            <a:r>
              <a:rPr lang="en-US" sz="1600" dirty="0">
                <a:solidFill>
                  <a:schemeClr val="tx1"/>
                </a:solidFill>
                <a:latin typeface="Arial" panose="020B0604020202020204" pitchFamily="34" charset="0"/>
                <a:cs typeface="Arial" panose="020B0604020202020204" pitchFamily="34" charset="0"/>
              </a:rPr>
              <a:t>.</a:t>
            </a:r>
          </a:p>
          <a:p>
            <a:pPr algn="ctr"/>
            <a:r>
              <a:rPr lang="en-US" sz="1600" i="0" strike="noStrike" baseline="0" dirty="0">
                <a:solidFill>
                  <a:schemeClr val="tx1"/>
                </a:solidFill>
                <a:latin typeface="Arial" panose="020B0604020202020204" pitchFamily="34" charset="0"/>
                <a:cs typeface="Arial" panose="020B0604020202020204" pitchFamily="34" charset="0"/>
              </a:rPr>
              <a:t>while atenolol, bisoprolol</a:t>
            </a:r>
            <a:r>
              <a:rPr lang="en-US" sz="1600" dirty="0">
                <a:solidFill>
                  <a:schemeClr val="tx1"/>
                </a:solidFill>
                <a:latin typeface="Arial" panose="020B0604020202020204" pitchFamily="34" charset="0"/>
                <a:cs typeface="Arial" panose="020B0604020202020204" pitchFamily="34" charset="0"/>
              </a:rPr>
              <a:t> </a:t>
            </a:r>
            <a:r>
              <a:rPr lang="en-US" sz="1600" i="0" strike="noStrike" baseline="0" dirty="0">
                <a:solidFill>
                  <a:schemeClr val="tx1"/>
                </a:solidFill>
                <a:latin typeface="Arial" panose="020B0604020202020204" pitchFamily="34" charset="0"/>
                <a:cs typeface="Arial" panose="020B0604020202020204" pitchFamily="34" charset="0"/>
              </a:rPr>
              <a:t>and metoprolol were up to 63-fold selective for </a:t>
            </a:r>
            <a:r>
              <a:rPr lang="en-US" altLang="zh-CN" sz="1600" dirty="0">
                <a:solidFill>
                  <a:schemeClr val="tx1"/>
                </a:solidFill>
                <a:latin typeface="Arial" panose="020B0604020202020204" pitchFamily="34" charset="0"/>
                <a:cs typeface="Arial" panose="020B0604020202020204" pitchFamily="34" charset="0"/>
                <a:sym typeface="微软雅黑" panose="020B0503020204020204" pitchFamily="34" charset="-122"/>
              </a:rPr>
              <a:t>β</a:t>
            </a:r>
            <a:r>
              <a:rPr lang="en-US" sz="1600" i="0" strike="noStrike" baseline="0" dirty="0">
                <a:solidFill>
                  <a:schemeClr val="tx1"/>
                </a:solidFill>
                <a:latin typeface="Arial" panose="020B0604020202020204" pitchFamily="34" charset="0"/>
                <a:cs typeface="Arial" panose="020B0604020202020204" pitchFamily="34" charset="0"/>
              </a:rPr>
              <a:t>1- vs </a:t>
            </a:r>
            <a:r>
              <a:rPr lang="en-US" altLang="zh-CN" sz="1600" dirty="0">
                <a:solidFill>
                  <a:schemeClr val="tx1"/>
                </a:solidFill>
                <a:latin typeface="Arial" panose="020B0604020202020204" pitchFamily="34" charset="0"/>
                <a:cs typeface="Arial" panose="020B0604020202020204" pitchFamily="34" charset="0"/>
                <a:sym typeface="微软雅黑" panose="020B0503020204020204" pitchFamily="34" charset="-122"/>
              </a:rPr>
              <a:t>β</a:t>
            </a:r>
            <a:r>
              <a:rPr lang="el-GR" sz="1600" i="0" strike="noStrike" baseline="0" dirty="0">
                <a:solidFill>
                  <a:schemeClr val="tx1"/>
                </a:solidFill>
                <a:latin typeface="Arial" panose="020B0604020202020204" pitchFamily="34" charset="0"/>
                <a:cs typeface="Arial" panose="020B0604020202020204" pitchFamily="34" charset="0"/>
              </a:rPr>
              <a:t>2- </a:t>
            </a:r>
            <a:r>
              <a:rPr lang="en-US" sz="1600" i="0" strike="noStrike" baseline="0" dirty="0">
                <a:solidFill>
                  <a:schemeClr val="tx1"/>
                </a:solidFill>
                <a:latin typeface="Arial" panose="020B0604020202020204" pitchFamily="34" charset="0"/>
                <a:cs typeface="Arial" panose="020B0604020202020204" pitchFamily="34" charset="0"/>
              </a:rPr>
              <a:t>adrenergic receptors.</a:t>
            </a:r>
            <a:r>
              <a:rPr lang="en-US" sz="1600" i="0" strike="noStrike" baseline="30000" dirty="0">
                <a:solidFill>
                  <a:schemeClr val="tx1"/>
                </a:solidFill>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2312306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12D49E77-A348-4479-9C30-368E658541FC}"/>
              </a:ext>
            </a:extLst>
          </p:cNvPr>
          <p:cNvGrpSpPr/>
          <p:nvPr/>
        </p:nvGrpSpPr>
        <p:grpSpPr>
          <a:xfrm>
            <a:off x="492284" y="2592548"/>
            <a:ext cx="11497335" cy="1921786"/>
            <a:chOff x="500376" y="2641100"/>
            <a:chExt cx="11497335" cy="1921786"/>
          </a:xfrm>
        </p:grpSpPr>
        <p:sp>
          <p:nvSpPr>
            <p:cNvPr id="3" name="文本框 2">
              <a:extLst>
                <a:ext uri="{FF2B5EF4-FFF2-40B4-BE49-F238E27FC236}">
                  <a16:creationId xmlns:a16="http://schemas.microsoft.com/office/drawing/2014/main" xmlns="" id="{F17E9899-FA23-4772-9A45-6091049A4FBC}"/>
                </a:ext>
              </a:extLst>
            </p:cNvPr>
            <p:cNvSpPr txBox="1"/>
            <p:nvPr/>
          </p:nvSpPr>
          <p:spPr>
            <a:xfrm>
              <a:off x="2249509" y="2679095"/>
              <a:ext cx="9748202" cy="824136"/>
            </a:xfrm>
            <a:prstGeom prst="rect">
              <a:avLst/>
            </a:prstGeom>
            <a:noFill/>
          </p:spPr>
          <p:txBody>
            <a:bodyPr wrap="square" anchor="ctr">
              <a:spAutoFit/>
            </a:bodyPr>
            <a:lstStyle/>
            <a:p>
              <a:pPr algn="ctr">
                <a:lnSpc>
                  <a:spcPct val="200000"/>
                </a:lnSpc>
              </a:pPr>
              <a:r>
                <a:rPr lang="en-US" altLang="zh-CN" sz="2800" b="1" dirty="0">
                  <a:solidFill>
                    <a:schemeClr val="tx1">
                      <a:lumMod val="75000"/>
                      <a:lumOff val="25000"/>
                    </a:schemeClr>
                  </a:solidFill>
                  <a:latin typeface="Calisto MT" panose="02040603050505030304" pitchFamily="18" charset="0"/>
                  <a:ea typeface="微软雅黑" panose="020B0503020204020204" pitchFamily="34" charset="-122"/>
                  <a:sym typeface="微软雅黑" panose="020B0503020204020204" pitchFamily="34" charset="-122"/>
                </a:rPr>
                <a:t>Clinical Use of Betaloc ZOK</a:t>
              </a:r>
            </a:p>
          </p:txBody>
        </p:sp>
        <p:sp>
          <p:nvSpPr>
            <p:cNvPr id="6" name="平行四边形 5">
              <a:extLst>
                <a:ext uri="{FF2B5EF4-FFF2-40B4-BE49-F238E27FC236}">
                  <a16:creationId xmlns:a16="http://schemas.microsoft.com/office/drawing/2014/main" xmlns="" id="{A7643BB7-8C60-448C-8332-BAD32646F54C}"/>
                </a:ext>
              </a:extLst>
            </p:cNvPr>
            <p:cNvSpPr/>
            <p:nvPr/>
          </p:nvSpPr>
          <p:spPr>
            <a:xfrm>
              <a:off x="2226983" y="4331672"/>
              <a:ext cx="4823460" cy="231214"/>
            </a:xfrm>
            <a:prstGeom prst="parallelogram">
              <a:avLst/>
            </a:prstGeom>
            <a:solidFill>
              <a:srgbClr val="298AB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平行四边形 6">
              <a:extLst>
                <a:ext uri="{FF2B5EF4-FFF2-40B4-BE49-F238E27FC236}">
                  <a16:creationId xmlns:a16="http://schemas.microsoft.com/office/drawing/2014/main" xmlns="" id="{06926FBD-ECE4-47A7-8D4D-90DA7CC3F910}"/>
                </a:ext>
              </a:extLst>
            </p:cNvPr>
            <p:cNvSpPr/>
            <p:nvPr/>
          </p:nvSpPr>
          <p:spPr>
            <a:xfrm>
              <a:off x="2211100" y="3498213"/>
              <a:ext cx="8787765" cy="231214"/>
            </a:xfrm>
            <a:prstGeom prst="parallelogram">
              <a:avLst/>
            </a:prstGeom>
            <a:solidFill>
              <a:srgbClr val="298AB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平行四边形 7">
              <a:extLst>
                <a:ext uri="{FF2B5EF4-FFF2-40B4-BE49-F238E27FC236}">
                  <a16:creationId xmlns:a16="http://schemas.microsoft.com/office/drawing/2014/main" xmlns="" id="{0692BCC2-4ABE-4FC4-976A-916C8A922F32}"/>
                </a:ext>
              </a:extLst>
            </p:cNvPr>
            <p:cNvSpPr/>
            <p:nvPr/>
          </p:nvSpPr>
          <p:spPr>
            <a:xfrm>
              <a:off x="2226984" y="2641100"/>
              <a:ext cx="7273290" cy="231214"/>
            </a:xfrm>
            <a:prstGeom prst="parallelogram">
              <a:avLst/>
            </a:prstGeom>
            <a:solidFill>
              <a:srgbClr val="298AB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8">
              <a:extLst>
                <a:ext uri="{FF2B5EF4-FFF2-40B4-BE49-F238E27FC236}">
                  <a16:creationId xmlns:a16="http://schemas.microsoft.com/office/drawing/2014/main" xmlns="" id="{CBBCC730-8051-46D8-BC3D-B91501762E83}"/>
                </a:ext>
              </a:extLst>
            </p:cNvPr>
            <p:cNvGrpSpPr/>
            <p:nvPr/>
          </p:nvGrpSpPr>
          <p:grpSpPr>
            <a:xfrm rot="7200000">
              <a:off x="500376" y="2728867"/>
              <a:ext cx="1549404" cy="1549404"/>
              <a:chOff x="500376" y="2728867"/>
              <a:chExt cx="1549404" cy="1549404"/>
            </a:xfrm>
          </p:grpSpPr>
          <p:sp>
            <p:nvSpPr>
              <p:cNvPr id="10" name="弧形 9">
                <a:extLst>
                  <a:ext uri="{FF2B5EF4-FFF2-40B4-BE49-F238E27FC236}">
                    <a16:creationId xmlns:a16="http://schemas.microsoft.com/office/drawing/2014/main" xmlns="" id="{846242CB-E6EA-4A7C-B6D1-A28A37AC589A}"/>
                  </a:ext>
                </a:extLst>
              </p:cNvPr>
              <p:cNvSpPr/>
              <p:nvPr/>
            </p:nvSpPr>
            <p:spPr>
              <a:xfrm>
                <a:off x="500376" y="2728867"/>
                <a:ext cx="1549404" cy="1549404"/>
              </a:xfrm>
              <a:prstGeom prst="arc">
                <a:avLst>
                  <a:gd name="adj1" fmla="val 6478981"/>
                  <a:gd name="adj2" fmla="val 4338140"/>
                </a:avLst>
              </a:prstGeom>
              <a:ln w="63500" cap="rnd">
                <a:gradFill>
                  <a:gsLst>
                    <a:gs pos="5000">
                      <a:srgbClr val="298AB3">
                        <a:alpha val="0"/>
                      </a:srgbClr>
                    </a:gs>
                    <a:gs pos="63000">
                      <a:srgbClr val="298AB3"/>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弧形 10">
                <a:extLst>
                  <a:ext uri="{FF2B5EF4-FFF2-40B4-BE49-F238E27FC236}">
                    <a16:creationId xmlns:a16="http://schemas.microsoft.com/office/drawing/2014/main" xmlns="" id="{E339720A-8D54-4427-AD22-D14705532F9B}"/>
                  </a:ext>
                </a:extLst>
              </p:cNvPr>
              <p:cNvSpPr/>
              <p:nvPr/>
            </p:nvSpPr>
            <p:spPr>
              <a:xfrm>
                <a:off x="708813" y="2944342"/>
                <a:ext cx="1132529" cy="1132529"/>
              </a:xfrm>
              <a:prstGeom prst="arc">
                <a:avLst>
                  <a:gd name="adj1" fmla="val 4302899"/>
                  <a:gd name="adj2" fmla="val 20294088"/>
                </a:avLst>
              </a:prstGeom>
              <a:ln w="29210" cap="rnd">
                <a:gradFill flip="none" rotWithShape="1">
                  <a:gsLst>
                    <a:gs pos="100000">
                      <a:srgbClr val="298AB3"/>
                    </a:gs>
                    <a:gs pos="14000">
                      <a:srgbClr val="298AB3">
                        <a:alpha val="0"/>
                      </a:srgbClr>
                    </a:gs>
                  </a:gsLst>
                  <a:lin ang="81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弧形 11">
                <a:extLst>
                  <a:ext uri="{FF2B5EF4-FFF2-40B4-BE49-F238E27FC236}">
                    <a16:creationId xmlns:a16="http://schemas.microsoft.com/office/drawing/2014/main" xmlns="" id="{32D74841-798C-4D43-AB2B-E76127693C0D}"/>
                  </a:ext>
                </a:extLst>
              </p:cNvPr>
              <p:cNvSpPr/>
              <p:nvPr/>
            </p:nvSpPr>
            <p:spPr>
              <a:xfrm>
                <a:off x="894530" y="3110277"/>
                <a:ext cx="761096" cy="761096"/>
              </a:xfrm>
              <a:prstGeom prst="arc">
                <a:avLst>
                  <a:gd name="adj1" fmla="val 12157276"/>
                  <a:gd name="adj2" fmla="val 20294088"/>
                </a:avLst>
              </a:prstGeom>
              <a:ln w="63500" cap="rnd">
                <a:gradFill flip="none" rotWithShape="1">
                  <a:gsLst>
                    <a:gs pos="0">
                      <a:srgbClr val="298AB3"/>
                    </a:gs>
                    <a:gs pos="100000">
                      <a:srgbClr val="298AB3">
                        <a:alpha val="0"/>
                      </a:srgbClr>
                    </a:gs>
                  </a:gsLst>
                  <a:lin ang="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弧形 12">
                <a:extLst>
                  <a:ext uri="{FF2B5EF4-FFF2-40B4-BE49-F238E27FC236}">
                    <a16:creationId xmlns:a16="http://schemas.microsoft.com/office/drawing/2014/main" xmlns="" id="{906E0D25-7184-4514-A226-6A4D5DD3F448}"/>
                  </a:ext>
                </a:extLst>
              </p:cNvPr>
              <p:cNvSpPr/>
              <p:nvPr/>
            </p:nvSpPr>
            <p:spPr>
              <a:xfrm rot="12636341">
                <a:off x="826318" y="3054574"/>
                <a:ext cx="897520" cy="897520"/>
              </a:xfrm>
              <a:prstGeom prst="arc">
                <a:avLst>
                  <a:gd name="adj1" fmla="val 8459283"/>
                  <a:gd name="adj2" fmla="val 18223732"/>
                </a:avLst>
              </a:prstGeom>
              <a:ln w="63500" cap="rnd">
                <a:gradFill flip="none" rotWithShape="1">
                  <a:gsLst>
                    <a:gs pos="100000">
                      <a:srgbClr val="298AB3"/>
                    </a:gs>
                    <a:gs pos="71000">
                      <a:srgbClr val="298AB3"/>
                    </a:gs>
                    <a:gs pos="7000">
                      <a:srgbClr val="298AB3">
                        <a:alpha val="0"/>
                      </a:srgbClr>
                    </a:gs>
                  </a:gsLst>
                  <a:lin ang="81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pills_288268">
              <a:extLst>
                <a:ext uri="{FF2B5EF4-FFF2-40B4-BE49-F238E27FC236}">
                  <a16:creationId xmlns:a16="http://schemas.microsoft.com/office/drawing/2014/main" xmlns="" id="{D78806B2-91A1-477D-BBC7-38B5FC9EE06E}"/>
                </a:ext>
              </a:extLst>
            </p:cNvPr>
            <p:cNvSpPr/>
            <p:nvPr/>
          </p:nvSpPr>
          <p:spPr>
            <a:xfrm>
              <a:off x="1093146" y="3317250"/>
              <a:ext cx="385937" cy="38538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594" h="606722">
                  <a:moveTo>
                    <a:pt x="224455" y="239596"/>
                  </a:moveTo>
                  <a:lnTo>
                    <a:pt x="55001" y="408807"/>
                  </a:lnTo>
                  <a:cubicBezTo>
                    <a:pt x="35866" y="427914"/>
                    <a:pt x="25275" y="453331"/>
                    <a:pt x="25275" y="480259"/>
                  </a:cubicBezTo>
                  <a:cubicBezTo>
                    <a:pt x="25275" y="507365"/>
                    <a:pt x="35866" y="532693"/>
                    <a:pt x="55001" y="551800"/>
                  </a:cubicBezTo>
                  <a:cubicBezTo>
                    <a:pt x="74136" y="570907"/>
                    <a:pt x="99589" y="581394"/>
                    <a:pt x="126556" y="581394"/>
                  </a:cubicBezTo>
                  <a:cubicBezTo>
                    <a:pt x="153612" y="581394"/>
                    <a:pt x="179065" y="570907"/>
                    <a:pt x="198200" y="551800"/>
                  </a:cubicBezTo>
                  <a:lnTo>
                    <a:pt x="367654" y="382590"/>
                  </a:lnTo>
                  <a:cubicBezTo>
                    <a:pt x="339886" y="364016"/>
                    <a:pt x="313542" y="342509"/>
                    <a:pt x="289068" y="318069"/>
                  </a:cubicBezTo>
                  <a:cubicBezTo>
                    <a:pt x="264593" y="293630"/>
                    <a:pt x="243055" y="267235"/>
                    <a:pt x="224455" y="239596"/>
                  </a:cubicBezTo>
                  <a:close/>
                  <a:moveTo>
                    <a:pt x="480932" y="50595"/>
                  </a:moveTo>
                  <a:cubicBezTo>
                    <a:pt x="500420" y="50595"/>
                    <a:pt x="519819" y="57972"/>
                    <a:pt x="534679" y="72814"/>
                  </a:cubicBezTo>
                  <a:cubicBezTo>
                    <a:pt x="539662" y="77791"/>
                    <a:pt x="539662" y="85789"/>
                    <a:pt x="534679" y="90677"/>
                  </a:cubicBezTo>
                  <a:cubicBezTo>
                    <a:pt x="529696" y="95654"/>
                    <a:pt x="521687" y="95654"/>
                    <a:pt x="516793" y="90677"/>
                  </a:cubicBezTo>
                  <a:cubicBezTo>
                    <a:pt x="507183" y="81168"/>
                    <a:pt x="494458" y="75835"/>
                    <a:pt x="480932" y="75835"/>
                  </a:cubicBezTo>
                  <a:cubicBezTo>
                    <a:pt x="467496" y="75835"/>
                    <a:pt x="454771" y="81168"/>
                    <a:pt x="445161" y="90677"/>
                  </a:cubicBezTo>
                  <a:lnTo>
                    <a:pt x="301985" y="233675"/>
                  </a:lnTo>
                  <a:cubicBezTo>
                    <a:pt x="297091" y="238652"/>
                    <a:pt x="289082" y="238652"/>
                    <a:pt x="284099" y="233675"/>
                  </a:cubicBezTo>
                  <a:cubicBezTo>
                    <a:pt x="279205" y="228787"/>
                    <a:pt x="279205" y="220700"/>
                    <a:pt x="284099" y="215812"/>
                  </a:cubicBezTo>
                  <a:lnTo>
                    <a:pt x="427275" y="72814"/>
                  </a:lnTo>
                  <a:cubicBezTo>
                    <a:pt x="442135" y="57972"/>
                    <a:pt x="461534" y="50595"/>
                    <a:pt x="480932" y="50595"/>
                  </a:cubicBezTo>
                  <a:close/>
                  <a:moveTo>
                    <a:pt x="480949" y="25328"/>
                  </a:moveTo>
                  <a:cubicBezTo>
                    <a:pt x="453982" y="25328"/>
                    <a:pt x="428529" y="35815"/>
                    <a:pt x="409394" y="54922"/>
                  </a:cubicBezTo>
                  <a:lnTo>
                    <a:pt x="242699" y="221378"/>
                  </a:lnTo>
                  <a:cubicBezTo>
                    <a:pt x="261211" y="249550"/>
                    <a:pt x="282660" y="275945"/>
                    <a:pt x="306956" y="300206"/>
                  </a:cubicBezTo>
                  <a:cubicBezTo>
                    <a:pt x="331253" y="324468"/>
                    <a:pt x="357686" y="345886"/>
                    <a:pt x="385898" y="364371"/>
                  </a:cubicBezTo>
                  <a:lnTo>
                    <a:pt x="552593" y="197916"/>
                  </a:lnTo>
                  <a:cubicBezTo>
                    <a:pt x="571728" y="178809"/>
                    <a:pt x="582230" y="153392"/>
                    <a:pt x="582230" y="126375"/>
                  </a:cubicBezTo>
                  <a:cubicBezTo>
                    <a:pt x="582230" y="99358"/>
                    <a:pt x="571728" y="74030"/>
                    <a:pt x="552593" y="54922"/>
                  </a:cubicBezTo>
                  <a:cubicBezTo>
                    <a:pt x="533458" y="35815"/>
                    <a:pt x="508094" y="25328"/>
                    <a:pt x="480949" y="25328"/>
                  </a:cubicBezTo>
                  <a:close/>
                  <a:moveTo>
                    <a:pt x="480949" y="0"/>
                  </a:moveTo>
                  <a:cubicBezTo>
                    <a:pt x="513433" y="0"/>
                    <a:pt x="545829" y="12353"/>
                    <a:pt x="570482" y="37059"/>
                  </a:cubicBezTo>
                  <a:cubicBezTo>
                    <a:pt x="619965" y="86383"/>
                    <a:pt x="619965" y="166456"/>
                    <a:pt x="570482" y="215779"/>
                  </a:cubicBezTo>
                  <a:lnTo>
                    <a:pt x="216089" y="569663"/>
                  </a:lnTo>
                  <a:cubicBezTo>
                    <a:pt x="191347" y="594369"/>
                    <a:pt x="159041" y="606722"/>
                    <a:pt x="126556" y="606722"/>
                  </a:cubicBezTo>
                  <a:cubicBezTo>
                    <a:pt x="94160" y="606722"/>
                    <a:pt x="61765" y="594369"/>
                    <a:pt x="37112" y="569663"/>
                  </a:cubicBezTo>
                  <a:cubicBezTo>
                    <a:pt x="-12371" y="520340"/>
                    <a:pt x="-12371" y="440267"/>
                    <a:pt x="37112" y="390944"/>
                  </a:cubicBezTo>
                  <a:lnTo>
                    <a:pt x="391505" y="37059"/>
                  </a:lnTo>
                  <a:cubicBezTo>
                    <a:pt x="416158" y="12353"/>
                    <a:pt x="448642" y="0"/>
                    <a:pt x="480949" y="0"/>
                  </a:cubicBezTo>
                  <a:close/>
                </a:path>
              </a:pathLst>
            </a:cu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ustDataLst>
      <p:tags r:id="rId1"/>
    </p:custDataLst>
    <p:extLst>
      <p:ext uri="{BB962C8B-B14F-4D97-AF65-F5344CB8AC3E}">
        <p14:creationId xmlns:p14="http://schemas.microsoft.com/office/powerpoint/2010/main" val="2562086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9A5BE56-A921-464C-AEC4-384992096E35}"/>
              </a:ext>
            </a:extLst>
          </p:cNvPr>
          <p:cNvSpPr>
            <a:spLocks noGrp="1"/>
          </p:cNvSpPr>
          <p:nvPr>
            <p:ph type="title"/>
          </p:nvPr>
        </p:nvSpPr>
        <p:spPr>
          <a:xfrm>
            <a:off x="450972" y="220662"/>
            <a:ext cx="10686216" cy="600392"/>
          </a:xfrm>
        </p:spPr>
        <p:txBody>
          <a:bodyPr/>
          <a:lstStyle/>
          <a:p>
            <a:pPr algn="ctr"/>
            <a:r>
              <a:rPr lang="en-US" dirty="0">
                <a:latin typeface="Calisto MT" panose="02040603050505030304" pitchFamily="18" charset="0"/>
                <a:ea typeface="Microsoft YaHei" panose="020B0503020204020204" pitchFamily="34" charset="-122"/>
              </a:rPr>
              <a:t>Why its crucial to find new strategies for </a:t>
            </a:r>
            <a:r>
              <a:rPr lang="en-US" i="0" u="none" strike="noStrike" baseline="0" dirty="0">
                <a:latin typeface="Calisto MT" panose="02040603050505030304" pitchFamily="18" charset="0"/>
                <a:ea typeface="Microsoft YaHei" panose="020B0503020204020204" pitchFamily="34" charset="-122"/>
              </a:rPr>
              <a:t>optimizing </a:t>
            </a:r>
            <a:r>
              <a:rPr lang="en-US" dirty="0">
                <a:latin typeface="Calisto MT" panose="02040603050505030304" pitchFamily="18" charset="0"/>
                <a:ea typeface="Microsoft YaHei" panose="020B0503020204020204" pitchFamily="34" charset="-122"/>
              </a:rPr>
              <a:t>heart rate</a:t>
            </a:r>
            <a:r>
              <a:rPr lang="en-US" i="0" u="none" strike="noStrike" baseline="0" dirty="0">
                <a:latin typeface="Calisto MT" panose="02040603050505030304" pitchFamily="18" charset="0"/>
                <a:ea typeface="Microsoft YaHei" panose="020B0503020204020204" pitchFamily="34" charset="-122"/>
              </a:rPr>
              <a:t> control?</a:t>
            </a:r>
            <a:endParaRPr lang="zh-CN" altLang="en-US" sz="1200" baseline="30000" dirty="0">
              <a:latin typeface="Calisto MT" panose="02040603050505030304" pitchFamily="18" charset="0"/>
              <a:ea typeface="Microsoft YaHei" panose="020B0503020204020204" pitchFamily="34" charset="-122"/>
              <a:sym typeface="微软雅黑" panose="020B0503020204020204" pitchFamily="34" charset="-122"/>
            </a:endParaRPr>
          </a:p>
        </p:txBody>
      </p:sp>
      <p:graphicFrame>
        <p:nvGraphicFramePr>
          <p:cNvPr id="8" name="Chart 7">
            <a:extLst>
              <a:ext uri="{FF2B5EF4-FFF2-40B4-BE49-F238E27FC236}">
                <a16:creationId xmlns:a16="http://schemas.microsoft.com/office/drawing/2014/main" xmlns="" id="{858FD89E-80B3-468F-9C88-5E2C865493C9}"/>
              </a:ext>
            </a:extLst>
          </p:cNvPr>
          <p:cNvGraphicFramePr/>
          <p:nvPr>
            <p:extLst>
              <p:ext uri="{D42A27DB-BD31-4B8C-83A1-F6EECF244321}">
                <p14:modId xmlns:p14="http://schemas.microsoft.com/office/powerpoint/2010/main" val="2684304353"/>
              </p:ext>
            </p:extLst>
          </p:nvPr>
        </p:nvGraphicFramePr>
        <p:xfrm>
          <a:off x="3568569" y="1153050"/>
          <a:ext cx="7790730" cy="4842397"/>
        </p:xfrm>
        <a:graphic>
          <a:graphicData uri="http://schemas.openxmlformats.org/drawingml/2006/chart">
            <c:chart xmlns:c="http://schemas.openxmlformats.org/drawingml/2006/chart" xmlns:r="http://schemas.openxmlformats.org/officeDocument/2006/relationships" r:id="rId3"/>
          </a:graphicData>
        </a:graphic>
      </p:graphicFrame>
      <p:sp>
        <p:nvSpPr>
          <p:cNvPr id="468" name="TextBox 467">
            <a:extLst>
              <a:ext uri="{FF2B5EF4-FFF2-40B4-BE49-F238E27FC236}">
                <a16:creationId xmlns:a16="http://schemas.microsoft.com/office/drawing/2014/main" xmlns="" id="{5676577E-9963-4FB8-A0F0-EE5AB096B5DB}"/>
              </a:ext>
            </a:extLst>
          </p:cNvPr>
          <p:cNvSpPr txBox="1"/>
          <p:nvPr/>
        </p:nvSpPr>
        <p:spPr>
          <a:xfrm>
            <a:off x="406967" y="1375052"/>
            <a:ext cx="1691557" cy="3785652"/>
          </a:xfrm>
          <a:prstGeom prst="rect">
            <a:avLst/>
          </a:prstGeom>
          <a:solidFill>
            <a:srgbClr val="0BB0D5"/>
          </a:solidFill>
        </p:spPr>
        <p:style>
          <a:lnRef idx="1">
            <a:schemeClr val="accent1"/>
          </a:lnRef>
          <a:fillRef idx="2">
            <a:schemeClr val="accent1"/>
          </a:fillRef>
          <a:effectRef idx="1">
            <a:schemeClr val="accent1"/>
          </a:effectRef>
          <a:fontRef idx="minor">
            <a:schemeClr val="dk1"/>
          </a:fontRef>
        </p:style>
        <p:txBody>
          <a:bodyPr wrap="square">
            <a:spAutoFit/>
          </a:bodyPr>
          <a:lstStyle/>
          <a:p>
            <a:pPr marR="11200" algn="just"/>
            <a:r>
              <a:rPr lang="en-US" sz="1200" b="1" i="0" u="none" strike="noStrike" baseline="0" dirty="0">
                <a:solidFill>
                  <a:schemeClr val="bg1"/>
                </a:solidFill>
                <a:latin typeface="Arial" panose="020B0604020202020204" pitchFamily="34" charset="0"/>
                <a:cs typeface="Arial" panose="020B0604020202020204" pitchFamily="34" charset="0"/>
              </a:rPr>
              <a:t>A total of </a:t>
            </a:r>
            <a:r>
              <a:rPr lang="en-US" sz="1200" b="1" i="0" u="sng" strike="noStrike" baseline="0" dirty="0">
                <a:solidFill>
                  <a:schemeClr val="bg1"/>
                </a:solidFill>
                <a:latin typeface="Arial" panose="020B0604020202020204" pitchFamily="34" charset="0"/>
                <a:cs typeface="Arial" panose="020B0604020202020204" pitchFamily="34" charset="0"/>
              </a:rPr>
              <a:t>27,814</a:t>
            </a:r>
            <a:r>
              <a:rPr lang="en-US" sz="1200" b="1" i="0" u="none" strike="noStrike" baseline="0" dirty="0">
                <a:solidFill>
                  <a:schemeClr val="bg1"/>
                </a:solidFill>
                <a:latin typeface="Arial" panose="020B0604020202020204" pitchFamily="34" charset="0"/>
                <a:cs typeface="Arial" panose="020B0604020202020204" pitchFamily="34" charset="0"/>
              </a:rPr>
              <a:t> patients were enrolled </a:t>
            </a:r>
            <a:r>
              <a:rPr lang="en-US" sz="1200" b="1" dirty="0">
                <a:solidFill>
                  <a:schemeClr val="bg1"/>
                </a:solidFill>
                <a:latin typeface="Arial" panose="020B0604020202020204" pitchFamily="34" charset="0"/>
                <a:cs typeface="Arial" panose="020B0604020202020204" pitchFamily="34" charset="0"/>
              </a:rPr>
              <a:t>and</a:t>
            </a:r>
            <a:r>
              <a:rPr lang="en-US" sz="1200" b="1" i="0" u="none" strike="noStrike" baseline="0" dirty="0">
                <a:solidFill>
                  <a:schemeClr val="bg1"/>
                </a:solidFill>
                <a:latin typeface="Arial" panose="020B0604020202020204" pitchFamily="34" charset="0"/>
                <a:cs typeface="Arial" panose="020B0604020202020204" pitchFamily="34" charset="0"/>
              </a:rPr>
              <a:t> divided into 3 groups: low HR fluctuation [&lt;25 beats per minute (bpm)], control (25–34 bpm), and high HR fluctuation (≥35 bpm), based on the initial 24-hour HR fluctuation (calculated as the maximum HR minus minimum HR). Multivariate Cox regression and restricted cubic spline models were used.</a:t>
            </a:r>
            <a:r>
              <a:rPr lang="en-US" sz="1200" b="1" i="0" u="none" strike="noStrike" baseline="30000" dirty="0">
                <a:solidFill>
                  <a:schemeClr val="bg1"/>
                </a:solidFill>
                <a:latin typeface="Arial" panose="020B0604020202020204" pitchFamily="34" charset="0"/>
                <a:cs typeface="Arial" panose="020B0604020202020204" pitchFamily="34" charset="0"/>
              </a:rPr>
              <a:t>1</a:t>
            </a:r>
            <a:endParaRPr lang="en-US" sz="1200" b="1" baseline="30000" dirty="0">
              <a:solidFill>
                <a:schemeClr val="bg1"/>
              </a:solidFill>
              <a:latin typeface="Arial" panose="020B0604020202020204" pitchFamily="34" charset="0"/>
              <a:cs typeface="Arial" panose="020B0604020202020204" pitchFamily="34" charset="0"/>
            </a:endParaRPr>
          </a:p>
        </p:txBody>
      </p:sp>
      <p:sp>
        <p:nvSpPr>
          <p:cNvPr id="472" name="文本框 91">
            <a:extLst>
              <a:ext uri="{FF2B5EF4-FFF2-40B4-BE49-F238E27FC236}">
                <a16:creationId xmlns:a16="http://schemas.microsoft.com/office/drawing/2014/main" xmlns="" id="{94DB892E-C2B2-4218-9BCD-373626FDBDB8}"/>
              </a:ext>
            </a:extLst>
          </p:cNvPr>
          <p:cNvSpPr txBox="1"/>
          <p:nvPr/>
        </p:nvSpPr>
        <p:spPr>
          <a:xfrm>
            <a:off x="3368514" y="1650864"/>
            <a:ext cx="200055" cy="3346186"/>
          </a:xfrm>
          <a:prstGeom prst="rect">
            <a:avLst/>
          </a:prstGeom>
          <a:noFill/>
          <a:ln w="0">
            <a:noFill/>
          </a:ln>
        </p:spPr>
        <p:txBody>
          <a:bodyPr vert="vert270" wrap="square" lIns="0" tIns="0" rIns="0" bIns="0" rtlCol="0">
            <a:spAutoFit/>
          </a:bodyPr>
          <a:lstStyle/>
          <a:p>
            <a:pPr algn="ctr" fontAlgn="base">
              <a:spcBef>
                <a:spcPct val="0"/>
              </a:spcBef>
              <a:spcAft>
                <a:spcPct val="0"/>
              </a:spcAft>
              <a:defRPr/>
            </a:pPr>
            <a:r>
              <a:rPr lang="en-US" sz="13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Percentage of patients</a:t>
            </a:r>
          </a:p>
        </p:txBody>
      </p:sp>
      <p:sp>
        <p:nvSpPr>
          <p:cNvPr id="473" name="TextBox 472">
            <a:extLst>
              <a:ext uri="{FF2B5EF4-FFF2-40B4-BE49-F238E27FC236}">
                <a16:creationId xmlns:a16="http://schemas.microsoft.com/office/drawing/2014/main" xmlns="" id="{0E81D4BD-B780-403D-AED3-510485BEFB1C}"/>
              </a:ext>
            </a:extLst>
          </p:cNvPr>
          <p:cNvSpPr txBox="1"/>
          <p:nvPr/>
        </p:nvSpPr>
        <p:spPr>
          <a:xfrm>
            <a:off x="2978894" y="5961333"/>
            <a:ext cx="8766663" cy="492443"/>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pPr marR="11200" algn="just"/>
            <a:r>
              <a:rPr lang="en-US" sz="1300" b="0" i="0" u="none" strike="noStrike" baseline="0" dirty="0">
                <a:solidFill>
                  <a:srgbClr val="000000"/>
                </a:solidFill>
                <a:latin typeface="Arial" panose="020B0604020202020204" pitchFamily="34" charset="0"/>
                <a:cs typeface="Arial" panose="020B0604020202020204" pitchFamily="34" charset="0"/>
              </a:rPr>
              <a:t>This retrospective cohort study revealed that both high and low HR fluctuation correlated with increased mortality in critically ill ICU patients, providing new insights for optimizing HR control strategies.</a:t>
            </a:r>
            <a:r>
              <a:rPr lang="en-US" sz="1300" b="0" i="0" u="none" strike="noStrike" baseline="30000" dirty="0">
                <a:solidFill>
                  <a:srgbClr val="000000"/>
                </a:solidFill>
                <a:latin typeface="Arial" panose="020B0604020202020204" pitchFamily="34" charset="0"/>
                <a:cs typeface="Arial" panose="020B0604020202020204" pitchFamily="34" charset="0"/>
              </a:rPr>
              <a:t>1</a:t>
            </a:r>
            <a:endParaRPr lang="en-US" sz="1300" baseline="30000" dirty="0">
              <a:latin typeface="Arial" panose="020B0604020202020204" pitchFamily="34" charset="0"/>
              <a:cs typeface="Arial" panose="020B0604020202020204" pitchFamily="34" charset="0"/>
            </a:endParaRPr>
          </a:p>
        </p:txBody>
      </p:sp>
      <p:sp>
        <p:nvSpPr>
          <p:cNvPr id="484" name="TextBox 483">
            <a:extLst>
              <a:ext uri="{FF2B5EF4-FFF2-40B4-BE49-F238E27FC236}">
                <a16:creationId xmlns:a16="http://schemas.microsoft.com/office/drawing/2014/main" xmlns="" id="{FA500B09-AD4F-4B7B-8D58-540FA8785BDA}"/>
              </a:ext>
            </a:extLst>
          </p:cNvPr>
          <p:cNvSpPr txBox="1"/>
          <p:nvPr/>
        </p:nvSpPr>
        <p:spPr>
          <a:xfrm>
            <a:off x="0" y="6515331"/>
            <a:ext cx="5150498" cy="338554"/>
          </a:xfrm>
          <a:prstGeom prst="rect">
            <a:avLst/>
          </a:prstGeom>
          <a:noFill/>
        </p:spPr>
        <p:txBody>
          <a:bodyPr wrap="square">
            <a:spAutoFit/>
          </a:bodyPr>
          <a:lstStyle/>
          <a:p>
            <a:pPr marL="228600" indent="-228600">
              <a:buFont typeface="+mj-lt"/>
              <a:buAutoNum type="arabicPeriod"/>
            </a:pPr>
            <a:r>
              <a:rPr lang="en-US" sz="800" b="0" i="0" u="none" strike="noStrike" baseline="0" dirty="0">
                <a:solidFill>
                  <a:srgbClr val="000000"/>
                </a:solidFill>
                <a:latin typeface="Arial" panose="020B0604020202020204" pitchFamily="34" charset="0"/>
                <a:cs typeface="Arial" panose="020B0604020202020204" pitchFamily="34" charset="0"/>
              </a:rPr>
              <a:t>Guo Q, </a:t>
            </a:r>
            <a:r>
              <a:rPr lang="en-US" sz="800" dirty="0">
                <a:solidFill>
                  <a:srgbClr val="000000"/>
                </a:solidFill>
                <a:latin typeface="Arial" panose="020B0604020202020204" pitchFamily="34" charset="0"/>
                <a:cs typeface="Arial" panose="020B0604020202020204" pitchFamily="34" charset="0"/>
              </a:rPr>
              <a:t>et al.</a:t>
            </a:r>
            <a:r>
              <a:rPr lang="en-US" sz="800" b="0" i="0" u="none" strike="noStrike" baseline="0" dirty="0">
                <a:solidFill>
                  <a:srgbClr val="000000"/>
                </a:solidFill>
                <a:latin typeface="Arial" panose="020B0604020202020204" pitchFamily="34" charset="0"/>
                <a:cs typeface="Arial" panose="020B0604020202020204" pitchFamily="34" charset="0"/>
              </a:rPr>
              <a:t> Heart rate fluctuation predicts mortality in critically ill patients in the intensive care unit: a retrospective cohort study. Ann </a:t>
            </a:r>
            <a:r>
              <a:rPr lang="en-US" sz="800" b="0" i="0" u="none" strike="noStrike" baseline="0" dirty="0" err="1">
                <a:solidFill>
                  <a:srgbClr val="000000"/>
                </a:solidFill>
                <a:latin typeface="Arial" panose="020B0604020202020204" pitchFamily="34" charset="0"/>
                <a:cs typeface="Arial" panose="020B0604020202020204" pitchFamily="34" charset="0"/>
              </a:rPr>
              <a:t>Transl</a:t>
            </a:r>
            <a:r>
              <a:rPr lang="en-US" sz="800" b="0" i="0" u="none" strike="noStrike" baseline="0" dirty="0">
                <a:solidFill>
                  <a:srgbClr val="000000"/>
                </a:solidFill>
                <a:latin typeface="Arial" panose="020B0604020202020204" pitchFamily="34" charset="0"/>
                <a:cs typeface="Arial" panose="020B0604020202020204" pitchFamily="34" charset="0"/>
              </a:rPr>
              <a:t> Med 2021;9(4):334.</a:t>
            </a:r>
            <a:endParaRPr lang="en-US" sz="800" dirty="0">
              <a:latin typeface="Arial" panose="020B0604020202020204" pitchFamily="34" charset="0"/>
              <a:cs typeface="Arial" panose="020B0604020202020204" pitchFamily="34" charset="0"/>
            </a:endParaRPr>
          </a:p>
        </p:txBody>
      </p:sp>
      <p:sp>
        <p:nvSpPr>
          <p:cNvPr id="9" name="箭头: 五边形 29">
            <a:extLst>
              <a:ext uri="{FF2B5EF4-FFF2-40B4-BE49-F238E27FC236}">
                <a16:creationId xmlns:a16="http://schemas.microsoft.com/office/drawing/2014/main" xmlns="" id="{30AC3A80-D376-4D80-B194-D565EEBD0D7C}"/>
              </a:ext>
            </a:extLst>
          </p:cNvPr>
          <p:cNvSpPr/>
          <p:nvPr/>
        </p:nvSpPr>
        <p:spPr>
          <a:xfrm rot="5400000">
            <a:off x="11189623" y="49561"/>
            <a:ext cx="1037621" cy="957789"/>
          </a:xfrm>
          <a:prstGeom prst="homePlate">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Heart </a:t>
            </a:r>
          </a:p>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Rate</a:t>
            </a:r>
            <a:endParaRPr lang="zh-CN" altLang="en-US" b="1" dirty="0">
              <a:latin typeface="Calisto MT" panose="02040603050505030304" pitchFamily="18" charset="0"/>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573166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656174" y="286164"/>
            <a:ext cx="10532208" cy="600392"/>
          </a:xfrm>
        </p:spPr>
        <p:txBody>
          <a:bodyPr/>
          <a:lstStyle/>
          <a:p>
            <a:pPr algn="ctr"/>
            <a:r>
              <a:rPr lang="en-US" altLang="zh-CN" dirty="0">
                <a:latin typeface="Calisto MT" panose="02040603050505030304" pitchFamily="18" charset="0"/>
                <a:cs typeface="Arial" panose="020B0604020202020204" pitchFamily="34" charset="0"/>
              </a:rPr>
              <a:t>Differential Effect of β-Blockers for Heart Rate Control in Coronary Artery Disease</a:t>
            </a:r>
            <a:r>
              <a:rPr lang="en-US" altLang="zh-CN" sz="800" dirty="0">
                <a:latin typeface="Calisto MT" panose="02040603050505030304" pitchFamily="18" charset="0"/>
                <a:cs typeface="Arial" panose="020B0604020202020204" pitchFamily="34" charset="0"/>
              </a:rPr>
              <a:t>.</a:t>
            </a:r>
            <a:r>
              <a:rPr lang="en-US" altLang="zh-CN" baseline="30000" dirty="0">
                <a:latin typeface="Calisto MT" panose="02040603050505030304" pitchFamily="18" charset="0"/>
                <a:cs typeface="Arial" panose="020B0604020202020204" pitchFamily="34" charset="0"/>
              </a:rPr>
              <a:t>1</a:t>
            </a:r>
            <a:endParaRPr lang="zh-CN" altLang="en-US" baseline="30000" dirty="0">
              <a:latin typeface="Calisto MT" panose="02040603050505030304" pitchFamily="18" charset="0"/>
              <a:cs typeface="Arial" panose="020B0604020202020204" pitchFamily="34" charset="0"/>
            </a:endParaRPr>
          </a:p>
        </p:txBody>
      </p:sp>
      <p:sp>
        <p:nvSpPr>
          <p:cNvPr id="5" name="文本占位符 4"/>
          <p:cNvSpPr>
            <a:spLocks noGrp="1"/>
          </p:cNvSpPr>
          <p:nvPr>
            <p:ph type="body" sz="quarter" idx="10"/>
          </p:nvPr>
        </p:nvSpPr>
        <p:spPr>
          <a:xfrm>
            <a:off x="244158" y="6569777"/>
            <a:ext cx="10944224" cy="203133"/>
          </a:xfrm>
        </p:spPr>
        <p:txBody>
          <a:bodyPr/>
          <a:lstStyle/>
          <a:p>
            <a:r>
              <a:rPr lang="en-US" altLang="zh-CN" dirty="0">
                <a:latin typeface="Arial" panose="020B0604020202020204" pitchFamily="34" charset="0"/>
                <a:cs typeface="Arial" panose="020B0604020202020204" pitchFamily="34" charset="0"/>
              </a:rPr>
              <a:t>Cordero A, </a:t>
            </a:r>
            <a:r>
              <a:rPr lang="en-US" altLang="zh-CN" dirty="0" err="1">
                <a:latin typeface="Arial" panose="020B0604020202020204" pitchFamily="34" charset="0"/>
                <a:cs typeface="Arial" panose="020B0604020202020204" pitchFamily="34" charset="0"/>
              </a:rPr>
              <a:t>Bertomeu</a:t>
            </a:r>
            <a:r>
              <a:rPr lang="en-US" altLang="zh-CN" dirty="0">
                <a:latin typeface="Arial" panose="020B0604020202020204" pitchFamily="34" charset="0"/>
                <a:cs typeface="Arial" panose="020B0604020202020204" pitchFamily="34" charset="0"/>
              </a:rPr>
              <a:t>-González V, </a:t>
            </a:r>
            <a:r>
              <a:rPr lang="en-US" altLang="zh-CN" dirty="0" err="1">
                <a:latin typeface="Arial" panose="020B0604020202020204" pitchFamily="34" charset="0"/>
                <a:cs typeface="Arial" panose="020B0604020202020204" pitchFamily="34" charset="0"/>
              </a:rPr>
              <a:t>Mazón</a:t>
            </a:r>
            <a:r>
              <a:rPr lang="en-US" altLang="zh-CN" dirty="0">
                <a:latin typeface="Arial" panose="020B0604020202020204" pitchFamily="34" charset="0"/>
                <a:cs typeface="Arial" panose="020B0604020202020204" pitchFamily="34" charset="0"/>
              </a:rPr>
              <a:t> P, et al. Differential effect of β-blockers for heart rate control in coronary artery disease. Clinical Cardiology. 2011;34(12):748-754. </a:t>
            </a:r>
          </a:p>
        </p:txBody>
      </p:sp>
      <p:grpSp>
        <p:nvGrpSpPr>
          <p:cNvPr id="6" name="组合 5"/>
          <p:cNvGrpSpPr/>
          <p:nvPr/>
        </p:nvGrpSpPr>
        <p:grpSpPr>
          <a:xfrm>
            <a:off x="244158" y="1119406"/>
            <a:ext cx="11703684" cy="5447019"/>
            <a:chOff x="587693" y="1233169"/>
            <a:chExt cx="11160124" cy="5090181"/>
          </a:xfrm>
        </p:grpSpPr>
        <p:grpSp>
          <p:nvGrpSpPr>
            <p:cNvPr id="35" name="组合 34"/>
            <p:cNvGrpSpPr/>
            <p:nvPr/>
          </p:nvGrpSpPr>
          <p:grpSpPr>
            <a:xfrm>
              <a:off x="587693" y="1233169"/>
              <a:ext cx="11160124" cy="5090181"/>
              <a:chOff x="515938" y="1247774"/>
              <a:chExt cx="11160124" cy="4383111"/>
            </a:xfrm>
          </p:grpSpPr>
          <p:sp>
            <p:nvSpPr>
              <p:cNvPr id="36" name="矩形: 圆角 35"/>
              <p:cNvSpPr/>
              <p:nvPr/>
            </p:nvSpPr>
            <p:spPr>
              <a:xfrm>
                <a:off x="515938" y="1247774"/>
                <a:ext cx="11160124" cy="4383111"/>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38" name="矩形: 圆角 37"/>
              <p:cNvSpPr/>
              <p:nvPr/>
            </p:nvSpPr>
            <p:spPr>
              <a:xfrm>
                <a:off x="625206" y="1343364"/>
                <a:ext cx="10941589" cy="419193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6" name="TextBox 45"/>
            <p:cNvSpPr txBox="1"/>
            <p:nvPr/>
          </p:nvSpPr>
          <p:spPr>
            <a:xfrm>
              <a:off x="2621436" y="1380780"/>
              <a:ext cx="7069777" cy="345137"/>
            </a:xfrm>
            <a:prstGeom prst="rect">
              <a:avLst/>
            </a:prstGeom>
            <a:noFill/>
          </p:spPr>
          <p:txBody>
            <a:bodyPr wrap="square">
              <a:spAutoFit/>
            </a:bodyPr>
            <a:lstStyle/>
            <a:p>
              <a:pPr algn="ctr" defTabSz="457200">
                <a:defRPr/>
              </a:pPr>
              <a:r>
                <a:rPr lang="en-US" b="1" dirty="0">
                  <a:solidFill>
                    <a:srgbClr val="2285AF"/>
                  </a:solidFill>
                  <a:latin typeface="Arial" panose="020B0604020202020204" pitchFamily="34" charset="0"/>
                  <a:cs typeface="Arial" panose="020B0604020202020204" pitchFamily="34" charset="0"/>
                </a:rPr>
                <a:t>Mean resting heart rate in patients treated with each β-blocker.</a:t>
              </a:r>
              <a:r>
                <a:rPr lang="en-US" b="1" baseline="30000" dirty="0">
                  <a:solidFill>
                    <a:srgbClr val="2285AF"/>
                  </a:solidFill>
                  <a:latin typeface="Arial" panose="020B0604020202020204" pitchFamily="34" charset="0"/>
                  <a:cs typeface="Arial" panose="020B0604020202020204" pitchFamily="34" charset="0"/>
                </a:rPr>
                <a:t>1</a:t>
              </a:r>
              <a:r>
                <a:rPr lang="en-US" b="1" dirty="0">
                  <a:solidFill>
                    <a:srgbClr val="2285AF"/>
                  </a:solidFill>
                  <a:latin typeface="Arial" panose="020B0604020202020204" pitchFamily="34" charset="0"/>
                  <a:cs typeface="Arial" panose="020B0604020202020204" pitchFamily="34" charset="0"/>
                </a:rPr>
                <a:t> </a:t>
              </a:r>
            </a:p>
          </p:txBody>
        </p:sp>
        <p:grpSp>
          <p:nvGrpSpPr>
            <p:cNvPr id="2" name="组合 1"/>
            <p:cNvGrpSpPr/>
            <p:nvPr/>
          </p:nvGrpSpPr>
          <p:grpSpPr>
            <a:xfrm>
              <a:off x="2858135" y="1929765"/>
              <a:ext cx="6619240" cy="3179445"/>
              <a:chOff x="4384" y="3830"/>
              <a:chExt cx="10424" cy="5007"/>
            </a:xfrm>
          </p:grpSpPr>
          <p:graphicFrame>
            <p:nvGraphicFramePr>
              <p:cNvPr id="18" name="Chart 46"/>
              <p:cNvGraphicFramePr/>
              <p:nvPr>
                <p:custDataLst>
                  <p:tags r:id="rId1"/>
                </p:custDataLst>
              </p:nvPr>
            </p:nvGraphicFramePr>
            <p:xfrm>
              <a:off x="5444" y="3986"/>
              <a:ext cx="9364" cy="4654"/>
            </p:xfrm>
            <a:graphic>
              <a:graphicData uri="http://schemas.openxmlformats.org/drawingml/2006/chart">
                <c:chart xmlns:c="http://schemas.openxmlformats.org/drawingml/2006/chart" xmlns:r="http://schemas.openxmlformats.org/officeDocument/2006/relationships" r:id="rId20"/>
              </a:graphicData>
            </a:graphic>
          </p:graphicFrame>
          <p:sp>
            <p:nvSpPr>
              <p:cNvPr id="19" name="Text Placeholder 2"/>
              <p:cNvSpPr>
                <a:spLocks noGrp="1"/>
              </p:cNvSpPr>
              <p:nvPr>
                <p:custDataLst>
                  <p:tags r:id="rId2"/>
                </p:custDataLst>
              </p:nvPr>
            </p:nvSpPr>
            <p:spPr bwMode="gray">
              <a:xfrm>
                <a:off x="4960" y="8435"/>
                <a:ext cx="37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spcBef>
                    <a:spcPct val="0"/>
                  </a:spcBef>
                  <a:spcAft>
                    <a:spcPct val="0"/>
                  </a:spcAft>
                  <a:defRPr/>
                </a:pPr>
                <a:r>
                  <a:rPr lang="en-US" altLang="en-US" sz="1050" dirty="0">
                    <a:solidFill>
                      <a:srgbClr val="000000">
                        <a:lumMod val="85000"/>
                        <a:lumOff val="15000"/>
                      </a:srgbClr>
                    </a:solidFill>
                    <a:latin typeface="Arial" panose="020B0604020202020204" pitchFamily="34" charset="0"/>
                    <a:cs typeface="Arial" panose="020B0604020202020204" pitchFamily="34" charset="0"/>
                    <a:sym typeface="+mn-lt"/>
                  </a:rPr>
                  <a:t>63.0</a:t>
                </a:r>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20" name="Text Placeholder 2"/>
              <p:cNvSpPr>
                <a:spLocks noGrp="1"/>
              </p:cNvSpPr>
              <p:nvPr>
                <p:custDataLst>
                  <p:tags r:id="rId3"/>
                </p:custDataLst>
              </p:nvPr>
            </p:nvSpPr>
            <p:spPr bwMode="gray">
              <a:xfrm>
                <a:off x="4960" y="6948"/>
                <a:ext cx="37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spcBef>
                    <a:spcPct val="0"/>
                  </a:spcBef>
                  <a:spcAft>
                    <a:spcPct val="0"/>
                  </a:spcAft>
                  <a:defRPr/>
                </a:pPr>
                <a:r>
                  <a:rPr lang="en-US" altLang="en-US" sz="1050" dirty="0">
                    <a:solidFill>
                      <a:srgbClr val="000000">
                        <a:lumMod val="85000"/>
                        <a:lumOff val="15000"/>
                      </a:srgbClr>
                    </a:solidFill>
                    <a:latin typeface="Arial" panose="020B0604020202020204" pitchFamily="34" charset="0"/>
                    <a:cs typeface="Arial" panose="020B0604020202020204" pitchFamily="34" charset="0"/>
                    <a:sym typeface="+mn-lt"/>
                  </a:rPr>
                  <a:t>66.5</a:t>
                </a:r>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21" name="Text Placeholder 2"/>
              <p:cNvSpPr>
                <a:spLocks noGrp="1"/>
              </p:cNvSpPr>
              <p:nvPr>
                <p:custDataLst>
                  <p:tags r:id="rId4"/>
                </p:custDataLst>
              </p:nvPr>
            </p:nvSpPr>
            <p:spPr bwMode="gray">
              <a:xfrm>
                <a:off x="4960" y="5463"/>
                <a:ext cx="37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spcBef>
                    <a:spcPct val="0"/>
                  </a:spcBef>
                  <a:spcAft>
                    <a:spcPct val="0"/>
                  </a:spcAft>
                  <a:defRPr/>
                </a:pPr>
                <a:r>
                  <a:rPr lang="en-US" altLang="en-US" sz="1050" dirty="0">
                    <a:solidFill>
                      <a:srgbClr val="000000">
                        <a:lumMod val="85000"/>
                        <a:lumOff val="15000"/>
                      </a:srgbClr>
                    </a:solidFill>
                    <a:latin typeface="Arial" panose="020B0604020202020204" pitchFamily="34" charset="0"/>
                    <a:cs typeface="Arial" panose="020B0604020202020204" pitchFamily="34" charset="0"/>
                    <a:sym typeface="+mn-lt"/>
                  </a:rPr>
                  <a:t>70.0</a:t>
                </a:r>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23" name="Text Placeholder 2"/>
              <p:cNvSpPr>
                <a:spLocks noGrp="1"/>
              </p:cNvSpPr>
              <p:nvPr>
                <p:custDataLst>
                  <p:tags r:id="rId5"/>
                </p:custDataLst>
              </p:nvPr>
            </p:nvSpPr>
            <p:spPr bwMode="gray">
              <a:xfrm>
                <a:off x="4960" y="3976"/>
                <a:ext cx="37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spcBef>
                    <a:spcPct val="0"/>
                  </a:spcBef>
                  <a:spcAft>
                    <a:spcPct val="0"/>
                  </a:spcAft>
                  <a:defRPr/>
                </a:pPr>
                <a:r>
                  <a:rPr lang="en-US" sz="1050" dirty="0">
                    <a:solidFill>
                      <a:srgbClr val="000000">
                        <a:lumMod val="85000"/>
                        <a:lumOff val="15000"/>
                      </a:srgbClr>
                    </a:solidFill>
                    <a:latin typeface="Arial" panose="020B0604020202020204" pitchFamily="34" charset="0"/>
                    <a:cs typeface="Arial" panose="020B0604020202020204" pitchFamily="34" charset="0"/>
                    <a:sym typeface="+mn-lt"/>
                  </a:rPr>
                  <a:t>73.5</a:t>
                </a:r>
              </a:p>
            </p:txBody>
          </p:sp>
          <p:sp>
            <p:nvSpPr>
              <p:cNvPr id="24" name="Text Placeholder 2"/>
              <p:cNvSpPr>
                <a:spLocks noGrp="1"/>
              </p:cNvSpPr>
              <p:nvPr>
                <p:custDataLst>
                  <p:tags r:id="rId6"/>
                </p:custDataLst>
              </p:nvPr>
            </p:nvSpPr>
            <p:spPr bwMode="gray">
              <a:xfrm>
                <a:off x="7617" y="4972"/>
                <a:ext cx="43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r>
                  <a:rPr lang="en-US" altLang="en-US" sz="1050" dirty="0">
                    <a:solidFill>
                      <a:srgbClr val="830051"/>
                    </a:solidFill>
                    <a:latin typeface="Arial" panose="020B0604020202020204" pitchFamily="34" charset="0"/>
                    <a:cs typeface="Arial" panose="020B0604020202020204" pitchFamily="34" charset="0"/>
                  </a:rPr>
                  <a:t>70.8</a:t>
                </a:r>
                <a:endParaRPr lang="en-US" sz="1050" dirty="0">
                  <a:solidFill>
                    <a:srgbClr val="830051"/>
                  </a:solidFill>
                  <a:latin typeface="Arial" panose="020B0604020202020204" pitchFamily="34" charset="0"/>
                  <a:cs typeface="Arial" panose="020B0604020202020204" pitchFamily="34" charset="0"/>
                  <a:sym typeface="+mn-lt"/>
                </a:endParaRPr>
              </a:p>
            </p:txBody>
          </p:sp>
          <p:sp>
            <p:nvSpPr>
              <p:cNvPr id="25" name="Text Placeholder 2"/>
              <p:cNvSpPr>
                <a:spLocks noGrp="1"/>
              </p:cNvSpPr>
              <p:nvPr>
                <p:custDataLst>
                  <p:tags r:id="rId7"/>
                </p:custDataLst>
              </p:nvPr>
            </p:nvSpPr>
            <p:spPr bwMode="auto">
              <a:xfrm>
                <a:off x="7397" y="8611"/>
                <a:ext cx="870"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fld id="{7ECFEAD1-CEC5-4A12-9309-62722255E8D7}" type="datetime'Car''v''''''''''''''''e''''di''''''''''''''''''''lol'''''''''">
                  <a:rPr lang="en-US" altLang="en-US" sz="1050">
                    <a:solidFill>
                      <a:srgbClr val="000000">
                        <a:lumMod val="85000"/>
                        <a:lumOff val="15000"/>
                      </a:srgbClr>
                    </a:solidFill>
                    <a:latin typeface="Arial" panose="020B0604020202020204" pitchFamily="34" charset="0"/>
                    <a:cs typeface="Arial" panose="020B0604020202020204" pitchFamily="34" charset="0"/>
                  </a:rPr>
                  <a:t>Carvedilol</a:t>
                </a:fld>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26" name="Text Placeholder 2"/>
              <p:cNvSpPr>
                <a:spLocks noGrp="1"/>
              </p:cNvSpPr>
              <p:nvPr>
                <p:custDataLst>
                  <p:tags r:id="rId8"/>
                </p:custDataLst>
              </p:nvPr>
            </p:nvSpPr>
            <p:spPr bwMode="gray">
              <a:xfrm>
                <a:off x="9145" y="6162"/>
                <a:ext cx="43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r>
                  <a:rPr lang="en-US" altLang="en-US" sz="1050" dirty="0">
                    <a:solidFill>
                      <a:srgbClr val="830051"/>
                    </a:solidFill>
                    <a:latin typeface="Arial" panose="020B0604020202020204" pitchFamily="34" charset="0"/>
                    <a:cs typeface="Arial" panose="020B0604020202020204" pitchFamily="34" charset="0"/>
                  </a:rPr>
                  <a:t>68.0</a:t>
                </a:r>
                <a:endParaRPr lang="en-US" sz="1050" dirty="0">
                  <a:solidFill>
                    <a:srgbClr val="830051"/>
                  </a:solidFill>
                  <a:latin typeface="Arial" panose="020B0604020202020204" pitchFamily="34" charset="0"/>
                  <a:cs typeface="Arial" panose="020B0604020202020204" pitchFamily="34" charset="0"/>
                  <a:sym typeface="+mn-lt"/>
                </a:endParaRPr>
              </a:p>
            </p:txBody>
          </p:sp>
          <p:sp>
            <p:nvSpPr>
              <p:cNvPr id="27" name="Text Placeholder 2"/>
              <p:cNvSpPr>
                <a:spLocks noGrp="1"/>
              </p:cNvSpPr>
              <p:nvPr>
                <p:custDataLst>
                  <p:tags r:id="rId9"/>
                </p:custDataLst>
              </p:nvPr>
            </p:nvSpPr>
            <p:spPr bwMode="auto">
              <a:xfrm>
                <a:off x="4384" y="5270"/>
                <a:ext cx="227" cy="2085"/>
              </a:xfrm>
              <a:prstGeom prst="rect">
                <a:avLst/>
              </a:prstGeom>
              <a:noFill/>
              <a:ln>
                <a:noFill/>
              </a:ln>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b"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spcBef>
                    <a:spcPct val="0"/>
                  </a:spcBef>
                  <a:spcAft>
                    <a:spcPct val="0"/>
                  </a:spcAft>
                  <a:defRPr/>
                </a:pPr>
                <a:r>
                  <a:rPr lang="en-US" altLang="en-US" sz="1100" dirty="0">
                    <a:solidFill>
                      <a:srgbClr val="000000">
                        <a:lumMod val="85000"/>
                        <a:lumOff val="15000"/>
                      </a:srgbClr>
                    </a:solidFill>
                    <a:latin typeface="Arial" panose="020B0604020202020204" pitchFamily="34" charset="0"/>
                    <a:cs typeface="Arial" panose="020B0604020202020204" pitchFamily="34" charset="0"/>
                    <a:sym typeface="+mn-lt"/>
                  </a:rPr>
                  <a:t>Resting heart rate (bpm)</a:t>
                </a:r>
                <a:endParaRPr lang="en-US" sz="110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28" name="Text Placeholder 2"/>
              <p:cNvSpPr>
                <a:spLocks noGrp="1"/>
              </p:cNvSpPr>
              <p:nvPr>
                <p:custDataLst>
                  <p:tags r:id="rId10"/>
                </p:custDataLst>
              </p:nvPr>
            </p:nvSpPr>
            <p:spPr bwMode="auto">
              <a:xfrm>
                <a:off x="6066" y="8611"/>
                <a:ext cx="476"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fld id="{F8462A74-D2C7-44FD-89BA-22895C9F3B3F}" type="datetime'''''''''''''''''''''''N''''''''''''''on''''''''''''''e'''''">
                  <a:rPr lang="en-US" altLang="en-US" sz="1050">
                    <a:solidFill>
                      <a:srgbClr val="000000">
                        <a:lumMod val="85000"/>
                        <a:lumOff val="15000"/>
                      </a:srgbClr>
                    </a:solidFill>
                    <a:latin typeface="Arial" panose="020B0604020202020204" pitchFamily="34" charset="0"/>
                    <a:cs typeface="Arial" panose="020B0604020202020204" pitchFamily="34" charset="0"/>
                  </a:rPr>
                  <a:t>None</a:t>
                </a:fld>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29" name="Text Placeholder 2"/>
              <p:cNvSpPr>
                <a:spLocks noGrp="1"/>
              </p:cNvSpPr>
              <p:nvPr>
                <p:custDataLst>
                  <p:tags r:id="rId11"/>
                </p:custDataLst>
              </p:nvPr>
            </p:nvSpPr>
            <p:spPr bwMode="auto">
              <a:xfrm>
                <a:off x="8854" y="8611"/>
                <a:ext cx="1014"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fld id="{4BC52E6C-3695-4659-967D-F09F1FC5839C}" type="datetime'''''Pr''op''ra''n''''''''o''lo''''''''''''''''''''''''''l'''">
                  <a:rPr lang="en-US" altLang="en-US" sz="1050">
                    <a:solidFill>
                      <a:srgbClr val="000000">
                        <a:lumMod val="85000"/>
                        <a:lumOff val="15000"/>
                      </a:srgbClr>
                    </a:solidFill>
                    <a:latin typeface="Arial" panose="020B0604020202020204" pitchFamily="34" charset="0"/>
                    <a:cs typeface="Arial" panose="020B0604020202020204" pitchFamily="34" charset="0"/>
                  </a:rPr>
                  <a:t>Propranolol</a:t>
                </a:fld>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30" name="Text Placeholder 2"/>
              <p:cNvSpPr>
                <a:spLocks noGrp="1"/>
              </p:cNvSpPr>
              <p:nvPr>
                <p:custDataLst>
                  <p:tags r:id="rId12"/>
                </p:custDataLst>
              </p:nvPr>
            </p:nvSpPr>
            <p:spPr bwMode="auto">
              <a:xfrm>
                <a:off x="10558" y="8611"/>
                <a:ext cx="735"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fld id="{D898CC61-D4B7-4957-BA06-8CBF85E1633E}" type="datetime'''''A''''t''''''e''''n''o''''''l''''''''''''o''l'''''''''">
                  <a:rPr lang="en-US" altLang="en-US" sz="1050">
                    <a:solidFill>
                      <a:srgbClr val="000000">
                        <a:lumMod val="85000"/>
                        <a:lumOff val="15000"/>
                      </a:srgbClr>
                    </a:solidFill>
                    <a:latin typeface="Arial" panose="020B0604020202020204" pitchFamily="34" charset="0"/>
                    <a:cs typeface="Arial" panose="020B0604020202020204" pitchFamily="34" charset="0"/>
                  </a:rPr>
                  <a:t>Atenolol</a:t>
                </a:fld>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31" name="Text Placeholder 2"/>
              <p:cNvSpPr>
                <a:spLocks noGrp="1"/>
              </p:cNvSpPr>
              <p:nvPr>
                <p:custDataLst>
                  <p:tags r:id="rId13"/>
                </p:custDataLst>
              </p:nvPr>
            </p:nvSpPr>
            <p:spPr bwMode="gray">
              <a:xfrm>
                <a:off x="6089" y="4124"/>
                <a:ext cx="43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r>
                  <a:rPr lang="en-US" altLang="en-US" sz="1050" dirty="0">
                    <a:solidFill>
                      <a:srgbClr val="830051"/>
                    </a:solidFill>
                    <a:latin typeface="Arial" panose="020B0604020202020204" pitchFamily="34" charset="0"/>
                    <a:cs typeface="Arial" panose="020B0604020202020204" pitchFamily="34" charset="0"/>
                  </a:rPr>
                  <a:t>72.8</a:t>
                </a:r>
                <a:endParaRPr lang="en-US" sz="1050" dirty="0">
                  <a:solidFill>
                    <a:srgbClr val="830051"/>
                  </a:solidFill>
                  <a:latin typeface="Arial" panose="020B0604020202020204" pitchFamily="34" charset="0"/>
                  <a:cs typeface="Arial" panose="020B0604020202020204" pitchFamily="34" charset="0"/>
                  <a:sym typeface="+mn-lt"/>
                </a:endParaRPr>
              </a:p>
            </p:txBody>
          </p:sp>
          <p:sp>
            <p:nvSpPr>
              <p:cNvPr id="32" name="Text Placeholder 2"/>
              <p:cNvSpPr>
                <a:spLocks noGrp="1"/>
              </p:cNvSpPr>
              <p:nvPr>
                <p:custDataLst>
                  <p:tags r:id="rId14"/>
                </p:custDataLst>
              </p:nvPr>
            </p:nvSpPr>
            <p:spPr bwMode="gray">
              <a:xfrm>
                <a:off x="10673" y="7139"/>
                <a:ext cx="43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r>
                  <a:rPr lang="en-US" altLang="en-US" sz="1050" dirty="0">
                    <a:solidFill>
                      <a:srgbClr val="830051"/>
                    </a:solidFill>
                    <a:latin typeface="Arial" panose="020B0604020202020204" pitchFamily="34" charset="0"/>
                    <a:cs typeface="Arial" panose="020B0604020202020204" pitchFamily="34" charset="0"/>
                  </a:rPr>
                  <a:t>65.7</a:t>
                </a:r>
                <a:endParaRPr lang="en-US" sz="1050" dirty="0">
                  <a:solidFill>
                    <a:srgbClr val="830051"/>
                  </a:solidFill>
                  <a:latin typeface="Arial" panose="020B0604020202020204" pitchFamily="34" charset="0"/>
                  <a:cs typeface="Arial" panose="020B0604020202020204" pitchFamily="34" charset="0"/>
                  <a:sym typeface="+mn-lt"/>
                </a:endParaRPr>
              </a:p>
            </p:txBody>
          </p:sp>
          <p:sp>
            <p:nvSpPr>
              <p:cNvPr id="33" name="Text Placeholder 2"/>
              <p:cNvSpPr>
                <a:spLocks noGrp="1"/>
              </p:cNvSpPr>
              <p:nvPr>
                <p:custDataLst>
                  <p:tags r:id="rId15"/>
                </p:custDataLst>
              </p:nvPr>
            </p:nvSpPr>
            <p:spPr bwMode="auto">
              <a:xfrm>
                <a:off x="11982" y="8611"/>
                <a:ext cx="870"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fld id="{A0BB0A2B-2B4E-4CCB-BDB9-09C5D561DB23}" type="datetime'''B''''i''''''''''s''''opr''''''''''''ol''o''''''''''''''l'">
                  <a:rPr lang="en-US" altLang="en-US" sz="1050">
                    <a:solidFill>
                      <a:srgbClr val="000000">
                        <a:lumMod val="85000"/>
                        <a:lumOff val="15000"/>
                      </a:srgbClr>
                    </a:solidFill>
                    <a:latin typeface="Arial" panose="020B0604020202020204" pitchFamily="34" charset="0"/>
                    <a:cs typeface="Arial" panose="020B0604020202020204" pitchFamily="34" charset="0"/>
                  </a:rPr>
                  <a:t>Bisoprolol</a:t>
                </a:fld>
                <a:endParaRPr lang="en-US" sz="1050" dirty="0">
                  <a:solidFill>
                    <a:srgbClr val="000000">
                      <a:lumMod val="85000"/>
                      <a:lumOff val="15000"/>
                    </a:srgbClr>
                  </a:solidFill>
                  <a:latin typeface="Arial" panose="020B0604020202020204" pitchFamily="34" charset="0"/>
                  <a:cs typeface="Arial" panose="020B0604020202020204" pitchFamily="34" charset="0"/>
                  <a:sym typeface="+mn-lt"/>
                </a:endParaRPr>
              </a:p>
            </p:txBody>
          </p:sp>
          <p:sp>
            <p:nvSpPr>
              <p:cNvPr id="34" name="Text Placeholder 2"/>
              <p:cNvSpPr>
                <a:spLocks noGrp="1"/>
              </p:cNvSpPr>
              <p:nvPr>
                <p:custDataLst>
                  <p:tags r:id="rId16"/>
                </p:custDataLst>
              </p:nvPr>
            </p:nvSpPr>
            <p:spPr bwMode="gray">
              <a:xfrm>
                <a:off x="12201" y="6459"/>
                <a:ext cx="43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r>
                  <a:rPr lang="en-US" altLang="en-US" sz="1050">
                    <a:solidFill>
                      <a:srgbClr val="830051"/>
                    </a:solidFill>
                    <a:latin typeface="Arial" panose="020B0604020202020204" pitchFamily="34" charset="0"/>
                    <a:cs typeface="Arial" panose="020B0604020202020204" pitchFamily="34" charset="0"/>
                    <a:sym typeface="+mn-lt"/>
                  </a:rPr>
                  <a:t>67.3</a:t>
                </a:r>
                <a:endParaRPr lang="en-US" sz="1050" dirty="0">
                  <a:solidFill>
                    <a:srgbClr val="830051"/>
                  </a:solidFill>
                  <a:latin typeface="Arial" panose="020B0604020202020204" pitchFamily="34" charset="0"/>
                  <a:cs typeface="Arial" panose="020B0604020202020204" pitchFamily="34" charset="0"/>
                  <a:sym typeface="+mn-lt"/>
                </a:endParaRPr>
              </a:p>
            </p:txBody>
          </p:sp>
          <p:sp>
            <p:nvSpPr>
              <p:cNvPr id="37" name="Text Placeholder 2"/>
              <p:cNvSpPr>
                <a:spLocks noGrp="1"/>
              </p:cNvSpPr>
              <p:nvPr>
                <p:custDataLst>
                  <p:tags r:id="rId17"/>
                </p:custDataLst>
              </p:nvPr>
            </p:nvSpPr>
            <p:spPr bwMode="auto">
              <a:xfrm>
                <a:off x="13456" y="8611"/>
                <a:ext cx="979"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fld id="{0D5B45F4-A90E-4425-8518-83C901B3A81E}" type="datetime'M''e''''''''''''''top''''''''''''''''r''ol''''''''''o''l'''">
                  <a:rPr lang="en-US" altLang="en-US" sz="1050">
                    <a:solidFill>
                      <a:srgbClr val="830051"/>
                    </a:solidFill>
                    <a:latin typeface="Arial" panose="020B0604020202020204" pitchFamily="34" charset="0"/>
                    <a:cs typeface="Arial" panose="020B0604020202020204" pitchFamily="34" charset="0"/>
                  </a:rPr>
                  <a:t>Metoprolol</a:t>
                </a:fld>
                <a:endParaRPr lang="en-US" sz="1050" dirty="0">
                  <a:solidFill>
                    <a:srgbClr val="830051"/>
                  </a:solidFill>
                  <a:latin typeface="Arial" panose="020B0604020202020204" pitchFamily="34" charset="0"/>
                  <a:cs typeface="Arial" panose="020B0604020202020204" pitchFamily="34" charset="0"/>
                  <a:sym typeface="+mn-lt"/>
                </a:endParaRPr>
              </a:p>
            </p:txBody>
          </p:sp>
          <p:sp>
            <p:nvSpPr>
              <p:cNvPr id="41" name="Text Placeholder 2"/>
              <p:cNvSpPr>
                <a:spLocks noGrp="1"/>
              </p:cNvSpPr>
              <p:nvPr>
                <p:custDataLst>
                  <p:tags r:id="rId18"/>
                </p:custDataLst>
              </p:nvPr>
            </p:nvSpPr>
            <p:spPr bwMode="gray">
              <a:xfrm>
                <a:off x="13729" y="7818"/>
                <a:ext cx="433" cy="227"/>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28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7F134C"/>
                  </a:buClr>
                  <a:buSzPct val="10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spcBef>
                    <a:spcPct val="0"/>
                  </a:spcBef>
                  <a:spcAft>
                    <a:spcPct val="0"/>
                  </a:spcAft>
                  <a:defRPr/>
                </a:pPr>
                <a:r>
                  <a:rPr lang="en-US" altLang="en-US" sz="1050" dirty="0">
                    <a:solidFill>
                      <a:srgbClr val="830051"/>
                    </a:solidFill>
                    <a:latin typeface="Arial" panose="020B0604020202020204" pitchFamily="34" charset="0"/>
                    <a:cs typeface="Arial" panose="020B0604020202020204" pitchFamily="34" charset="0"/>
                    <a:sym typeface="+mn-lt"/>
                  </a:rPr>
                  <a:t>64.1</a:t>
                </a:r>
                <a:endParaRPr lang="en-US" sz="1050" dirty="0">
                  <a:solidFill>
                    <a:srgbClr val="830051"/>
                  </a:solidFill>
                  <a:latin typeface="Arial" panose="020B0604020202020204" pitchFamily="34" charset="0"/>
                  <a:cs typeface="Arial" panose="020B0604020202020204" pitchFamily="34" charset="0"/>
                  <a:sym typeface="+mn-lt"/>
                </a:endParaRPr>
              </a:p>
            </p:txBody>
          </p:sp>
          <p:cxnSp>
            <p:nvCxnSpPr>
              <p:cNvPr id="42" name="Straight Connector 64"/>
              <p:cNvCxnSpPr/>
              <p:nvPr/>
            </p:nvCxnSpPr>
            <p:spPr>
              <a:xfrm>
                <a:off x="10889" y="5199"/>
                <a:ext cx="3056" cy="1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65"/>
              <p:cNvCxnSpPr/>
              <p:nvPr/>
            </p:nvCxnSpPr>
            <p:spPr>
              <a:xfrm>
                <a:off x="10889" y="5199"/>
                <a:ext cx="0" cy="48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66"/>
              <p:cNvCxnSpPr/>
              <p:nvPr/>
            </p:nvCxnSpPr>
            <p:spPr>
              <a:xfrm>
                <a:off x="13945" y="5213"/>
                <a:ext cx="0" cy="48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67"/>
              <p:cNvCxnSpPr/>
              <p:nvPr/>
            </p:nvCxnSpPr>
            <p:spPr>
              <a:xfrm>
                <a:off x="12387" y="3843"/>
                <a:ext cx="0" cy="135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Straight Connector 68"/>
              <p:cNvCxnSpPr/>
              <p:nvPr/>
            </p:nvCxnSpPr>
            <p:spPr>
              <a:xfrm>
                <a:off x="6304" y="3837"/>
                <a:ext cx="6083" cy="1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Straight Connector 69"/>
              <p:cNvCxnSpPr/>
              <p:nvPr/>
            </p:nvCxnSpPr>
            <p:spPr>
              <a:xfrm>
                <a:off x="6304" y="3830"/>
                <a:ext cx="0" cy="1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8" name="TextBox 70"/>
              <p:cNvSpPr txBox="1"/>
              <p:nvPr/>
            </p:nvSpPr>
            <p:spPr>
              <a:xfrm>
                <a:off x="8998" y="3866"/>
                <a:ext cx="1204" cy="436"/>
              </a:xfrm>
              <a:prstGeom prst="rect">
                <a:avLst/>
              </a:prstGeom>
              <a:noFill/>
            </p:spPr>
            <p:txBody>
              <a:bodyPr wrap="square">
                <a:spAutoFit/>
              </a:bodyPr>
              <a:lstStyle/>
              <a:p>
                <a:pPr algn="ctr" defTabSz="457200">
                  <a:spcBef>
                    <a:spcPct val="0"/>
                  </a:spcBef>
                  <a:spcAft>
                    <a:spcPct val="0"/>
                  </a:spcAft>
                  <a:defRPr/>
                </a:pPr>
                <a:r>
                  <a:rPr lang="en-US" sz="1200" b="1" dirty="0">
                    <a:solidFill>
                      <a:srgbClr val="830051"/>
                    </a:solidFill>
                    <a:latin typeface="Arial" panose="020B0604020202020204" pitchFamily="34" charset="0"/>
                    <a:cs typeface="Arial" panose="020B0604020202020204" pitchFamily="34" charset="0"/>
                    <a:sym typeface="+mn-lt"/>
                  </a:rPr>
                  <a:t>P&lt;0.01</a:t>
                </a:r>
              </a:p>
            </p:txBody>
          </p:sp>
        </p:grpSp>
        <p:sp>
          <p:nvSpPr>
            <p:cNvPr id="4" name="文本框 3"/>
            <p:cNvSpPr txBox="1"/>
            <p:nvPr/>
          </p:nvSpPr>
          <p:spPr>
            <a:xfrm>
              <a:off x="696960" y="5100355"/>
              <a:ext cx="11050857" cy="992268"/>
            </a:xfrm>
            <a:prstGeom prst="rect">
              <a:avLst/>
            </a:prstGeom>
            <a:noFill/>
          </p:spPr>
          <p:txBody>
            <a:bodyPr wrap="square" rtlCol="0">
              <a:spAutoFit/>
            </a:bodyPr>
            <a:lstStyle/>
            <a:p>
              <a:pPr marL="171450" indent="-171450">
                <a:buFont typeface="Arial" panose="020B0604020202020204" pitchFamily="34" charset="0"/>
                <a:buChar char="•"/>
              </a:pPr>
              <a:r>
                <a:rPr lang="en-US" altLang="zh-CN" sz="1050" dirty="0">
                  <a:latin typeface="Arial" panose="020B0604020202020204" pitchFamily="34" charset="0"/>
                  <a:cs typeface="Arial" panose="020B0604020202020204" pitchFamily="34" charset="0"/>
                </a:rPr>
                <a:t>In an </a:t>
              </a:r>
              <a:r>
                <a:rPr lang="zh-CN" altLang="en-US" sz="1050" dirty="0">
                  <a:latin typeface="Arial" panose="020B0604020202020204" pitchFamily="34" charset="0"/>
                  <a:cs typeface="Arial" panose="020B0604020202020204" pitchFamily="34" charset="0"/>
                </a:rPr>
                <a:t>Observational, cross-sectional, and multicenter study </a:t>
              </a:r>
              <a:r>
                <a:rPr lang="en-US" altLang="zh-CN" sz="1050" dirty="0">
                  <a:latin typeface="Arial" panose="020B0604020202020204" pitchFamily="34" charset="0"/>
                  <a:cs typeface="Arial" panose="020B0604020202020204" pitchFamily="34" charset="0"/>
                </a:rPr>
                <a:t>with </a:t>
              </a:r>
              <a:r>
                <a:rPr lang="zh-CN" altLang="en-US" sz="1050" dirty="0">
                  <a:latin typeface="Arial" panose="020B0604020202020204" pitchFamily="34" charset="0"/>
                  <a:cs typeface="Arial" panose="020B0604020202020204" pitchFamily="34" charset="0"/>
                </a:rPr>
                <a:t>CAD patients recruited nationwide from</a:t>
              </a:r>
              <a:r>
                <a:rPr lang="en-US" altLang="zh-CN" sz="1050" dirty="0">
                  <a:latin typeface="Arial" panose="020B0604020202020204" pitchFamily="34" charset="0"/>
                  <a:cs typeface="Arial" panose="020B0604020202020204" pitchFamily="34" charset="0"/>
                </a:rPr>
                <a:t> </a:t>
              </a:r>
              <a:r>
                <a:rPr lang="zh-CN" altLang="en-US" sz="1050" dirty="0">
                  <a:latin typeface="Arial" panose="020B0604020202020204" pitchFamily="34" charset="0"/>
                  <a:cs typeface="Arial" panose="020B0604020202020204" pitchFamily="34" charset="0"/>
                </a:rPr>
                <a:t>20 institutions. Antecedents, risk factors, and treatments were collected. Controlled RHR was considered at&lt;70 bpm.</a:t>
              </a:r>
            </a:p>
            <a:p>
              <a:pPr marL="171450" indent="-171450">
                <a:buFont typeface="Arial" panose="020B0604020202020204" pitchFamily="34" charset="0"/>
                <a:buChar char="•"/>
              </a:pPr>
              <a:r>
                <a:rPr sz="1050" dirty="0">
                  <a:latin typeface="Arial" panose="020B0604020202020204" pitchFamily="34" charset="0"/>
                  <a:cs typeface="Arial" panose="020B0604020202020204" pitchFamily="34" charset="0"/>
                </a:rPr>
                <a:t>The study included 2897 patients</a:t>
              </a:r>
              <a:r>
                <a:rPr lang="en-US" sz="105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treated with a BB (56.5%). The mean RHR was 69.6 bpm (12.6). A significantly lower RHR was observed in patients treated with a BB compared to the rest (67.2 vs 73.0 bpm;</a:t>
              </a:r>
              <a:r>
                <a:rPr lang="en-US" sz="1050" dirty="0">
                  <a:latin typeface="Arial" panose="020B0604020202020204" pitchFamily="34" charset="0"/>
                  <a:cs typeface="Arial" panose="020B0604020202020204" pitchFamily="34" charset="0"/>
                </a:rPr>
                <a:t> </a:t>
              </a:r>
              <a:r>
                <a:rPr sz="1050" dirty="0">
                  <a:latin typeface="Arial" panose="020B0604020202020204" pitchFamily="34" charset="0"/>
                  <a:cs typeface="Arial" panose="020B0604020202020204" pitchFamily="34" charset="0"/>
                </a:rPr>
                <a:t>P &lt; 0.01). No differences were observed in mean doses of each agent according to RHR control, except for verapamil. BB treatment was independently associated with RHR control (odds ratio [OR]: 2.42, 95% CI: 2.05–2.87; P &lt; 0.01), and no association was found for </a:t>
              </a:r>
              <a:r>
                <a:rPr sz="1050" dirty="0" err="1">
                  <a:latin typeface="Arial" panose="020B0604020202020204" pitchFamily="34" charset="0"/>
                  <a:cs typeface="Arial" panose="020B0604020202020204" pitchFamily="34" charset="0"/>
                </a:rPr>
                <a:t>nondihydropyridine</a:t>
              </a:r>
              <a:r>
                <a:rPr sz="1050" dirty="0">
                  <a:latin typeface="Arial" panose="020B0604020202020204" pitchFamily="34" charset="0"/>
                  <a:cs typeface="Arial" panose="020B0604020202020204" pitchFamily="34" charset="0"/>
                </a:rPr>
                <a:t> CCBs (OR: 0.99, 95% CI: 0.96–1.02; P = 0.38). Bisoprolol (OR: 1.56, 95% CI: 1.38–1.78;P &lt; 0.01), atenolol (OR: 2.01, 95% CI: 1.57–3.49; P &lt; 0.01), and metoprolol (OR: 1.29, 95% CI: 1.04–1618;P = 0.04) were independently associated with RHR control.</a:t>
              </a:r>
            </a:p>
          </p:txBody>
        </p:sp>
      </p:grpSp>
      <p:sp>
        <p:nvSpPr>
          <p:cNvPr id="39" name="箭头: 五边形 29">
            <a:extLst>
              <a:ext uri="{FF2B5EF4-FFF2-40B4-BE49-F238E27FC236}">
                <a16:creationId xmlns:a16="http://schemas.microsoft.com/office/drawing/2014/main" xmlns="" id="{BD553F28-F809-4BAA-A7A5-5CD3ABE92A42}"/>
              </a:ext>
            </a:extLst>
          </p:cNvPr>
          <p:cNvSpPr/>
          <p:nvPr/>
        </p:nvSpPr>
        <p:spPr>
          <a:xfrm rot="5400000">
            <a:off x="11189623" y="49561"/>
            <a:ext cx="1037621" cy="957789"/>
          </a:xfrm>
          <a:prstGeom prst="homePlate">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Heart </a:t>
            </a:r>
          </a:p>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Rate</a:t>
            </a:r>
            <a:endParaRPr lang="zh-CN" altLang="en-US" b="1" dirty="0">
              <a:latin typeface="Calisto MT" panose="02040603050505030304" pitchFamily="18" charset="0"/>
              <a:ea typeface="微软雅黑" panose="020B0503020204020204" pitchFamily="34" charset="-122"/>
              <a:sym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15938" y="1252681"/>
            <a:ext cx="11160124" cy="5090181"/>
            <a:chOff x="515938" y="1247774"/>
            <a:chExt cx="11160124" cy="4383111"/>
          </a:xfrm>
        </p:grpSpPr>
        <p:sp>
          <p:nvSpPr>
            <p:cNvPr id="18" name="矩形: 圆角 17"/>
            <p:cNvSpPr/>
            <p:nvPr/>
          </p:nvSpPr>
          <p:spPr>
            <a:xfrm>
              <a:off x="515938" y="1247774"/>
              <a:ext cx="11160124" cy="4383111"/>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9" name="矩形: 圆角 18"/>
            <p:cNvSpPr/>
            <p:nvPr/>
          </p:nvSpPr>
          <p:spPr>
            <a:xfrm>
              <a:off x="625206" y="1343364"/>
              <a:ext cx="10941589" cy="419193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35" name="文本框 34"/>
          <p:cNvSpPr txBox="1"/>
          <p:nvPr/>
        </p:nvSpPr>
        <p:spPr>
          <a:xfrm>
            <a:off x="6558830" y="1383432"/>
            <a:ext cx="4752528" cy="769441"/>
          </a:xfrm>
          <a:prstGeom prst="rect">
            <a:avLst/>
          </a:prstGeom>
          <a:noFill/>
        </p:spPr>
        <p:txBody>
          <a:bodyPr wrap="square">
            <a:spAutoFit/>
          </a:bodyPr>
          <a:lstStyle>
            <a:defPPr>
              <a:defRPr lang="zh-CN"/>
            </a:defPPr>
            <a:lvl1pPr>
              <a:defRPr sz="1200" b="0" i="0" u="none" strike="noStrike" baseline="0">
                <a:latin typeface="Calibri" panose="020F0502020204030204" pitchFamily="34" charset="0"/>
              </a:defRPr>
            </a:lvl1pPr>
          </a:lstStyle>
          <a:p>
            <a:pPr algn="ctr"/>
            <a:r>
              <a:rPr lang="en-US" altLang="zh-CN" sz="1600" b="1" u="sng" dirty="0">
                <a:solidFill>
                  <a:srgbClr val="2285AF"/>
                </a:solidFill>
                <a:latin typeface="Arial" panose="020B0604020202020204" pitchFamily="34" charset="0"/>
                <a:cs typeface="Arial" panose="020B0604020202020204" pitchFamily="34" charset="0"/>
              </a:rPr>
              <a:t>The proportion of patients whose</a:t>
            </a:r>
          </a:p>
          <a:p>
            <a:pPr algn="ctr"/>
            <a:r>
              <a:rPr lang="en-US" altLang="zh-CN" sz="1600" b="1" u="sng" dirty="0">
                <a:solidFill>
                  <a:srgbClr val="2285AF"/>
                </a:solidFill>
                <a:latin typeface="Arial" panose="020B0604020202020204" pitchFamily="34" charset="0"/>
                <a:cs typeface="Arial" panose="020B0604020202020204" pitchFamily="34" charset="0"/>
              </a:rPr>
              <a:t> resting heart rate ≥ 70 b.p.m.</a:t>
            </a:r>
            <a:r>
              <a:rPr lang="en-US" altLang="zh-CN" sz="1600" b="1" u="sng" baseline="30000" dirty="0">
                <a:solidFill>
                  <a:srgbClr val="2285AF"/>
                </a:solidFill>
                <a:latin typeface="Arial" panose="020B0604020202020204" pitchFamily="34" charset="0"/>
                <a:cs typeface="Arial" panose="020B0604020202020204" pitchFamily="34" charset="0"/>
              </a:rPr>
              <a:t>1</a:t>
            </a:r>
          </a:p>
          <a:p>
            <a:pPr algn="ctr"/>
            <a:r>
              <a:rPr lang="en-US" altLang="zh-CN" dirty="0">
                <a:latin typeface="Arial" panose="020B0604020202020204" pitchFamily="34" charset="0"/>
                <a:cs typeface="Arial" panose="020B0604020202020204" pitchFamily="34" charset="0"/>
              </a:rPr>
              <a:t>at baseline (blue) vs the end of follow‐up (red).</a:t>
            </a:r>
          </a:p>
        </p:txBody>
      </p:sp>
      <p:sp>
        <p:nvSpPr>
          <p:cNvPr id="36" name="文本框 35"/>
          <p:cNvSpPr txBox="1"/>
          <p:nvPr/>
        </p:nvSpPr>
        <p:spPr>
          <a:xfrm>
            <a:off x="1477986" y="1383432"/>
            <a:ext cx="4161052" cy="769441"/>
          </a:xfrm>
          <a:prstGeom prst="rect">
            <a:avLst/>
          </a:prstGeom>
          <a:noFill/>
        </p:spPr>
        <p:txBody>
          <a:bodyPr wrap="square">
            <a:spAutoFit/>
          </a:bodyPr>
          <a:lstStyle/>
          <a:p>
            <a:pPr algn="ctr"/>
            <a:r>
              <a:rPr lang="en-US" altLang="zh-CN" sz="1600" b="1" i="0" u="sng" strike="noStrike" baseline="0" dirty="0">
                <a:solidFill>
                  <a:srgbClr val="2285AF"/>
                </a:solidFill>
                <a:latin typeface="Arial" panose="020B0604020202020204" pitchFamily="34" charset="0"/>
                <a:cs typeface="Arial" panose="020B0604020202020204" pitchFamily="34" charset="0"/>
              </a:rPr>
              <a:t>Proportion of patients </a:t>
            </a:r>
          </a:p>
          <a:p>
            <a:pPr algn="ctr"/>
            <a:r>
              <a:rPr lang="en-US" altLang="zh-CN" sz="1600" b="1" i="0" u="sng" strike="noStrike" baseline="0" dirty="0">
                <a:solidFill>
                  <a:srgbClr val="2285AF"/>
                </a:solidFill>
                <a:latin typeface="Arial" panose="020B0604020202020204" pitchFamily="34" charset="0"/>
                <a:cs typeface="Arial" panose="020B0604020202020204" pitchFamily="34" charset="0"/>
              </a:rPr>
              <a:t>reaching the beta‐blocker target dose.</a:t>
            </a:r>
            <a:r>
              <a:rPr lang="en-US" altLang="zh-CN" sz="1600" b="1" i="0" u="sng" strike="noStrike" baseline="30000" dirty="0">
                <a:solidFill>
                  <a:srgbClr val="2285AF"/>
                </a:solidFill>
                <a:latin typeface="Arial" panose="020B0604020202020204" pitchFamily="34" charset="0"/>
                <a:cs typeface="Arial" panose="020B0604020202020204" pitchFamily="34" charset="0"/>
              </a:rPr>
              <a:t>1</a:t>
            </a:r>
            <a:r>
              <a:rPr lang="en-US" altLang="zh-CN" sz="1600" b="1" i="0" u="sng" strike="noStrike" baseline="0" dirty="0">
                <a:solidFill>
                  <a:srgbClr val="2285AF"/>
                </a:solidFill>
                <a:latin typeface="Arial" panose="020B0604020202020204" pitchFamily="34" charset="0"/>
                <a:cs typeface="Arial" panose="020B0604020202020204" pitchFamily="34" charset="0"/>
              </a:rPr>
              <a:t> </a:t>
            </a:r>
          </a:p>
          <a:p>
            <a:pPr algn="ctr"/>
            <a:r>
              <a:rPr lang="en-US" altLang="zh-CN" sz="1200" b="0" i="0" u="none" strike="noStrike" baseline="0" dirty="0">
                <a:latin typeface="Arial" panose="020B0604020202020204" pitchFamily="34" charset="0"/>
                <a:cs typeface="Arial" panose="020B0604020202020204" pitchFamily="34" charset="0"/>
              </a:rPr>
              <a:t>at baseline (blue) vs. the end of follow‐up (red).</a:t>
            </a:r>
          </a:p>
        </p:txBody>
      </p:sp>
      <p:sp>
        <p:nvSpPr>
          <p:cNvPr id="3" name="标题 2"/>
          <p:cNvSpPr>
            <a:spLocks noGrp="1"/>
          </p:cNvSpPr>
          <p:nvPr>
            <p:ph type="title"/>
          </p:nvPr>
        </p:nvSpPr>
        <p:spPr>
          <a:xfrm>
            <a:off x="450972" y="220662"/>
            <a:ext cx="10655392" cy="704012"/>
          </a:xfrm>
        </p:spPr>
        <p:txBody>
          <a:bodyPr/>
          <a:lstStyle/>
          <a:p>
            <a:pPr algn="ctr"/>
            <a:r>
              <a:rPr lang="en-US" altLang="zh-CN" dirty="0">
                <a:latin typeface="Calisto MT" panose="02040603050505030304" pitchFamily="18" charset="0"/>
                <a:cs typeface="Arial" panose="020B0604020202020204" pitchFamily="34" charset="0"/>
              </a:rPr>
              <a:t>Metoprolol succinate was superior to bisoprolol in controlling resting heart rate in HF patients even when the dosage was insufficient</a:t>
            </a:r>
            <a:r>
              <a:rPr lang="en-US" altLang="zh-CN" sz="800" dirty="0">
                <a:latin typeface="Calisto MT" panose="02040603050505030304" pitchFamily="18" charset="0"/>
                <a:cs typeface="Arial" panose="020B0604020202020204" pitchFamily="34" charset="0"/>
              </a:rPr>
              <a:t>.</a:t>
            </a:r>
            <a:endParaRPr lang="zh-CN" altLang="en-US" sz="1200" baseline="30000" dirty="0">
              <a:latin typeface="Calisto MT" panose="02040603050505030304" pitchFamily="18" charset="0"/>
              <a:cs typeface="Arial" panose="020B0604020202020204" pitchFamily="34" charset="0"/>
            </a:endParaRPr>
          </a:p>
        </p:txBody>
      </p:sp>
      <p:sp>
        <p:nvSpPr>
          <p:cNvPr id="5" name="文本占位符 4"/>
          <p:cNvSpPr>
            <a:spLocks noGrp="1"/>
          </p:cNvSpPr>
          <p:nvPr>
            <p:ph type="body" sz="quarter" idx="10"/>
          </p:nvPr>
        </p:nvSpPr>
        <p:spPr>
          <a:xfrm>
            <a:off x="367134" y="6486442"/>
            <a:ext cx="10944224" cy="203133"/>
          </a:xfrm>
        </p:spPr>
        <p:txBody>
          <a:bodyPr/>
          <a:lstStyle/>
          <a:p>
            <a:r>
              <a:rPr lang="en-US" altLang="zh-CN" dirty="0">
                <a:latin typeface="Arial" panose="020B0604020202020204" pitchFamily="34" charset="0"/>
                <a:cs typeface="Arial" panose="020B0604020202020204" pitchFamily="34" charset="0"/>
              </a:rPr>
              <a:t>Varian KD, et al. ESC Heart Fail. 2020 Oct;7(5):3049-3058.</a:t>
            </a:r>
          </a:p>
        </p:txBody>
      </p:sp>
      <p:sp>
        <p:nvSpPr>
          <p:cNvPr id="20" name="矩形 19"/>
          <p:cNvSpPr/>
          <p:nvPr/>
        </p:nvSpPr>
        <p:spPr>
          <a:xfrm>
            <a:off x="845247" y="5622097"/>
            <a:ext cx="10555384" cy="498598"/>
          </a:xfrm>
          <a:prstGeom prst="rect">
            <a:avLst/>
          </a:prstGeom>
        </p:spPr>
        <p:txBody>
          <a:bodyPr wrap="square">
            <a:spAutoFit/>
          </a:bodyPr>
          <a:lstStyle/>
          <a:p>
            <a:pPr marL="225425" indent="-171450" fontAlgn="base">
              <a:lnSpc>
                <a:spcPct val="110000"/>
              </a:lnSpc>
              <a:spcBef>
                <a:spcPts val="450"/>
              </a:spcBef>
              <a:spcAft>
                <a:spcPct val="0"/>
              </a:spcAft>
              <a:buFont typeface="Arial" panose="020B0604020202020204" pitchFamily="34" charset="0"/>
              <a:buChar char="•"/>
            </a:pPr>
            <a:r>
              <a:rPr lang="en-US" sz="1200" dirty="0">
                <a:solidFill>
                  <a:srgbClr val="000000"/>
                </a:solidFill>
                <a:effectLst>
                  <a:outerShdw blurRad="50800" dist="38100" dir="5400000" algn="t" rotWithShape="0">
                    <a:srgbClr val="FFFFFF">
                      <a:lumMod val="75000"/>
                      <a:alpha val="40000"/>
                    </a:srgbClr>
                  </a:outerShdw>
                </a:effectLst>
                <a:latin typeface="Arial" panose="020B0604020202020204" pitchFamily="34" charset="0"/>
                <a:ea typeface="微软雅黑" panose="020B0503020204020204" pitchFamily="34" charset="-122"/>
                <a:cs typeface="Arial" panose="020B0604020202020204" pitchFamily="34" charset="0"/>
              </a:rPr>
              <a:t>Beta‐blocker dose and resting HR of consecutive ambulatory patients with a diagnosis of </a:t>
            </a:r>
            <a:r>
              <a:rPr lang="en-US" sz="1200" dirty="0" err="1">
                <a:solidFill>
                  <a:srgbClr val="000000"/>
                </a:solidFill>
                <a:effectLst>
                  <a:outerShdw blurRad="50800" dist="38100" dir="5400000" algn="t" rotWithShape="0">
                    <a:srgbClr val="FFFFFF">
                      <a:lumMod val="75000"/>
                      <a:alpha val="40000"/>
                    </a:srgbClr>
                  </a:outerShdw>
                </a:effectLst>
                <a:latin typeface="Arial" panose="020B0604020202020204" pitchFamily="34" charset="0"/>
                <a:ea typeface="微软雅黑" panose="020B0503020204020204" pitchFamily="34" charset="-122"/>
                <a:cs typeface="Arial" panose="020B0604020202020204" pitchFamily="34" charset="0"/>
              </a:rPr>
              <a:t>HFrEF</a:t>
            </a:r>
            <a:r>
              <a:rPr lang="en-US" sz="1200" dirty="0">
                <a:solidFill>
                  <a:srgbClr val="000000"/>
                </a:solidFill>
                <a:effectLst>
                  <a:outerShdw blurRad="50800" dist="38100" dir="5400000" algn="t" rotWithShape="0">
                    <a:srgbClr val="FFFFFF">
                      <a:lumMod val="75000"/>
                      <a:alpha val="40000"/>
                    </a:srgbClr>
                  </a:outerShdw>
                </a:effectLst>
                <a:latin typeface="Arial" panose="020B0604020202020204" pitchFamily="34" charset="0"/>
                <a:ea typeface="微软雅黑" panose="020B0503020204020204" pitchFamily="34" charset="-122"/>
                <a:cs typeface="Arial" panose="020B0604020202020204" pitchFamily="34" charset="0"/>
              </a:rPr>
              <a:t> (ejection fraction ≤ 35%) in sinus rhythm were reviewed at the first outpatient contact in the Cleveland Clinic Health System from the year 2000 to 2015.</a:t>
            </a:r>
          </a:p>
        </p:txBody>
      </p:sp>
      <p:cxnSp>
        <p:nvCxnSpPr>
          <p:cNvPr id="21" name="直接连接符 20"/>
          <p:cNvCxnSpPr/>
          <p:nvPr/>
        </p:nvCxnSpPr>
        <p:spPr>
          <a:xfrm>
            <a:off x="789781" y="5574882"/>
            <a:ext cx="1061085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图表 11"/>
          <p:cNvGraphicFramePr/>
          <p:nvPr>
            <p:extLst>
              <p:ext uri="{D42A27DB-BD31-4B8C-83A1-F6EECF244321}">
                <p14:modId xmlns:p14="http://schemas.microsoft.com/office/powerpoint/2010/main" val="2313818347"/>
              </p:ext>
            </p:extLst>
          </p:nvPr>
        </p:nvGraphicFramePr>
        <p:xfrm>
          <a:off x="1280472" y="2348880"/>
          <a:ext cx="4222238" cy="32261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9" name="图表 28"/>
          <p:cNvGraphicFramePr/>
          <p:nvPr>
            <p:extLst>
              <p:ext uri="{D42A27DB-BD31-4B8C-83A1-F6EECF244321}">
                <p14:modId xmlns:p14="http://schemas.microsoft.com/office/powerpoint/2010/main" val="282269449"/>
              </p:ext>
            </p:extLst>
          </p:nvPr>
        </p:nvGraphicFramePr>
        <p:xfrm>
          <a:off x="6689290" y="2348880"/>
          <a:ext cx="4222238" cy="3226181"/>
        </p:xfrm>
        <a:graphic>
          <a:graphicData uri="http://schemas.openxmlformats.org/drawingml/2006/chart">
            <c:chart xmlns:c="http://schemas.openxmlformats.org/drawingml/2006/chart" xmlns:r="http://schemas.openxmlformats.org/officeDocument/2006/relationships" r:id="rId3"/>
          </a:graphicData>
        </a:graphic>
      </p:graphicFrame>
      <p:sp>
        <p:nvSpPr>
          <p:cNvPr id="15" name="箭头: 五边形 29">
            <a:extLst>
              <a:ext uri="{FF2B5EF4-FFF2-40B4-BE49-F238E27FC236}">
                <a16:creationId xmlns:a16="http://schemas.microsoft.com/office/drawing/2014/main" xmlns="" id="{1118ABC4-E854-472C-B8B1-205FF016E379}"/>
              </a:ext>
            </a:extLst>
          </p:cNvPr>
          <p:cNvSpPr/>
          <p:nvPr/>
        </p:nvSpPr>
        <p:spPr>
          <a:xfrm rot="5400000">
            <a:off x="11194295" y="36243"/>
            <a:ext cx="1037621" cy="957789"/>
          </a:xfrm>
          <a:prstGeom prst="homePlate">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Heart </a:t>
            </a:r>
          </a:p>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Rate</a:t>
            </a:r>
            <a:endParaRPr lang="zh-CN" altLang="en-US" b="1" dirty="0">
              <a:latin typeface="Calisto MT" panose="02040603050505030304" pitchFamily="18" charset="0"/>
              <a:ea typeface="微软雅黑" panose="020B0503020204020204" pitchFamily="34" charset="-122"/>
              <a:sym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245E1DF5-5B97-4360-AD82-FE5ABA9AA8FE}"/>
              </a:ext>
            </a:extLst>
          </p:cNvPr>
          <p:cNvSpPr/>
          <p:nvPr/>
        </p:nvSpPr>
        <p:spPr>
          <a:xfrm>
            <a:off x="444344" y="1884028"/>
            <a:ext cx="2734007" cy="4154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r>
              <a:rPr lang="en-GB" sz="1100" dirty="0">
                <a:latin typeface="arial" panose="020B0604020202020204" pitchFamily="34" charset="0"/>
              </a:rPr>
              <a:t>Metoprolol succinate was given to 60 patients with class I-III heart failure and ejection fraction &lt;45% after myocardial infarction. Forty-seven patients (mean age 59.3+/-9.8 years) completed 6 months of therapy. Dynamics of ventricular arrhythmias were assessed by Holter ECG monitoring, registration of parameters of high-resolution ECG and heart rate variability. and echocardiography. Functional class of heart failure decreased in 93%, that of angina - in 55% of patients. An antiarrhythmic effect was achieved in 72% of patients. This was associated with the diminishment of left ventricular volumes and increased ejection fraction, shortening of </a:t>
            </a:r>
            <a:r>
              <a:rPr lang="en-GB" sz="1100" dirty="0" err="1">
                <a:latin typeface="arial" panose="020B0604020202020204" pitchFamily="34" charset="0"/>
              </a:rPr>
              <a:t>TotQRSF</a:t>
            </a:r>
            <a:r>
              <a:rPr lang="en-GB" sz="1100" dirty="0">
                <a:latin typeface="arial" panose="020B0604020202020204" pitchFamily="34" charset="0"/>
              </a:rPr>
              <a:t>, and improvement of autonomic regulation of cardiac action. No dynamics of myocardial contractility and electrophysiological remodelling occurred in patients without an antiarrhythmic effect </a:t>
            </a:r>
            <a:endParaRPr lang="en-GB" sz="1100" dirty="0"/>
          </a:p>
        </p:txBody>
      </p:sp>
      <p:grpSp>
        <p:nvGrpSpPr>
          <p:cNvPr id="5" name="Group 4">
            <a:extLst>
              <a:ext uri="{FF2B5EF4-FFF2-40B4-BE49-F238E27FC236}">
                <a16:creationId xmlns:a16="http://schemas.microsoft.com/office/drawing/2014/main" xmlns="" id="{F62CE700-5B26-4DED-BD4B-18986AFCF32B}"/>
              </a:ext>
            </a:extLst>
          </p:cNvPr>
          <p:cNvGrpSpPr/>
          <p:nvPr/>
        </p:nvGrpSpPr>
        <p:grpSpPr>
          <a:xfrm>
            <a:off x="8604811" y="2199280"/>
            <a:ext cx="2189984" cy="2005941"/>
            <a:chOff x="6926180" y="2065042"/>
            <a:chExt cx="2354806" cy="2021305"/>
          </a:xfrm>
        </p:grpSpPr>
        <p:sp>
          <p:nvSpPr>
            <p:cNvPr id="6" name="Oval 5">
              <a:extLst>
                <a:ext uri="{FF2B5EF4-FFF2-40B4-BE49-F238E27FC236}">
                  <a16:creationId xmlns:a16="http://schemas.microsoft.com/office/drawing/2014/main" xmlns="" id="{42B8CC26-9B27-4BCF-A581-179D01CE8002}"/>
                </a:ext>
              </a:extLst>
            </p:cNvPr>
            <p:cNvSpPr/>
            <p:nvPr/>
          </p:nvSpPr>
          <p:spPr>
            <a:xfrm>
              <a:off x="6926180" y="2065042"/>
              <a:ext cx="2354806" cy="20213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125" dirty="0">
                <a:solidFill>
                  <a:schemeClr val="tx2"/>
                </a:solidFill>
              </a:endParaRPr>
            </a:p>
          </p:txBody>
        </p:sp>
        <p:sp>
          <p:nvSpPr>
            <p:cNvPr id="7" name="Arrow: Down 6">
              <a:extLst>
                <a:ext uri="{FF2B5EF4-FFF2-40B4-BE49-F238E27FC236}">
                  <a16:creationId xmlns:a16="http://schemas.microsoft.com/office/drawing/2014/main" xmlns="" id="{8994A676-B4A7-46B3-828F-8A45D428943A}"/>
                </a:ext>
              </a:extLst>
            </p:cNvPr>
            <p:cNvSpPr/>
            <p:nvPr/>
          </p:nvSpPr>
          <p:spPr>
            <a:xfrm>
              <a:off x="7213246" y="2128200"/>
              <a:ext cx="1818459" cy="1958147"/>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solidFill>
                  <a:latin typeface="Arial" panose="020B0604020202020204" pitchFamily="34" charset="0"/>
                  <a:cs typeface="Arial" panose="020B0604020202020204" pitchFamily="34" charset="0"/>
                </a:rPr>
                <a:t>55% </a:t>
              </a:r>
              <a:endParaRPr lang="en-GB" b="1" dirty="0">
                <a:solidFill>
                  <a:schemeClr val="tx2"/>
                </a:solidFill>
                <a:latin typeface="Arial" panose="020B0604020202020204" pitchFamily="34" charset="0"/>
                <a:cs typeface="Arial" panose="020B0604020202020204" pitchFamily="34" charset="0"/>
              </a:endParaRPr>
            </a:p>
          </p:txBody>
        </p:sp>
      </p:grpSp>
      <p:graphicFrame>
        <p:nvGraphicFramePr>
          <p:cNvPr id="8" name="Chart 7">
            <a:extLst>
              <a:ext uri="{FF2B5EF4-FFF2-40B4-BE49-F238E27FC236}">
                <a16:creationId xmlns:a16="http://schemas.microsoft.com/office/drawing/2014/main" xmlns="" id="{C1117BB8-0608-47E3-8BAA-9817A3CE758F}"/>
              </a:ext>
            </a:extLst>
          </p:cNvPr>
          <p:cNvGraphicFramePr/>
          <p:nvPr>
            <p:extLst>
              <p:ext uri="{D42A27DB-BD31-4B8C-83A1-F6EECF244321}">
                <p14:modId xmlns:p14="http://schemas.microsoft.com/office/powerpoint/2010/main" val="1840234002"/>
              </p:ext>
            </p:extLst>
          </p:nvPr>
        </p:nvGraphicFramePr>
        <p:xfrm>
          <a:off x="4709481" y="1664460"/>
          <a:ext cx="4673077" cy="318102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xmlns="" id="{DF2F6203-A381-46FB-94CB-5B249882880E}"/>
              </a:ext>
            </a:extLst>
          </p:cNvPr>
          <p:cNvSpPr txBox="1"/>
          <p:nvPr/>
        </p:nvSpPr>
        <p:spPr>
          <a:xfrm>
            <a:off x="5135503" y="1110462"/>
            <a:ext cx="3021453" cy="553998"/>
          </a:xfrm>
          <a:prstGeom prst="rect">
            <a:avLst/>
          </a:prstGeom>
          <a:noFill/>
          <a:ln>
            <a:solidFill>
              <a:schemeClr val="bg1">
                <a:lumMod val="75000"/>
              </a:schemeClr>
            </a:solidFill>
          </a:ln>
        </p:spPr>
        <p:txBody>
          <a:bodyPr wrap="square" rtlCol="0">
            <a:spAutoFit/>
          </a:bodyPr>
          <a:lstStyle/>
          <a:p>
            <a:pPr algn="ctr"/>
            <a:r>
              <a:rPr lang="en-US" sz="3000" dirty="0">
                <a:solidFill>
                  <a:schemeClr val="tx2"/>
                </a:solidFill>
                <a:latin typeface="Arial" panose="020B0604020202020204" pitchFamily="34" charset="0"/>
                <a:cs typeface="Arial" panose="020B0604020202020204" pitchFamily="34" charset="0"/>
              </a:rPr>
              <a:t>After 6 Months </a:t>
            </a:r>
            <a:endParaRPr lang="en-GB" sz="3000" dirty="0">
              <a:solidFill>
                <a:schemeClr val="tx2"/>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xmlns="" id="{6DB1DDC7-E03A-49ED-8794-D979E768DA40}"/>
              </a:ext>
            </a:extLst>
          </p:cNvPr>
          <p:cNvSpPr/>
          <p:nvPr/>
        </p:nvSpPr>
        <p:spPr>
          <a:xfrm>
            <a:off x="8433112" y="4655446"/>
            <a:ext cx="2361683" cy="461665"/>
          </a:xfrm>
          <a:prstGeom prst="rect">
            <a:avLst/>
          </a:prstGeom>
          <a:ln>
            <a:solidFill>
              <a:schemeClr val="bg1">
                <a:lumMod val="75000"/>
              </a:schemeClr>
            </a:solidFill>
          </a:ln>
        </p:spPr>
        <p:txBody>
          <a:bodyPr wrap="square">
            <a:spAutoFit/>
          </a:bodyPr>
          <a:lstStyle/>
          <a:p>
            <a:pPr algn="ctr"/>
            <a:r>
              <a:rPr lang="en-GB" sz="1200" b="1" dirty="0">
                <a:solidFill>
                  <a:schemeClr val="tx2"/>
                </a:solidFill>
                <a:latin typeface="arial" panose="020B0604020202020204" pitchFamily="34" charset="0"/>
              </a:rPr>
              <a:t>Reduction in Functional class of Angina </a:t>
            </a:r>
            <a:endParaRPr lang="en-GB" sz="1200" b="1" dirty="0">
              <a:solidFill>
                <a:schemeClr val="tx2"/>
              </a:solidFill>
            </a:endParaRPr>
          </a:p>
        </p:txBody>
      </p:sp>
      <p:sp>
        <p:nvSpPr>
          <p:cNvPr id="11" name="Rectangle 10">
            <a:extLst>
              <a:ext uri="{FF2B5EF4-FFF2-40B4-BE49-F238E27FC236}">
                <a16:creationId xmlns:a16="http://schemas.microsoft.com/office/drawing/2014/main" xmlns="" id="{71FC63D6-9E53-44FD-9978-8814D64A0754}"/>
              </a:ext>
            </a:extLst>
          </p:cNvPr>
          <p:cNvSpPr/>
          <p:nvPr/>
        </p:nvSpPr>
        <p:spPr>
          <a:xfrm>
            <a:off x="3654502" y="4684005"/>
            <a:ext cx="1735348" cy="646331"/>
          </a:xfrm>
          <a:prstGeom prst="rect">
            <a:avLst/>
          </a:prstGeom>
          <a:ln>
            <a:solidFill>
              <a:schemeClr val="bg1">
                <a:lumMod val="75000"/>
              </a:schemeClr>
            </a:solidFill>
          </a:ln>
        </p:spPr>
        <p:txBody>
          <a:bodyPr wrap="square">
            <a:spAutoFit/>
          </a:bodyPr>
          <a:lstStyle/>
          <a:p>
            <a:pPr algn="ctr"/>
            <a:r>
              <a:rPr lang="en-GB" sz="1200" b="1" dirty="0">
                <a:solidFill>
                  <a:schemeClr val="tx2"/>
                </a:solidFill>
                <a:latin typeface="arial" panose="020B0604020202020204" pitchFamily="34" charset="0"/>
              </a:rPr>
              <a:t>Reduction in Functional class of Heart Failure</a:t>
            </a:r>
          </a:p>
        </p:txBody>
      </p:sp>
      <p:sp>
        <p:nvSpPr>
          <p:cNvPr id="12" name="Rectangle 11">
            <a:extLst>
              <a:ext uri="{FF2B5EF4-FFF2-40B4-BE49-F238E27FC236}">
                <a16:creationId xmlns:a16="http://schemas.microsoft.com/office/drawing/2014/main" xmlns="" id="{E101180D-8D8E-40F8-9E0B-8FA08AE0138C}"/>
              </a:ext>
            </a:extLst>
          </p:cNvPr>
          <p:cNvSpPr/>
          <p:nvPr/>
        </p:nvSpPr>
        <p:spPr>
          <a:xfrm>
            <a:off x="6043807" y="4658567"/>
            <a:ext cx="1664873" cy="646331"/>
          </a:xfrm>
          <a:prstGeom prst="rect">
            <a:avLst/>
          </a:prstGeom>
          <a:ln>
            <a:solidFill>
              <a:schemeClr val="bg1">
                <a:lumMod val="75000"/>
              </a:schemeClr>
            </a:solidFill>
          </a:ln>
        </p:spPr>
        <p:txBody>
          <a:bodyPr wrap="square">
            <a:spAutoFit/>
          </a:bodyPr>
          <a:lstStyle/>
          <a:p>
            <a:pPr algn="ctr"/>
            <a:r>
              <a:rPr lang="en-GB" sz="1200" b="1" dirty="0">
                <a:solidFill>
                  <a:schemeClr val="tx2"/>
                </a:solidFill>
                <a:latin typeface="arial" panose="020B0604020202020204" pitchFamily="34" charset="0"/>
              </a:rPr>
              <a:t>Achievement of Antiarrhythmic Effect</a:t>
            </a:r>
            <a:endParaRPr lang="en-GB" sz="1200" b="1" dirty="0">
              <a:solidFill>
                <a:schemeClr val="tx2"/>
              </a:solidFill>
            </a:endParaRPr>
          </a:p>
        </p:txBody>
      </p:sp>
      <p:grpSp>
        <p:nvGrpSpPr>
          <p:cNvPr id="13" name="Group 12">
            <a:extLst>
              <a:ext uri="{FF2B5EF4-FFF2-40B4-BE49-F238E27FC236}">
                <a16:creationId xmlns:a16="http://schemas.microsoft.com/office/drawing/2014/main" xmlns="" id="{7B537E8C-345B-4B13-8555-DD603C4237FA}"/>
              </a:ext>
            </a:extLst>
          </p:cNvPr>
          <p:cNvGrpSpPr/>
          <p:nvPr/>
        </p:nvGrpSpPr>
        <p:grpSpPr>
          <a:xfrm>
            <a:off x="3567581" y="2134967"/>
            <a:ext cx="2005931" cy="2058264"/>
            <a:chOff x="6926180" y="2065042"/>
            <a:chExt cx="2354806" cy="2021305"/>
          </a:xfrm>
        </p:grpSpPr>
        <p:sp>
          <p:nvSpPr>
            <p:cNvPr id="14" name="Oval 13">
              <a:extLst>
                <a:ext uri="{FF2B5EF4-FFF2-40B4-BE49-F238E27FC236}">
                  <a16:creationId xmlns:a16="http://schemas.microsoft.com/office/drawing/2014/main" xmlns="" id="{2AB36962-9FB8-4AC0-AC2B-3DC05A9E65D9}"/>
                </a:ext>
              </a:extLst>
            </p:cNvPr>
            <p:cNvSpPr/>
            <p:nvPr/>
          </p:nvSpPr>
          <p:spPr>
            <a:xfrm>
              <a:off x="6926180" y="2065042"/>
              <a:ext cx="2354806" cy="20213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125" dirty="0"/>
            </a:p>
          </p:txBody>
        </p:sp>
        <p:sp>
          <p:nvSpPr>
            <p:cNvPr id="15" name="Arrow: Down 14">
              <a:extLst>
                <a:ext uri="{FF2B5EF4-FFF2-40B4-BE49-F238E27FC236}">
                  <a16:creationId xmlns:a16="http://schemas.microsoft.com/office/drawing/2014/main" xmlns="" id="{3331CA2A-94D0-4161-94A3-AD1D87754F7E}"/>
                </a:ext>
              </a:extLst>
            </p:cNvPr>
            <p:cNvSpPr/>
            <p:nvPr/>
          </p:nvSpPr>
          <p:spPr>
            <a:xfrm>
              <a:off x="7213246" y="2128200"/>
              <a:ext cx="1818459" cy="1958147"/>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solidFill>
                  <a:latin typeface="Arial" panose="020B0604020202020204" pitchFamily="34" charset="0"/>
                  <a:cs typeface="Arial" panose="020B0604020202020204" pitchFamily="34" charset="0"/>
                </a:rPr>
                <a:t>93%</a:t>
              </a:r>
              <a:r>
                <a:rPr lang="en-US" b="1" dirty="0">
                  <a:solidFill>
                    <a:srgbClr val="FF0000"/>
                  </a:solidFill>
                  <a:latin typeface="Arial" panose="020B0604020202020204" pitchFamily="34" charset="0"/>
                  <a:cs typeface="Arial" panose="020B0604020202020204" pitchFamily="34" charset="0"/>
                </a:rPr>
                <a:t> </a:t>
              </a:r>
              <a:endParaRPr lang="en-GB" b="1" dirty="0">
                <a:solidFill>
                  <a:srgbClr val="FF0000"/>
                </a:solidFill>
                <a:latin typeface="Arial" panose="020B0604020202020204" pitchFamily="34" charset="0"/>
                <a:cs typeface="Arial" panose="020B0604020202020204" pitchFamily="34" charset="0"/>
              </a:endParaRPr>
            </a:p>
          </p:txBody>
        </p:sp>
      </p:grpSp>
      <p:sp>
        <p:nvSpPr>
          <p:cNvPr id="16" name="TextBox 15">
            <a:extLst>
              <a:ext uri="{FF2B5EF4-FFF2-40B4-BE49-F238E27FC236}">
                <a16:creationId xmlns:a16="http://schemas.microsoft.com/office/drawing/2014/main" xmlns="" id="{9CBD5801-42C2-47C6-8CB6-B6A288F42388}"/>
              </a:ext>
            </a:extLst>
          </p:cNvPr>
          <p:cNvSpPr txBox="1"/>
          <p:nvPr/>
        </p:nvSpPr>
        <p:spPr>
          <a:xfrm>
            <a:off x="5987853" y="5295711"/>
            <a:ext cx="1709012" cy="276999"/>
          </a:xfrm>
          <a:prstGeom prst="rect">
            <a:avLst/>
          </a:prstGeom>
          <a:noFill/>
          <a:ln>
            <a:solidFill>
              <a:schemeClr val="bg1">
                <a:lumMod val="75000"/>
              </a:schemeClr>
            </a:solidFill>
          </a:ln>
        </p:spPr>
        <p:txBody>
          <a:bodyPr wrap="square" rtlCol="0">
            <a:spAutoFit/>
          </a:bodyPr>
          <a:lstStyle/>
          <a:p>
            <a:pPr algn="ctr"/>
            <a:r>
              <a:rPr lang="en-US" sz="1200" b="1" dirty="0">
                <a:solidFill>
                  <a:schemeClr val="tx2"/>
                </a:solidFill>
                <a:latin typeface="Arial" panose="020B0604020202020204" pitchFamily="34" charset="0"/>
                <a:cs typeface="Arial" panose="020B0604020202020204" pitchFamily="34" charset="0"/>
              </a:rPr>
              <a:t>Ventricular Volumes</a:t>
            </a:r>
            <a:endParaRPr lang="en-GB" sz="1200" b="1" dirty="0">
              <a:solidFill>
                <a:schemeClr val="tx2"/>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EEB92BAD-83AE-4B25-9504-36C47BC1997E}"/>
              </a:ext>
            </a:extLst>
          </p:cNvPr>
          <p:cNvSpPr txBox="1"/>
          <p:nvPr/>
        </p:nvSpPr>
        <p:spPr>
          <a:xfrm>
            <a:off x="5996819" y="5759730"/>
            <a:ext cx="1709012" cy="461665"/>
          </a:xfrm>
          <a:prstGeom prst="rect">
            <a:avLst/>
          </a:prstGeom>
          <a:noFill/>
          <a:ln>
            <a:solidFill>
              <a:schemeClr val="bg1">
                <a:lumMod val="75000"/>
              </a:schemeClr>
            </a:solidFill>
          </a:ln>
        </p:spPr>
        <p:txBody>
          <a:bodyPr wrap="square" rtlCol="0">
            <a:spAutoFit/>
          </a:bodyPr>
          <a:lstStyle/>
          <a:p>
            <a:pPr algn="ctr"/>
            <a:r>
              <a:rPr lang="en-US" sz="1200" b="1" dirty="0">
                <a:solidFill>
                  <a:schemeClr val="tx2"/>
                </a:solidFill>
                <a:latin typeface="Arial" panose="020B0604020202020204" pitchFamily="34" charset="0"/>
                <a:cs typeface="Arial" panose="020B0604020202020204" pitchFamily="34" charset="0"/>
              </a:rPr>
              <a:t>Ejection </a:t>
            </a:r>
          </a:p>
          <a:p>
            <a:pPr algn="ctr"/>
            <a:r>
              <a:rPr lang="en-US" sz="1200" b="1" dirty="0">
                <a:solidFill>
                  <a:schemeClr val="tx2"/>
                </a:solidFill>
                <a:latin typeface="Arial" panose="020B0604020202020204" pitchFamily="34" charset="0"/>
                <a:cs typeface="Arial" panose="020B0604020202020204" pitchFamily="34" charset="0"/>
              </a:rPr>
              <a:t>Fraction </a:t>
            </a:r>
            <a:endParaRPr lang="en-GB" sz="1200" b="1" dirty="0">
              <a:solidFill>
                <a:schemeClr val="tx2"/>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xmlns="" id="{1140CF6F-67BB-4E0F-B752-6A93F6ABD863}"/>
              </a:ext>
            </a:extLst>
          </p:cNvPr>
          <p:cNvSpPr/>
          <p:nvPr/>
        </p:nvSpPr>
        <p:spPr>
          <a:xfrm>
            <a:off x="255848" y="6509519"/>
            <a:ext cx="10635328" cy="215444"/>
          </a:xfrm>
          <a:prstGeom prst="rect">
            <a:avLst/>
          </a:prstGeom>
        </p:spPr>
        <p:txBody>
          <a:bodyPr wrap="square">
            <a:spAutoFit/>
          </a:bodyPr>
          <a:lstStyle/>
          <a:p>
            <a:pPr marL="228600" indent="-228600">
              <a:buFont typeface="+mj-lt"/>
              <a:buAutoNum type="arabicPeriod"/>
            </a:pPr>
            <a:r>
              <a:rPr lang="en-GB" sz="800" dirty="0" err="1">
                <a:solidFill>
                  <a:srgbClr val="231F20"/>
                </a:solidFill>
                <a:latin typeface="Arial" panose="020B0604020202020204" pitchFamily="34" charset="0"/>
                <a:cs typeface="Arial" panose="020B0604020202020204" pitchFamily="34" charset="0"/>
              </a:rPr>
              <a:t>Syrkin</a:t>
            </a:r>
            <a:r>
              <a:rPr lang="en-GB" sz="800" dirty="0">
                <a:solidFill>
                  <a:srgbClr val="231F20"/>
                </a:solidFill>
                <a:latin typeface="Arial" panose="020B0604020202020204" pitchFamily="34" charset="0"/>
                <a:cs typeface="Arial" panose="020B0604020202020204" pitchFamily="34" charset="0"/>
              </a:rPr>
              <a:t> AL et al</a:t>
            </a:r>
            <a:r>
              <a:rPr lang="en-GB" sz="800" b="1" dirty="0">
                <a:solidFill>
                  <a:srgbClr val="231F20"/>
                </a:solidFill>
                <a:latin typeface="Arial" panose="020B0604020202020204" pitchFamily="34" charset="0"/>
                <a:cs typeface="Arial" panose="020B0604020202020204" pitchFamily="34" charset="0"/>
              </a:rPr>
              <a:t>, </a:t>
            </a:r>
            <a:r>
              <a:rPr lang="en-GB" sz="800" dirty="0">
                <a:solidFill>
                  <a:srgbClr val="231F20"/>
                </a:solidFill>
                <a:latin typeface="Arial" panose="020B0604020202020204" pitchFamily="34" charset="0"/>
                <a:cs typeface="Arial" panose="020B0604020202020204" pitchFamily="34" charset="0"/>
              </a:rPr>
              <a:t>Kardiologiia. 2003;43(6):48-53. https://pubmed.ncbi.nlm.nih.gov/12891311/</a:t>
            </a:r>
            <a:endParaRPr lang="en-GB" sz="800" dirty="0">
              <a:latin typeface="Arial" panose="020B0604020202020204" pitchFamily="34" charset="0"/>
              <a:cs typeface="Arial" panose="020B0604020202020204" pitchFamily="34" charset="0"/>
            </a:endParaRPr>
          </a:p>
        </p:txBody>
      </p:sp>
      <p:sp>
        <p:nvSpPr>
          <p:cNvPr id="3" name="Arrow: Down 2">
            <a:extLst>
              <a:ext uri="{FF2B5EF4-FFF2-40B4-BE49-F238E27FC236}">
                <a16:creationId xmlns:a16="http://schemas.microsoft.com/office/drawing/2014/main" xmlns="" id="{A1FBAC06-090E-4B61-9EF0-6B2DA6951ABE}"/>
              </a:ext>
            </a:extLst>
          </p:cNvPr>
          <p:cNvSpPr/>
          <p:nvPr/>
        </p:nvSpPr>
        <p:spPr>
          <a:xfrm rot="10800000">
            <a:off x="5640678" y="5737049"/>
            <a:ext cx="326571" cy="4385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xmlns="" id="{1D2F1F55-E485-4C7C-BF9F-828E0BF24D70}"/>
              </a:ext>
            </a:extLst>
          </p:cNvPr>
          <p:cNvSpPr/>
          <p:nvPr/>
        </p:nvSpPr>
        <p:spPr>
          <a:xfrm>
            <a:off x="5640678" y="5271845"/>
            <a:ext cx="326571"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xmlns="" id="{1B87614D-6932-458B-BD35-EC2AC237249F}"/>
              </a:ext>
            </a:extLst>
          </p:cNvPr>
          <p:cNvSpPr txBox="1">
            <a:spLocks/>
          </p:cNvSpPr>
          <p:nvPr/>
        </p:nvSpPr>
        <p:spPr>
          <a:xfrm>
            <a:off x="483455" y="65314"/>
            <a:ext cx="9873526" cy="895699"/>
          </a:xfrm>
          <a:prstGeom prst="rect">
            <a:avLst/>
          </a:prstGeom>
        </p:spPr>
        <p:txBody>
          <a:bodyPr anchor="ctr" anchorCtr="0"/>
          <a:lstStyle>
            <a:lvl1pPr algn="l" defTabSz="914377" rtl="0" eaLnBrk="1" latinLnBrk="0" hangingPunct="1">
              <a:lnSpc>
                <a:spcPct val="100000"/>
              </a:lnSpc>
              <a:spcBef>
                <a:spcPct val="0"/>
              </a:spcBef>
              <a:buNone/>
              <a:defRPr sz="2200" b="1" kern="1200">
                <a:solidFill>
                  <a:schemeClr val="tx1">
                    <a:lumMod val="75000"/>
                    <a:lumOff val="25000"/>
                  </a:schemeClr>
                </a:solidFill>
                <a:latin typeface="微软雅黑" panose="020B0503020204020204" pitchFamily="34" charset="-122"/>
                <a:ea typeface="微软雅黑" panose="020B0503020204020204" pitchFamily="34" charset="-122"/>
                <a:cs typeface="+mj-cs"/>
              </a:defRPr>
            </a:lvl1pPr>
          </a:lstStyle>
          <a:p>
            <a:pPr algn="ctr"/>
            <a:r>
              <a:rPr lang="en-GB" dirty="0">
                <a:latin typeface="Calisto MT" panose="02040603050505030304" pitchFamily="18" charset="0"/>
              </a:rPr>
              <a:t/>
            </a:r>
            <a:br>
              <a:rPr lang="en-GB" dirty="0">
                <a:latin typeface="Calisto MT" panose="02040603050505030304" pitchFamily="18" charset="0"/>
              </a:rPr>
            </a:br>
            <a:r>
              <a:rPr lang="en-US" dirty="0">
                <a:latin typeface="Calisto MT" panose="02040603050505030304" pitchFamily="18" charset="0"/>
              </a:rPr>
              <a:t>Effect of Betaloc ZOK on remodeling of the heart and cardiac rhythm disturbances after myocardial infarction in patients with chronic heart failure.</a:t>
            </a:r>
            <a:r>
              <a:rPr lang="en-US" baseline="30000" dirty="0">
                <a:latin typeface="Calisto MT" panose="02040603050505030304" pitchFamily="18" charset="0"/>
              </a:rPr>
              <a:t>1</a:t>
            </a:r>
            <a:r>
              <a:rPr lang="en-GB" dirty="0">
                <a:latin typeface="Calisto MT" panose="02040603050505030304" pitchFamily="18" charset="0"/>
              </a:rPr>
              <a:t/>
            </a:r>
            <a:br>
              <a:rPr lang="en-GB" dirty="0">
                <a:latin typeface="Calisto MT" panose="02040603050505030304" pitchFamily="18" charset="0"/>
              </a:rPr>
            </a:br>
            <a:endParaRPr lang="en-US" dirty="0"/>
          </a:p>
        </p:txBody>
      </p:sp>
      <p:sp>
        <p:nvSpPr>
          <p:cNvPr id="21" name="箭头: 五边形 45">
            <a:extLst>
              <a:ext uri="{FF2B5EF4-FFF2-40B4-BE49-F238E27FC236}">
                <a16:creationId xmlns:a16="http://schemas.microsoft.com/office/drawing/2014/main" xmlns="" id="{E2F23491-1F28-4C6F-ADF8-EA1E70137405}"/>
              </a:ext>
            </a:extLst>
          </p:cNvPr>
          <p:cNvSpPr/>
          <p:nvPr/>
        </p:nvSpPr>
        <p:spPr>
          <a:xfrm rot="5400000">
            <a:off x="10918640" y="-309733"/>
            <a:ext cx="963628" cy="1583095"/>
          </a:xfrm>
          <a:prstGeom prst="homePlate">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Arrhythmia</a:t>
            </a:r>
          </a:p>
        </p:txBody>
      </p:sp>
    </p:spTree>
    <p:extLst>
      <p:ext uri="{BB962C8B-B14F-4D97-AF65-F5344CB8AC3E}">
        <p14:creationId xmlns:p14="http://schemas.microsoft.com/office/powerpoint/2010/main" val="3066283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xmlns="" id="{21AC6BE6-BEC2-410B-BD08-45D3FD920AF5}"/>
              </a:ext>
            </a:extLst>
          </p:cNvPr>
          <p:cNvGraphicFramePr>
            <a:graphicFrameLocks noGrp="1"/>
          </p:cNvGraphicFramePr>
          <p:nvPr>
            <p:extLst>
              <p:ext uri="{D42A27DB-BD31-4B8C-83A1-F6EECF244321}">
                <p14:modId xmlns:p14="http://schemas.microsoft.com/office/powerpoint/2010/main" val="2363640085"/>
              </p:ext>
            </p:extLst>
          </p:nvPr>
        </p:nvGraphicFramePr>
        <p:xfrm>
          <a:off x="681765" y="1154253"/>
          <a:ext cx="6096000" cy="52120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xmlns="" val="606305929"/>
                    </a:ext>
                  </a:extLst>
                </a:gridCol>
                <a:gridCol w="2032000">
                  <a:extLst>
                    <a:ext uri="{9D8B030D-6E8A-4147-A177-3AD203B41FA5}">
                      <a16:colId xmlns:a16="http://schemas.microsoft.com/office/drawing/2014/main" xmlns="" val="1941242915"/>
                    </a:ext>
                  </a:extLst>
                </a:gridCol>
                <a:gridCol w="2032000">
                  <a:extLst>
                    <a:ext uri="{9D8B030D-6E8A-4147-A177-3AD203B41FA5}">
                      <a16:colId xmlns:a16="http://schemas.microsoft.com/office/drawing/2014/main" xmlns="" val="1522388831"/>
                    </a:ext>
                  </a:extLst>
                </a:gridCol>
              </a:tblGrid>
              <a:tr h="362209">
                <a:tc>
                  <a:txBody>
                    <a:bodyPr/>
                    <a:lstStyle/>
                    <a:p>
                      <a:r>
                        <a:rPr lang="en-US" dirty="0">
                          <a:latin typeface="Arial" panose="020B0604020202020204" pitchFamily="34" charset="0"/>
                          <a:cs typeface="Arial" panose="020B0604020202020204" pitchFamily="34" charset="0"/>
                        </a:rPr>
                        <a:t>Study</a:t>
                      </a:r>
                      <a:r>
                        <a:rPr lang="en-US" baseline="30000" dirty="0">
                          <a:latin typeface="Arial" panose="020B0604020202020204" pitchFamily="34" charset="0"/>
                          <a:cs typeface="Arial" panose="020B0604020202020204" pitchFamily="34" charset="0"/>
                        </a:rPr>
                        <a:t>1</a:t>
                      </a:r>
                    </a:p>
                  </a:txBody>
                  <a:tcPr/>
                </a:tc>
                <a:tc>
                  <a:txBody>
                    <a:bodyPr/>
                    <a:lstStyle/>
                    <a:p>
                      <a:r>
                        <a:rPr lang="en-US" dirty="0">
                          <a:latin typeface="Arial" panose="020B0604020202020204" pitchFamily="34" charset="0"/>
                          <a:cs typeface="Arial" panose="020B0604020202020204" pitchFamily="34" charset="0"/>
                        </a:rPr>
                        <a:t>Number of patients</a:t>
                      </a:r>
                    </a:p>
                  </a:txBody>
                  <a:tcPr/>
                </a:tc>
                <a:tc>
                  <a:txBody>
                    <a:bodyPr/>
                    <a:lstStyle/>
                    <a:p>
                      <a:r>
                        <a:rPr lang="en-US" sz="1800" b="0" i="0" u="none" strike="noStrike" kern="1200" baseline="0" dirty="0">
                          <a:solidFill>
                            <a:schemeClr val="lt1"/>
                          </a:solidFill>
                          <a:latin typeface="Arial" panose="020B0604020202020204" pitchFamily="34" charset="0"/>
                          <a:ea typeface="+mn-ea"/>
                          <a:cs typeface="Arial" panose="020B0604020202020204" pitchFamily="34" charset="0"/>
                        </a:rPr>
                        <a:t>Follow-up</a:t>
                      </a:r>
                    </a:p>
                    <a:p>
                      <a:r>
                        <a:rPr lang="en-US" sz="1800" b="0" i="0" u="none" strike="noStrike" kern="1200" baseline="0" dirty="0">
                          <a:solidFill>
                            <a:schemeClr val="lt1"/>
                          </a:solidFill>
                          <a:latin typeface="Arial" panose="020B0604020202020204" pitchFamily="34" charset="0"/>
                          <a:ea typeface="+mn-ea"/>
                          <a:cs typeface="Arial" panose="020B0604020202020204" pitchFamily="34" charset="0"/>
                        </a:rPr>
                        <a:t>time</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294379164"/>
                  </a:ext>
                </a:extLst>
              </a:tr>
              <a:tr h="893119">
                <a:tc>
                  <a:txBody>
                    <a:bodyPr/>
                    <a:lstStyle/>
                    <a:p>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Gothenburg Metoprolol Trial</a:t>
                      </a:r>
                    </a:p>
                    <a:p>
                      <a:endParaRPr lang="en-US" sz="18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1395</a:t>
                      </a:r>
                    </a:p>
                  </a:txBody>
                  <a:tcPr/>
                </a:tc>
                <a:tc>
                  <a:txBody>
                    <a:bodyPr/>
                    <a:lstStyle/>
                    <a:p>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3 months</a:t>
                      </a:r>
                    </a:p>
                  </a:txBody>
                  <a:tcPr/>
                </a:tc>
                <a:extLst>
                  <a:ext uri="{0D108BD9-81ED-4DB2-BD59-A6C34878D82A}">
                    <a16:rowId xmlns:a16="http://schemas.microsoft.com/office/drawing/2014/main" xmlns="" val="1686107847"/>
                  </a:ext>
                </a:extLst>
              </a:tr>
              <a:tr h="89311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Amsterdam Metoprolol Trial</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301</a:t>
                      </a:r>
                    </a:p>
                    <a:p>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3 years</a:t>
                      </a:r>
                    </a:p>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183725909"/>
                  </a:ext>
                </a:extLst>
              </a:tr>
              <a:tr h="89311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Stockholm Metoprolol Trial</a:t>
                      </a:r>
                    </a:p>
                    <a:p>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583</a:t>
                      </a:r>
                    </a:p>
                    <a:p>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1 year</a:t>
                      </a:r>
                    </a:p>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027180434"/>
                  </a:ext>
                </a:extLst>
              </a:tr>
              <a:tr h="89311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Belfast Metoprolol Trial</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800</a:t>
                      </a:r>
                    </a:p>
                    <a:p>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1 year</a:t>
                      </a:r>
                    </a:p>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598531246"/>
                  </a:ext>
                </a:extLst>
              </a:tr>
              <a:tr h="89311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Lopressor Intervention Trial</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2395</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Arial" panose="020B0604020202020204" pitchFamily="34" charset="0"/>
                          <a:ea typeface="+mn-ea"/>
                          <a:cs typeface="Arial" panose="020B0604020202020204" pitchFamily="34" charset="0"/>
                        </a:rPr>
                        <a:t>1 year</a:t>
                      </a:r>
                    </a:p>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572551676"/>
                  </a:ext>
                </a:extLst>
              </a:tr>
            </a:tbl>
          </a:graphicData>
        </a:graphic>
      </p:graphicFrame>
      <p:sp>
        <p:nvSpPr>
          <p:cNvPr id="5" name="TextBox 4">
            <a:extLst>
              <a:ext uri="{FF2B5EF4-FFF2-40B4-BE49-F238E27FC236}">
                <a16:creationId xmlns:a16="http://schemas.microsoft.com/office/drawing/2014/main" xmlns="" id="{836400E8-F014-4D57-8057-6659D32964ED}"/>
              </a:ext>
            </a:extLst>
          </p:cNvPr>
          <p:cNvSpPr txBox="1"/>
          <p:nvPr/>
        </p:nvSpPr>
        <p:spPr>
          <a:xfrm>
            <a:off x="6879365" y="1154253"/>
            <a:ext cx="4907422" cy="427809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l"/>
            <a:r>
              <a:rPr lang="en-US" sz="1700" b="0" i="0" u="none" strike="noStrike" baseline="0" dirty="0">
                <a:latin typeface="Arial" panose="020B0604020202020204" pitchFamily="34" charset="0"/>
                <a:cs typeface="Arial" panose="020B0604020202020204" pitchFamily="34" charset="0"/>
              </a:rPr>
              <a:t>In order to get a clearer picture of the value of metoprolol treatment for secondary prophylaxis after acute myocardial infarction, individual patient data from the five different trials utilizing metoprolol as the study drug have been pooled. In the overall test, There was a significant reduction (19%) in the rate of mortality. </a:t>
            </a:r>
          </a:p>
          <a:p>
            <a:pPr algn="l"/>
            <a:r>
              <a:rPr lang="en-US" sz="1700" b="0" i="0" u="none" strike="noStrike" baseline="0" dirty="0">
                <a:latin typeface="Arial" panose="020B0604020202020204" pitchFamily="34" charset="0"/>
                <a:cs typeface="Arial" panose="020B0604020202020204" pitchFamily="34" charset="0"/>
              </a:rPr>
              <a:t>The reduction was observed both in men (16%) and</a:t>
            </a:r>
          </a:p>
          <a:p>
            <a:pPr algn="l"/>
            <a:r>
              <a:rPr lang="en-US" sz="1700" b="0" i="0" u="none" strike="noStrike" baseline="0" dirty="0">
                <a:latin typeface="Arial" panose="020B0604020202020204" pitchFamily="34" charset="0"/>
                <a:cs typeface="Arial" panose="020B0604020202020204" pitchFamily="34" charset="0"/>
              </a:rPr>
              <a:t>women (23%). In accordance with the previous findings, the reduction in total mortality was mainly due to reduced sudden cardiac deaths. Interestingly, the beneficial effect of metoprolol was not influenced by risk factors such as age, sex and smoking habits, i.e., the treatment effect was seen both in high and low-risk patients.</a:t>
            </a:r>
            <a:r>
              <a:rPr lang="en-US" sz="1700" b="0" i="0" u="none" strike="noStrike" baseline="30000" dirty="0">
                <a:latin typeface="Arial" panose="020B0604020202020204" pitchFamily="34" charset="0"/>
                <a:cs typeface="Arial" panose="020B0604020202020204" pitchFamily="34" charset="0"/>
              </a:rPr>
              <a:t>1</a:t>
            </a:r>
          </a:p>
        </p:txBody>
      </p:sp>
      <p:sp>
        <p:nvSpPr>
          <p:cNvPr id="6" name="标题 1">
            <a:extLst>
              <a:ext uri="{FF2B5EF4-FFF2-40B4-BE49-F238E27FC236}">
                <a16:creationId xmlns:a16="http://schemas.microsoft.com/office/drawing/2014/main" xmlns="" id="{CC1F7941-BF22-48CA-82C7-417160BD734A}"/>
              </a:ext>
            </a:extLst>
          </p:cNvPr>
          <p:cNvSpPr>
            <a:spLocks noGrp="1"/>
          </p:cNvSpPr>
          <p:nvPr>
            <p:ph type="title"/>
          </p:nvPr>
        </p:nvSpPr>
        <p:spPr>
          <a:xfrm>
            <a:off x="561574" y="144798"/>
            <a:ext cx="9823397" cy="693737"/>
          </a:xfrm>
        </p:spPr>
        <p:txBody>
          <a:bodyPr anchor="ctr">
            <a:noAutofit/>
          </a:bodyPr>
          <a:lstStyle/>
          <a:p>
            <a:pPr algn="ctr"/>
            <a:r>
              <a:rPr lang="en-US" altLang="zh-CN" dirty="0">
                <a:latin typeface="Calisto MT" panose="02040603050505030304" pitchFamily="18" charset="0"/>
                <a:sym typeface="微软雅黑" panose="020B0503020204020204" pitchFamily="34" charset="-122"/>
              </a:rPr>
              <a:t>Long-term use of metoprolol reduced the risk of sudden death in MI patients by up to 40% within three years.</a:t>
            </a:r>
            <a:endParaRPr lang="en-US" altLang="zh-CN" baseline="30000" dirty="0">
              <a:latin typeface="Calisto MT" panose="02040603050505030304" pitchFamily="18" charset="0"/>
              <a:sym typeface="微软雅黑" panose="020B0503020204020204" pitchFamily="34" charset="-122"/>
            </a:endParaRPr>
          </a:p>
        </p:txBody>
      </p:sp>
      <p:sp>
        <p:nvSpPr>
          <p:cNvPr id="8" name="TextBox 7">
            <a:extLst>
              <a:ext uri="{FF2B5EF4-FFF2-40B4-BE49-F238E27FC236}">
                <a16:creationId xmlns:a16="http://schemas.microsoft.com/office/drawing/2014/main" xmlns="" id="{67A7B8B5-458E-4759-8F15-B6710ABD919B}"/>
              </a:ext>
            </a:extLst>
          </p:cNvPr>
          <p:cNvSpPr txBox="1"/>
          <p:nvPr/>
        </p:nvSpPr>
        <p:spPr>
          <a:xfrm>
            <a:off x="6879365" y="5443003"/>
            <a:ext cx="4907421"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a:latin typeface="Arial" panose="020B0604020202020204" pitchFamily="34" charset="0"/>
                <a:cs typeface="Arial" panose="020B0604020202020204" pitchFamily="34" charset="0"/>
              </a:rPr>
              <a:t>The total number of patients was 5,474 enrolled in all five studies.</a:t>
            </a:r>
          </a:p>
          <a:p>
            <a:r>
              <a:rPr lang="en-US" dirty="0">
                <a:latin typeface="Arial" panose="020B0604020202020204" pitchFamily="34" charset="0"/>
                <a:cs typeface="Arial" panose="020B0604020202020204" pitchFamily="34" charset="0"/>
              </a:rPr>
              <a:t>Metoprolol with a dose of 200 mg was used.</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a:t>
            </a:r>
          </a:p>
        </p:txBody>
      </p:sp>
      <p:sp>
        <p:nvSpPr>
          <p:cNvPr id="10" name="箭头: 五边形 45">
            <a:extLst>
              <a:ext uri="{FF2B5EF4-FFF2-40B4-BE49-F238E27FC236}">
                <a16:creationId xmlns:a16="http://schemas.microsoft.com/office/drawing/2014/main" xmlns="" id="{748962FB-BEF2-4E5E-8380-A7E97508CF80}"/>
              </a:ext>
            </a:extLst>
          </p:cNvPr>
          <p:cNvSpPr/>
          <p:nvPr/>
        </p:nvSpPr>
        <p:spPr>
          <a:xfrm rot="5400000">
            <a:off x="10957441" y="-178537"/>
            <a:ext cx="1053975" cy="1415145"/>
          </a:xfrm>
          <a:prstGeom prst="homePlate">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1600" b="1" dirty="0">
                <a:latin typeface="Calisto MT" panose="02040603050505030304" pitchFamily="18" charset="0"/>
                <a:ea typeface="微软雅黑" panose="020B0503020204020204" pitchFamily="34" charset="-122"/>
                <a:sym typeface="微软雅黑" panose="020B0503020204020204" pitchFamily="34" charset="-122"/>
              </a:rPr>
              <a:t>Myocardial Infarction</a:t>
            </a:r>
          </a:p>
        </p:txBody>
      </p:sp>
      <p:sp>
        <p:nvSpPr>
          <p:cNvPr id="9" name="文本框 79">
            <a:extLst>
              <a:ext uri="{FF2B5EF4-FFF2-40B4-BE49-F238E27FC236}">
                <a16:creationId xmlns:a16="http://schemas.microsoft.com/office/drawing/2014/main" xmlns="" id="{73FB8308-AECF-42E1-9D3B-0B190D3E6165}"/>
              </a:ext>
            </a:extLst>
          </p:cNvPr>
          <p:cNvSpPr txBox="1"/>
          <p:nvPr/>
        </p:nvSpPr>
        <p:spPr>
          <a:xfrm>
            <a:off x="450971" y="6577431"/>
            <a:ext cx="6093912" cy="215444"/>
          </a:xfrm>
          <a:prstGeom prst="rect">
            <a:avLst/>
          </a:prstGeom>
          <a:noFill/>
        </p:spPr>
        <p:txBody>
          <a:bodyPr wrap="square">
            <a:spAutoFit/>
          </a:bodyPr>
          <a:lstStyle/>
          <a:p>
            <a:pPr marL="228600" indent="-228600">
              <a:buFont typeface="+mj-lt"/>
              <a:buAutoNum type="arabicPeriod"/>
            </a:pPr>
            <a:r>
              <a:rPr lang="fr-FR"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Olsson G, et. al. Eur Heart J. 1992, Jan 13(1) 28-32.</a:t>
            </a:r>
          </a:p>
        </p:txBody>
      </p:sp>
    </p:spTree>
    <p:extLst>
      <p:ext uri="{BB962C8B-B14F-4D97-AF65-F5344CB8AC3E}">
        <p14:creationId xmlns:p14="http://schemas.microsoft.com/office/powerpoint/2010/main" val="612605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梯形 230">
            <a:extLst>
              <a:ext uri="{FF2B5EF4-FFF2-40B4-BE49-F238E27FC236}">
                <a16:creationId xmlns:a16="http://schemas.microsoft.com/office/drawing/2014/main" xmlns="" id="{5252DD84-C90F-43CF-8716-FC30BE6095D3}"/>
              </a:ext>
            </a:extLst>
          </p:cNvPr>
          <p:cNvSpPr/>
          <p:nvPr/>
        </p:nvSpPr>
        <p:spPr>
          <a:xfrm>
            <a:off x="1962151" y="1162508"/>
            <a:ext cx="8311100" cy="557964"/>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3" name="矩形 262">
            <a:extLst>
              <a:ext uri="{FF2B5EF4-FFF2-40B4-BE49-F238E27FC236}">
                <a16:creationId xmlns:a16="http://schemas.microsoft.com/office/drawing/2014/main" xmlns="" id="{20CD7C41-95B2-4833-B882-BF69ADA50443}"/>
              </a:ext>
            </a:extLst>
          </p:cNvPr>
          <p:cNvSpPr/>
          <p:nvPr/>
        </p:nvSpPr>
        <p:spPr>
          <a:xfrm>
            <a:off x="1116903" y="1868961"/>
            <a:ext cx="10304462" cy="3336720"/>
          </a:xfrm>
          <a:prstGeom prst="rect">
            <a:avLst/>
          </a:prstGeom>
          <a:blipFill>
            <a:blip r:embed="rId3">
              <a:alphaModFix amt="50000"/>
              <a:extLst>
                <a:ext uri="{96DAC541-7B7A-43D3-8B79-37D633B846F1}">
                  <asvg:svgBlip xmlns:asvg="http://schemas.microsoft.com/office/drawing/2016/SVG/main" xmlns="" r:embed="rId4"/>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矩形 79">
            <a:extLst>
              <a:ext uri="{FF2B5EF4-FFF2-40B4-BE49-F238E27FC236}">
                <a16:creationId xmlns:a16="http://schemas.microsoft.com/office/drawing/2014/main" xmlns="" id="{C3DE2E6B-6EAD-4D98-BBC6-178AC6FBB058}"/>
              </a:ext>
            </a:extLst>
          </p:cNvPr>
          <p:cNvSpPr/>
          <p:nvPr/>
        </p:nvSpPr>
        <p:spPr>
          <a:xfrm>
            <a:off x="1116903" y="1868724"/>
            <a:ext cx="10304462" cy="3336720"/>
          </a:xfrm>
          <a:prstGeom prst="rect">
            <a:avLst/>
          </a:prstGeom>
          <a:blipFill>
            <a:blip r:embed="rId3">
              <a:alphaModFix amt="50000"/>
              <a:extLst>
                <a:ext uri="{96DAC541-7B7A-43D3-8B79-37D633B846F1}">
                  <asvg:svgBlip xmlns:asvg="http://schemas.microsoft.com/office/drawing/2016/SVG/main" xmlns="" r:embed="rId4"/>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450971" y="220662"/>
            <a:ext cx="10101951" cy="600392"/>
          </a:xfrm>
        </p:spPr>
        <p:txBody>
          <a:bodyPr anchor="ctr">
            <a:noAutofit/>
          </a:bodyPr>
          <a:lstStyle/>
          <a:p>
            <a:pPr algn="ctr"/>
            <a:r>
              <a:rPr lang="en-US" altLang="zh-CN" dirty="0">
                <a:latin typeface="Calisto MT" panose="02040603050505030304" pitchFamily="18" charset="0"/>
                <a:sym typeface="微软雅黑" panose="020B0503020204020204" pitchFamily="34" charset="-122"/>
              </a:rPr>
              <a:t>Betaloc ZOK reduces </a:t>
            </a:r>
            <a:r>
              <a:rPr lang="ar-IQ" altLang="zh-CN" dirty="0">
                <a:latin typeface="Calisto MT" panose="02040603050505030304" pitchFamily="18" charset="0"/>
                <a:sym typeface="微软雅黑" panose="020B0503020204020204" pitchFamily="34" charset="-122"/>
              </a:rPr>
              <a:t>the </a:t>
            </a:r>
            <a:r>
              <a:rPr lang="en-US" altLang="zh-CN" dirty="0">
                <a:latin typeface="Calisto MT" panose="02040603050505030304" pitchFamily="18" charset="0"/>
                <a:sym typeface="微软雅黑" panose="020B0503020204020204" pitchFamily="34" charset="-122"/>
              </a:rPr>
              <a:t>relative risk of mortality by 49% in HF.</a:t>
            </a:r>
            <a:endParaRPr lang="en-US" altLang="zh-CN" baseline="30000" dirty="0">
              <a:latin typeface="Calisto MT" panose="02040603050505030304" pitchFamily="18" charset="0"/>
              <a:sym typeface="微软雅黑" panose="020B0503020204020204" pitchFamily="34" charset="-122"/>
            </a:endParaRPr>
          </a:p>
        </p:txBody>
      </p:sp>
      <p:grpSp>
        <p:nvGrpSpPr>
          <p:cNvPr id="14" name="组合 13">
            <a:extLst>
              <a:ext uri="{FF2B5EF4-FFF2-40B4-BE49-F238E27FC236}">
                <a16:creationId xmlns:a16="http://schemas.microsoft.com/office/drawing/2014/main" xmlns="" id="{12A962C1-F1D0-414D-88E1-A4008D888796}"/>
              </a:ext>
            </a:extLst>
          </p:cNvPr>
          <p:cNvGrpSpPr/>
          <p:nvPr/>
        </p:nvGrpSpPr>
        <p:grpSpPr>
          <a:xfrm>
            <a:off x="537638" y="1382068"/>
            <a:ext cx="11160124" cy="4862610"/>
            <a:chOff x="515938" y="1244599"/>
            <a:chExt cx="11160124" cy="4992689"/>
          </a:xfrm>
        </p:grpSpPr>
        <p:sp>
          <p:nvSpPr>
            <p:cNvPr id="18" name="矩形: 圆角 17">
              <a:extLst>
                <a:ext uri="{FF2B5EF4-FFF2-40B4-BE49-F238E27FC236}">
                  <a16:creationId xmlns:a16="http://schemas.microsoft.com/office/drawing/2014/main" xmlns="" id="{A4AE2871-12B5-438C-A09D-D6EB41033625}"/>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圆角 18">
              <a:extLst>
                <a:ext uri="{FF2B5EF4-FFF2-40B4-BE49-F238E27FC236}">
                  <a16:creationId xmlns:a16="http://schemas.microsoft.com/office/drawing/2014/main" xmlns="" id="{37CDA54F-E557-48BD-9044-A7DA5D5AFBC9}"/>
                </a:ext>
              </a:extLst>
            </p:cNvPr>
            <p:cNvSpPr/>
            <p:nvPr/>
          </p:nvSpPr>
          <p:spPr>
            <a:xfrm>
              <a:off x="625206" y="1372841"/>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98" name="文本框 397">
            <a:extLst>
              <a:ext uri="{FF2B5EF4-FFF2-40B4-BE49-F238E27FC236}">
                <a16:creationId xmlns:a16="http://schemas.microsoft.com/office/drawing/2014/main" xmlns="" id="{F518BB89-21A2-4A15-8CD5-6D124FC089EB}"/>
              </a:ext>
            </a:extLst>
          </p:cNvPr>
          <p:cNvSpPr txBox="1"/>
          <p:nvPr/>
        </p:nvSpPr>
        <p:spPr>
          <a:xfrm>
            <a:off x="801780" y="5247108"/>
            <a:ext cx="10610850" cy="835550"/>
          </a:xfrm>
          <a:prstGeom prst="rect">
            <a:avLst/>
          </a:prstGeom>
          <a:noFill/>
        </p:spPr>
        <p:txBody>
          <a:bodyPr wrap="square">
            <a:spAutoFit/>
          </a:bodyPr>
          <a:lstStyle/>
          <a:p>
            <a:pPr algn="just">
              <a:lnSpc>
                <a:spcPct val="110000"/>
              </a:lnSpc>
              <a:spcBef>
                <a:spcPts val="100"/>
              </a:spcBef>
            </a:pPr>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CI = confidence interval; MERIT-HF = Metoprolol CR/XL Randomized Trial in Heart Failure; RRR = relative risk reduction.</a:t>
            </a:r>
          </a:p>
          <a:p>
            <a:pPr algn="just">
              <a:lnSpc>
                <a:spcPct val="110000"/>
              </a:lnSpc>
              <a:spcBef>
                <a:spcPts val="100"/>
              </a:spcBef>
            </a:pPr>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study was preceded by a single-blind, 2-week placebo run-in period, where 3991 patients were enrolled with chronic HF in New York Heart Association (NYHA) functional class II-IV and with an ejection fraction of 0.40 or less, stabilized with optimum standard therapy, in a double-blind, randomized controlled study, with a primary endpoint of all-cause mortality, analyzed by intention-to-treat.</a:t>
            </a:r>
          </a:p>
        </p:txBody>
      </p:sp>
      <p:cxnSp>
        <p:nvCxnSpPr>
          <p:cNvPr id="399" name="直接连接符 398">
            <a:extLst>
              <a:ext uri="{FF2B5EF4-FFF2-40B4-BE49-F238E27FC236}">
                <a16:creationId xmlns:a16="http://schemas.microsoft.com/office/drawing/2014/main" xmlns="" id="{1CD93B64-C034-4B82-A346-EF37AB2639C6}"/>
              </a:ext>
            </a:extLst>
          </p:cNvPr>
          <p:cNvCxnSpPr/>
          <p:nvPr/>
        </p:nvCxnSpPr>
        <p:spPr>
          <a:xfrm>
            <a:off x="771525" y="5113707"/>
            <a:ext cx="10610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0" name="文本框 399">
            <a:extLst>
              <a:ext uri="{FF2B5EF4-FFF2-40B4-BE49-F238E27FC236}">
                <a16:creationId xmlns:a16="http://schemas.microsoft.com/office/drawing/2014/main" xmlns="" id="{5BE34F2B-2EF2-47E4-9196-C6AFB0EAEEAB}"/>
              </a:ext>
            </a:extLst>
          </p:cNvPr>
          <p:cNvSpPr txBox="1"/>
          <p:nvPr/>
        </p:nvSpPr>
        <p:spPr>
          <a:xfrm>
            <a:off x="429468" y="6515834"/>
            <a:ext cx="3629416" cy="215444"/>
          </a:xfrm>
          <a:prstGeom prst="rect">
            <a:avLst/>
          </a:prstGeom>
          <a:noFill/>
        </p:spPr>
        <p:txBody>
          <a:bodyPr wrap="square">
            <a:spAutoFit/>
          </a:bodyPr>
          <a:lstStyle/>
          <a:p>
            <a:pPr marL="228600" indent="-228600">
              <a:buFont typeface="+mj-lt"/>
              <a:buAutoNum type="arabicPeriod"/>
            </a:pPr>
            <a:r>
              <a:rPr lang="en-US"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MERIT-HF Study Group. Lancet. 1999;353(9169):2001-2007.</a:t>
            </a:r>
          </a:p>
        </p:txBody>
      </p:sp>
      <p:grpSp>
        <p:nvGrpSpPr>
          <p:cNvPr id="3" name="组合 2">
            <a:extLst>
              <a:ext uri="{FF2B5EF4-FFF2-40B4-BE49-F238E27FC236}">
                <a16:creationId xmlns:a16="http://schemas.microsoft.com/office/drawing/2014/main" xmlns="" id="{BFCA029D-AA62-4F94-A2D0-5007F41E056C}"/>
              </a:ext>
            </a:extLst>
          </p:cNvPr>
          <p:cNvGrpSpPr/>
          <p:nvPr/>
        </p:nvGrpSpPr>
        <p:grpSpPr>
          <a:xfrm>
            <a:off x="1467269" y="1678105"/>
            <a:ext cx="9937064" cy="3402977"/>
            <a:chOff x="1467269" y="1621543"/>
            <a:chExt cx="9937064" cy="3402977"/>
          </a:xfrm>
        </p:grpSpPr>
        <p:sp>
          <p:nvSpPr>
            <p:cNvPr id="383" name="文本框 382">
              <a:extLst>
                <a:ext uri="{FF2B5EF4-FFF2-40B4-BE49-F238E27FC236}">
                  <a16:creationId xmlns:a16="http://schemas.microsoft.com/office/drawing/2014/main" xmlns="" id="{48579793-A31B-426A-A538-42E3BFAFB776}"/>
                </a:ext>
              </a:extLst>
            </p:cNvPr>
            <p:cNvSpPr txBox="1"/>
            <p:nvPr/>
          </p:nvSpPr>
          <p:spPr>
            <a:xfrm>
              <a:off x="9085180" y="4575390"/>
              <a:ext cx="414064"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21</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3" name="文本框 392">
              <a:extLst>
                <a:ext uri="{FF2B5EF4-FFF2-40B4-BE49-F238E27FC236}">
                  <a16:creationId xmlns:a16="http://schemas.microsoft.com/office/drawing/2014/main" xmlns="" id="{7E4BAC14-FF99-4B19-B819-42706DF55C17}"/>
                </a:ext>
              </a:extLst>
            </p:cNvPr>
            <p:cNvSpPr txBox="1"/>
            <p:nvPr/>
          </p:nvSpPr>
          <p:spPr>
            <a:xfrm>
              <a:off x="4777107" y="4732132"/>
              <a:ext cx="2370460" cy="292388"/>
            </a:xfrm>
            <a:prstGeom prst="rect">
              <a:avLst/>
            </a:prstGeom>
            <a:noFill/>
          </p:spPr>
          <p:txBody>
            <a:bodyPr wrap="square" rtlCol="0">
              <a:spAutoFit/>
            </a:bodyPr>
            <a:lstStyle/>
            <a:p>
              <a:pPr algn="ctr"/>
              <a:r>
                <a:rPr lang="en-US" altLang="zh-CN" sz="13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Monitoring(months)</a:t>
              </a:r>
              <a:endParaRPr lang="zh-CN" altLang="en-US" sz="13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395" name="箭头: 上 394">
              <a:extLst>
                <a:ext uri="{FF2B5EF4-FFF2-40B4-BE49-F238E27FC236}">
                  <a16:creationId xmlns:a16="http://schemas.microsoft.com/office/drawing/2014/main" xmlns="" id="{275FE281-9E2E-4CAD-B0FF-1092D8BA0364}"/>
                </a:ext>
              </a:extLst>
            </p:cNvPr>
            <p:cNvSpPr/>
            <p:nvPr/>
          </p:nvSpPr>
          <p:spPr>
            <a:xfrm rot="10800000">
              <a:off x="8718853" y="2606771"/>
              <a:ext cx="695335" cy="839365"/>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7261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6" name="文本框 395">
              <a:extLst>
                <a:ext uri="{FF2B5EF4-FFF2-40B4-BE49-F238E27FC236}">
                  <a16:creationId xmlns:a16="http://schemas.microsoft.com/office/drawing/2014/main" xmlns="" id="{5744CEE1-A38B-40FC-BDFB-C43C33690D15}"/>
                </a:ext>
              </a:extLst>
            </p:cNvPr>
            <p:cNvSpPr txBox="1"/>
            <p:nvPr/>
          </p:nvSpPr>
          <p:spPr>
            <a:xfrm>
              <a:off x="9374565" y="2467666"/>
              <a:ext cx="2029768" cy="1200329"/>
            </a:xfrm>
            <a:prstGeom prst="rect">
              <a:avLst/>
            </a:prstGeom>
            <a:noFill/>
          </p:spPr>
          <p:txBody>
            <a:bodyPr wrap="square" rtlCol="0">
              <a:spAutoFit/>
            </a:bodyPr>
            <a:lstStyle/>
            <a:p>
              <a:r>
                <a:rPr lang="en-US" altLang="zh-CN" sz="6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49</a:t>
              </a:r>
              <a:r>
                <a:rPr lang="en-US" altLang="zh-CN" sz="32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p>
              <a:r>
                <a:rPr lang="en-US" altLang="zh-CN" sz="12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(RRR[95%CI 0.33-0.79])</a:t>
              </a:r>
              <a:endParaRPr lang="zh-CN" altLang="en-US" sz="12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nvGrpSpPr>
            <p:cNvPr id="2" name="组合 1">
              <a:extLst>
                <a:ext uri="{FF2B5EF4-FFF2-40B4-BE49-F238E27FC236}">
                  <a16:creationId xmlns:a16="http://schemas.microsoft.com/office/drawing/2014/main" xmlns="" id="{43D5D18E-A756-4EF8-B52A-54217CE71651}"/>
                </a:ext>
              </a:extLst>
            </p:cNvPr>
            <p:cNvGrpSpPr/>
            <p:nvPr/>
          </p:nvGrpSpPr>
          <p:grpSpPr>
            <a:xfrm>
              <a:off x="1467269" y="1621543"/>
              <a:ext cx="7798029" cy="3225082"/>
              <a:chOff x="1467360" y="1621543"/>
              <a:chExt cx="7359140" cy="3225082"/>
            </a:xfrm>
          </p:grpSpPr>
          <p:cxnSp>
            <p:nvCxnSpPr>
              <p:cNvPr id="5" name="直接连接符 4">
                <a:extLst>
                  <a:ext uri="{FF2B5EF4-FFF2-40B4-BE49-F238E27FC236}">
                    <a16:creationId xmlns:a16="http://schemas.microsoft.com/office/drawing/2014/main" xmlns="" id="{C99E6743-F5FE-4EA2-A9EC-8594CBD5EFBC}"/>
                  </a:ext>
                </a:extLst>
              </p:cNvPr>
              <p:cNvCxnSpPr>
                <a:cxnSpLocks/>
              </p:cNvCxnSpPr>
              <p:nvPr/>
            </p:nvCxnSpPr>
            <p:spPr>
              <a:xfrm>
                <a:off x="2290764" y="1728039"/>
                <a:ext cx="0" cy="279767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94A091E8-C561-4188-9CFA-DD3C6118AC83}"/>
                  </a:ext>
                </a:extLst>
              </p:cNvPr>
              <p:cNvCxnSpPr>
                <a:cxnSpLocks/>
              </p:cNvCxnSpPr>
              <p:nvPr/>
            </p:nvCxnSpPr>
            <p:spPr>
              <a:xfrm>
                <a:off x="2224088" y="1758840"/>
                <a:ext cx="666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219390B5-A751-449E-9F94-24A1AB19354F}"/>
                  </a:ext>
                </a:extLst>
              </p:cNvPr>
              <p:cNvCxnSpPr>
                <a:cxnSpLocks/>
              </p:cNvCxnSpPr>
              <p:nvPr/>
            </p:nvCxnSpPr>
            <p:spPr>
              <a:xfrm>
                <a:off x="2224088" y="2302974"/>
                <a:ext cx="666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B254BF18-DC26-4075-8E7D-903573B1CCDF}"/>
                  </a:ext>
                </a:extLst>
              </p:cNvPr>
              <p:cNvCxnSpPr>
                <a:cxnSpLocks/>
              </p:cNvCxnSpPr>
              <p:nvPr/>
            </p:nvCxnSpPr>
            <p:spPr>
              <a:xfrm>
                <a:off x="2224088" y="2847108"/>
                <a:ext cx="666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09273E52-EFBC-43A2-B8C9-A736DF968E62}"/>
                  </a:ext>
                </a:extLst>
              </p:cNvPr>
              <p:cNvCxnSpPr>
                <a:cxnSpLocks/>
              </p:cNvCxnSpPr>
              <p:nvPr/>
            </p:nvCxnSpPr>
            <p:spPr>
              <a:xfrm>
                <a:off x="2224088" y="3391242"/>
                <a:ext cx="666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F7ED8A5F-687B-4A96-B227-2AE9E0F36EE0}"/>
                  </a:ext>
                </a:extLst>
              </p:cNvPr>
              <p:cNvCxnSpPr>
                <a:cxnSpLocks/>
              </p:cNvCxnSpPr>
              <p:nvPr/>
            </p:nvCxnSpPr>
            <p:spPr>
              <a:xfrm>
                <a:off x="2224088" y="3935376"/>
                <a:ext cx="666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824AD3F4-2D7A-484F-9CEC-DFBB85B9E7DD}"/>
                  </a:ext>
                </a:extLst>
              </p:cNvPr>
              <p:cNvCxnSpPr>
                <a:cxnSpLocks/>
              </p:cNvCxnSpPr>
              <p:nvPr/>
            </p:nvCxnSpPr>
            <p:spPr>
              <a:xfrm>
                <a:off x="2224088" y="4525710"/>
                <a:ext cx="660241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xmlns="" id="{73BE7040-53A8-4BE4-955B-125C846538F7}"/>
                  </a:ext>
                </a:extLst>
              </p:cNvPr>
              <p:cNvCxnSpPr>
                <a:cxnSpLocks/>
              </p:cNvCxnSpPr>
              <p:nvPr/>
            </p:nvCxnSpPr>
            <p:spPr>
              <a:xfrm>
                <a:off x="2506664"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B840B640-767D-475C-9CDD-D985D875DC57}"/>
                  </a:ext>
                </a:extLst>
              </p:cNvPr>
              <p:cNvCxnSpPr>
                <a:cxnSpLocks/>
              </p:cNvCxnSpPr>
              <p:nvPr/>
            </p:nvCxnSpPr>
            <p:spPr>
              <a:xfrm>
                <a:off x="3435351"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0FC4DC97-6205-4718-A2D7-0466BADABFC3}"/>
                  </a:ext>
                </a:extLst>
              </p:cNvPr>
              <p:cNvCxnSpPr>
                <a:cxnSpLocks/>
              </p:cNvCxnSpPr>
              <p:nvPr/>
            </p:nvCxnSpPr>
            <p:spPr>
              <a:xfrm>
                <a:off x="4329113"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E6248FAB-7989-466E-9360-5019A4116E96}"/>
                  </a:ext>
                </a:extLst>
              </p:cNvPr>
              <p:cNvCxnSpPr>
                <a:cxnSpLocks/>
              </p:cNvCxnSpPr>
              <p:nvPr/>
            </p:nvCxnSpPr>
            <p:spPr>
              <a:xfrm>
                <a:off x="5221288"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xmlns="" id="{BF2E2F40-E3AC-4B1F-B1FB-5D00FA4CC353}"/>
                  </a:ext>
                </a:extLst>
              </p:cNvPr>
              <p:cNvCxnSpPr>
                <a:cxnSpLocks/>
              </p:cNvCxnSpPr>
              <p:nvPr/>
            </p:nvCxnSpPr>
            <p:spPr>
              <a:xfrm>
                <a:off x="6130925"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46BEF52A-6079-4D8A-B753-B13FDFEEAFC2}"/>
                  </a:ext>
                </a:extLst>
              </p:cNvPr>
              <p:cNvCxnSpPr>
                <a:cxnSpLocks/>
              </p:cNvCxnSpPr>
              <p:nvPr/>
            </p:nvCxnSpPr>
            <p:spPr>
              <a:xfrm>
                <a:off x="7042150"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76223421-EA02-4BFA-9B5D-A4B6F79644C7}"/>
                  </a:ext>
                </a:extLst>
              </p:cNvPr>
              <p:cNvCxnSpPr>
                <a:cxnSpLocks/>
              </p:cNvCxnSpPr>
              <p:nvPr/>
            </p:nvCxnSpPr>
            <p:spPr>
              <a:xfrm>
                <a:off x="7947025"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D1D747FF-5E61-4A0E-8710-76B1C5C1DDBA}"/>
                  </a:ext>
                </a:extLst>
              </p:cNvPr>
              <p:cNvCxnSpPr>
                <a:cxnSpLocks/>
              </p:cNvCxnSpPr>
              <p:nvPr/>
            </p:nvCxnSpPr>
            <p:spPr>
              <a:xfrm>
                <a:off x="8826500" y="4525710"/>
                <a:ext cx="0" cy="8213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385" name="组合 384">
                <a:extLst>
                  <a:ext uri="{FF2B5EF4-FFF2-40B4-BE49-F238E27FC236}">
                    <a16:creationId xmlns:a16="http://schemas.microsoft.com/office/drawing/2014/main" xmlns="" id="{438FCB2D-CF59-4310-B7A6-9F8A275BCC9F}"/>
                  </a:ext>
                </a:extLst>
              </p:cNvPr>
              <p:cNvGrpSpPr/>
              <p:nvPr/>
            </p:nvGrpSpPr>
            <p:grpSpPr>
              <a:xfrm>
                <a:off x="2524133" y="2409063"/>
                <a:ext cx="5429242" cy="2081462"/>
                <a:chOff x="2333633" y="2613025"/>
                <a:chExt cx="5429242" cy="1931094"/>
              </a:xfrm>
            </p:grpSpPr>
            <p:cxnSp>
              <p:nvCxnSpPr>
                <p:cNvPr id="52" name="直接连接符 51">
                  <a:extLst>
                    <a:ext uri="{FF2B5EF4-FFF2-40B4-BE49-F238E27FC236}">
                      <a16:creationId xmlns:a16="http://schemas.microsoft.com/office/drawing/2014/main" xmlns="" id="{6D687954-2D8A-4E05-9494-444E70FC2EFB}"/>
                    </a:ext>
                  </a:extLst>
                </p:cNvPr>
                <p:cNvCxnSpPr>
                  <a:cxnSpLocks/>
                </p:cNvCxnSpPr>
                <p:nvPr/>
              </p:nvCxnSpPr>
              <p:spPr>
                <a:xfrm>
                  <a:off x="7762875" y="2613025"/>
                  <a:ext cx="0" cy="73025"/>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nvGrpSpPr>
                <p:cNvPr id="246" name="组合 245">
                  <a:extLst>
                    <a:ext uri="{FF2B5EF4-FFF2-40B4-BE49-F238E27FC236}">
                      <a16:creationId xmlns:a16="http://schemas.microsoft.com/office/drawing/2014/main" xmlns="" id="{15C07045-EAF0-482B-8427-56738FB840EE}"/>
                    </a:ext>
                  </a:extLst>
                </p:cNvPr>
                <p:cNvGrpSpPr/>
                <p:nvPr/>
              </p:nvGrpSpPr>
              <p:grpSpPr>
                <a:xfrm>
                  <a:off x="6796088" y="2686050"/>
                  <a:ext cx="966787" cy="102394"/>
                  <a:chOff x="6796088" y="2686050"/>
                  <a:chExt cx="966787" cy="102394"/>
                </a:xfrm>
              </p:grpSpPr>
              <p:cxnSp>
                <p:nvCxnSpPr>
                  <p:cNvPr id="54" name="直接连接符 53">
                    <a:extLst>
                      <a:ext uri="{FF2B5EF4-FFF2-40B4-BE49-F238E27FC236}">
                        <a16:creationId xmlns:a16="http://schemas.microsoft.com/office/drawing/2014/main" xmlns="" id="{F180C34F-6D9E-46E3-A019-B4A1295BD8CF}"/>
                      </a:ext>
                    </a:extLst>
                  </p:cNvPr>
                  <p:cNvCxnSpPr>
                    <a:cxnSpLocks/>
                  </p:cNvCxnSpPr>
                  <p:nvPr/>
                </p:nvCxnSpPr>
                <p:spPr>
                  <a:xfrm>
                    <a:off x="6796088" y="2686050"/>
                    <a:ext cx="96678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xmlns="" id="{3CABB141-839F-45DC-B204-E8BF971868E0}"/>
                      </a:ext>
                    </a:extLst>
                  </p:cNvPr>
                  <p:cNvCxnSpPr>
                    <a:cxnSpLocks/>
                  </p:cNvCxnSpPr>
                  <p:nvPr/>
                </p:nvCxnSpPr>
                <p:spPr>
                  <a:xfrm flipH="1">
                    <a:off x="6798469" y="2686050"/>
                    <a:ext cx="1" cy="102394"/>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cxnSp>
              <p:nvCxnSpPr>
                <p:cNvPr id="61" name="直接连接符 60">
                  <a:extLst>
                    <a:ext uri="{FF2B5EF4-FFF2-40B4-BE49-F238E27FC236}">
                      <a16:creationId xmlns:a16="http://schemas.microsoft.com/office/drawing/2014/main" xmlns="" id="{D7DF5EE6-1D10-4B4F-BBE0-21F705373FAD}"/>
                    </a:ext>
                  </a:extLst>
                </p:cNvPr>
                <p:cNvCxnSpPr>
                  <a:cxnSpLocks/>
                </p:cNvCxnSpPr>
                <p:nvPr/>
              </p:nvCxnSpPr>
              <p:spPr>
                <a:xfrm>
                  <a:off x="6738938" y="2788444"/>
                  <a:ext cx="57150"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xmlns="" id="{A3BFC995-CDA9-4A61-9DDD-EA3ABA0CEB73}"/>
                    </a:ext>
                  </a:extLst>
                </p:cNvPr>
                <p:cNvCxnSpPr>
                  <a:cxnSpLocks/>
                </p:cNvCxnSpPr>
                <p:nvPr/>
              </p:nvCxnSpPr>
              <p:spPr>
                <a:xfrm>
                  <a:off x="6639194" y="2900363"/>
                  <a:ext cx="9736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a16="http://schemas.microsoft.com/office/drawing/2014/main" xmlns="" id="{F7973759-1660-48C7-B20C-7B14FAD987B3}"/>
                    </a:ext>
                  </a:extLst>
                </p:cNvPr>
                <p:cNvCxnSpPr>
                  <a:cxnSpLocks/>
                </p:cNvCxnSpPr>
                <p:nvPr/>
              </p:nvCxnSpPr>
              <p:spPr>
                <a:xfrm flipH="1">
                  <a:off x="6736556" y="2787253"/>
                  <a:ext cx="1" cy="11311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a16="http://schemas.microsoft.com/office/drawing/2014/main" xmlns="" id="{B91DB3E8-D7B8-435A-94C6-DFB0EA9BB084}"/>
                    </a:ext>
                  </a:extLst>
                </p:cNvPr>
                <p:cNvCxnSpPr>
                  <a:cxnSpLocks/>
                </p:cNvCxnSpPr>
                <p:nvPr/>
              </p:nvCxnSpPr>
              <p:spPr>
                <a:xfrm>
                  <a:off x="6236763" y="2976563"/>
                  <a:ext cx="402431"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xmlns="" id="{3D43A8DC-375D-4E53-B638-6A28A8F5F261}"/>
                    </a:ext>
                  </a:extLst>
                </p:cNvPr>
                <p:cNvCxnSpPr>
                  <a:cxnSpLocks/>
                </p:cNvCxnSpPr>
                <p:nvPr/>
              </p:nvCxnSpPr>
              <p:spPr>
                <a:xfrm flipH="1">
                  <a:off x="6639194" y="2900364"/>
                  <a:ext cx="1" cy="76042"/>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xmlns="" id="{D7947791-A806-4FFD-AAC9-A3EB14210A65}"/>
                    </a:ext>
                  </a:extLst>
                </p:cNvPr>
                <p:cNvCxnSpPr>
                  <a:cxnSpLocks/>
                </p:cNvCxnSpPr>
                <p:nvPr/>
              </p:nvCxnSpPr>
              <p:spPr>
                <a:xfrm flipH="1">
                  <a:off x="6236764" y="2974025"/>
                  <a:ext cx="1" cy="8350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a16="http://schemas.microsoft.com/office/drawing/2014/main" xmlns="" id="{55B1091E-3EBB-4DA2-9199-06300E41662F}"/>
                    </a:ext>
                  </a:extLst>
                </p:cNvPr>
                <p:cNvCxnSpPr>
                  <a:cxnSpLocks/>
                </p:cNvCxnSpPr>
                <p:nvPr/>
              </p:nvCxnSpPr>
              <p:spPr>
                <a:xfrm>
                  <a:off x="6236763" y="2974880"/>
                  <a:ext cx="402431"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a16="http://schemas.microsoft.com/office/drawing/2014/main" xmlns="" id="{BE9DA110-D5EF-4069-9E58-9BBE57D51696}"/>
                    </a:ext>
                  </a:extLst>
                </p:cNvPr>
                <p:cNvCxnSpPr>
                  <a:cxnSpLocks/>
                </p:cNvCxnSpPr>
                <p:nvPr/>
              </p:nvCxnSpPr>
              <p:spPr>
                <a:xfrm>
                  <a:off x="5998638" y="3057525"/>
                  <a:ext cx="238125"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a16="http://schemas.microsoft.com/office/drawing/2014/main" xmlns="" id="{3A9D0618-0DD2-4C0F-9B05-D436027FB0E6}"/>
                    </a:ext>
                  </a:extLst>
                </p:cNvPr>
                <p:cNvCxnSpPr/>
                <p:nvPr/>
              </p:nvCxnSpPr>
              <p:spPr>
                <a:xfrm>
                  <a:off x="5998638" y="3057525"/>
                  <a:ext cx="0" cy="15336"/>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a16="http://schemas.microsoft.com/office/drawing/2014/main" xmlns="" id="{AADFD6CC-8A7B-4DD4-B450-6E1F9E435104}"/>
                    </a:ext>
                  </a:extLst>
                </p:cNvPr>
                <p:cNvCxnSpPr>
                  <a:cxnSpLocks/>
                </p:cNvCxnSpPr>
                <p:nvPr/>
              </p:nvCxnSpPr>
              <p:spPr>
                <a:xfrm>
                  <a:off x="5742950" y="3071811"/>
                  <a:ext cx="255688"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xmlns="" id="{C54BE6BA-8A08-4408-9C12-B8F90DA82B33}"/>
                    </a:ext>
                  </a:extLst>
                </p:cNvPr>
                <p:cNvCxnSpPr>
                  <a:cxnSpLocks/>
                </p:cNvCxnSpPr>
                <p:nvPr/>
              </p:nvCxnSpPr>
              <p:spPr>
                <a:xfrm flipH="1">
                  <a:off x="5745330" y="3069955"/>
                  <a:ext cx="3" cy="61388"/>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a16="http://schemas.microsoft.com/office/drawing/2014/main" xmlns="" id="{CE651F44-D7BE-443E-B144-32BA4BBCC7E8}"/>
                    </a:ext>
                  </a:extLst>
                </p:cNvPr>
                <p:cNvCxnSpPr>
                  <a:cxnSpLocks/>
                </p:cNvCxnSpPr>
                <p:nvPr/>
              </p:nvCxnSpPr>
              <p:spPr>
                <a:xfrm>
                  <a:off x="5279231" y="3131343"/>
                  <a:ext cx="46937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a16="http://schemas.microsoft.com/office/drawing/2014/main" xmlns="" id="{55BDA52C-44A9-42F7-8C42-4A10122C52FD}"/>
                    </a:ext>
                  </a:extLst>
                </p:cNvPr>
                <p:cNvCxnSpPr>
                  <a:cxnSpLocks/>
                </p:cNvCxnSpPr>
                <p:nvPr/>
              </p:nvCxnSpPr>
              <p:spPr>
                <a:xfrm flipH="1">
                  <a:off x="5275956" y="3129660"/>
                  <a:ext cx="2666" cy="90922"/>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a16="http://schemas.microsoft.com/office/drawing/2014/main" xmlns="" id="{1A217EF8-2460-4EDC-AC2A-0BF92BD62112}"/>
                    </a:ext>
                  </a:extLst>
                </p:cNvPr>
                <p:cNvCxnSpPr>
                  <a:cxnSpLocks/>
                </p:cNvCxnSpPr>
                <p:nvPr/>
              </p:nvCxnSpPr>
              <p:spPr>
                <a:xfrm>
                  <a:off x="5162550" y="3220582"/>
                  <a:ext cx="113406"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a16="http://schemas.microsoft.com/office/drawing/2014/main" xmlns="" id="{56C16C93-C9B1-461F-85DF-09171352F8C6}"/>
                    </a:ext>
                  </a:extLst>
                </p:cNvPr>
                <p:cNvCxnSpPr>
                  <a:cxnSpLocks/>
                </p:cNvCxnSpPr>
                <p:nvPr/>
              </p:nvCxnSpPr>
              <p:spPr>
                <a:xfrm>
                  <a:off x="5160454" y="3215820"/>
                  <a:ext cx="0" cy="29233"/>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xmlns="" id="{569FD584-FAF3-43DC-A689-638D7009A2B6}"/>
                    </a:ext>
                  </a:extLst>
                </p:cNvPr>
                <p:cNvCxnSpPr>
                  <a:cxnSpLocks/>
                </p:cNvCxnSpPr>
                <p:nvPr/>
              </p:nvCxnSpPr>
              <p:spPr>
                <a:xfrm>
                  <a:off x="5049144" y="3242672"/>
                  <a:ext cx="111310"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a16="http://schemas.microsoft.com/office/drawing/2014/main" xmlns="" id="{D6CE129D-24FD-4E3C-B228-57E80939F6EF}"/>
                    </a:ext>
                  </a:extLst>
                </p:cNvPr>
                <p:cNvCxnSpPr>
                  <a:cxnSpLocks/>
                </p:cNvCxnSpPr>
                <p:nvPr/>
              </p:nvCxnSpPr>
              <p:spPr>
                <a:xfrm>
                  <a:off x="5049144" y="3242672"/>
                  <a:ext cx="0" cy="64093"/>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a16="http://schemas.microsoft.com/office/drawing/2014/main" xmlns="" id="{BE9D91EA-3E90-43B3-AC63-06CACB721504}"/>
                    </a:ext>
                  </a:extLst>
                </p:cNvPr>
                <p:cNvCxnSpPr>
                  <a:cxnSpLocks/>
                </p:cNvCxnSpPr>
                <p:nvPr/>
              </p:nvCxnSpPr>
              <p:spPr>
                <a:xfrm>
                  <a:off x="4984857" y="3306765"/>
                  <a:ext cx="6428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a16="http://schemas.microsoft.com/office/drawing/2014/main" xmlns="" id="{906B11A8-8D03-4929-A8BB-CE1C1F97A62F}"/>
                    </a:ext>
                  </a:extLst>
                </p:cNvPr>
                <p:cNvCxnSpPr>
                  <a:cxnSpLocks/>
                </p:cNvCxnSpPr>
                <p:nvPr/>
              </p:nvCxnSpPr>
              <p:spPr>
                <a:xfrm>
                  <a:off x="4984857" y="3306765"/>
                  <a:ext cx="0" cy="64093"/>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a16="http://schemas.microsoft.com/office/drawing/2014/main" xmlns="" id="{FD4BA8C4-D3B4-440A-941C-5C316EBDB942}"/>
                    </a:ext>
                  </a:extLst>
                </p:cNvPr>
                <p:cNvCxnSpPr>
                  <a:cxnSpLocks/>
                </p:cNvCxnSpPr>
                <p:nvPr/>
              </p:nvCxnSpPr>
              <p:spPr>
                <a:xfrm>
                  <a:off x="4901513" y="3366096"/>
                  <a:ext cx="83344"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a16="http://schemas.microsoft.com/office/drawing/2014/main" xmlns="" id="{27D3EAD3-5701-4E81-821C-B07AB25F96FA}"/>
                    </a:ext>
                  </a:extLst>
                </p:cNvPr>
                <p:cNvCxnSpPr>
                  <a:cxnSpLocks/>
                </p:cNvCxnSpPr>
                <p:nvPr/>
              </p:nvCxnSpPr>
              <p:spPr>
                <a:xfrm>
                  <a:off x="4901513" y="3364907"/>
                  <a:ext cx="0" cy="35518"/>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a16="http://schemas.microsoft.com/office/drawing/2014/main" xmlns="" id="{D369BB72-ACE6-4625-A569-62611FC9B765}"/>
                    </a:ext>
                  </a:extLst>
                </p:cNvPr>
                <p:cNvCxnSpPr>
                  <a:cxnSpLocks/>
                </p:cNvCxnSpPr>
                <p:nvPr/>
              </p:nvCxnSpPr>
              <p:spPr>
                <a:xfrm>
                  <a:off x="4858533" y="3400425"/>
                  <a:ext cx="42980"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a16="http://schemas.microsoft.com/office/drawing/2014/main" xmlns="" id="{AE39A917-A1FA-4B24-B4E7-1E8F432B1C65}"/>
                    </a:ext>
                  </a:extLst>
                </p:cNvPr>
                <p:cNvCxnSpPr>
                  <a:cxnSpLocks/>
                </p:cNvCxnSpPr>
                <p:nvPr/>
              </p:nvCxnSpPr>
              <p:spPr>
                <a:xfrm>
                  <a:off x="4858533" y="3400425"/>
                  <a:ext cx="0" cy="35518"/>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nvGrpSpPr>
                <p:cNvPr id="124" name="组合 123">
                  <a:extLst>
                    <a:ext uri="{FF2B5EF4-FFF2-40B4-BE49-F238E27FC236}">
                      <a16:creationId xmlns:a16="http://schemas.microsoft.com/office/drawing/2014/main" xmlns="" id="{046D16F8-1526-48B7-B074-15D388A6D42B}"/>
                    </a:ext>
                  </a:extLst>
                </p:cNvPr>
                <p:cNvGrpSpPr/>
                <p:nvPr/>
              </p:nvGrpSpPr>
              <p:grpSpPr>
                <a:xfrm>
                  <a:off x="4753758" y="3429000"/>
                  <a:ext cx="104775" cy="35518"/>
                  <a:chOff x="4753758" y="3429000"/>
                  <a:chExt cx="104775" cy="35518"/>
                </a:xfrm>
              </p:grpSpPr>
              <p:cxnSp>
                <p:nvCxnSpPr>
                  <p:cNvPr id="121" name="直接连接符 120">
                    <a:extLst>
                      <a:ext uri="{FF2B5EF4-FFF2-40B4-BE49-F238E27FC236}">
                        <a16:creationId xmlns:a16="http://schemas.microsoft.com/office/drawing/2014/main" xmlns="" id="{2018F09C-ECAD-4FE1-86CA-6C2C8A7FD7D5}"/>
                      </a:ext>
                    </a:extLst>
                  </p:cNvPr>
                  <p:cNvCxnSpPr>
                    <a:cxnSpLocks/>
                  </p:cNvCxnSpPr>
                  <p:nvPr/>
                </p:nvCxnSpPr>
                <p:spPr>
                  <a:xfrm>
                    <a:off x="4753758" y="3429000"/>
                    <a:ext cx="104775"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a16="http://schemas.microsoft.com/office/drawing/2014/main" xmlns="" id="{C0B998D7-94DE-4760-AEF6-1685C312E7CB}"/>
                      </a:ext>
                    </a:extLst>
                  </p:cNvPr>
                  <p:cNvCxnSpPr>
                    <a:cxnSpLocks/>
                  </p:cNvCxnSpPr>
                  <p:nvPr/>
                </p:nvCxnSpPr>
                <p:spPr>
                  <a:xfrm>
                    <a:off x="4753758" y="3429000"/>
                    <a:ext cx="0" cy="35518"/>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31" name="组合 130">
                  <a:extLst>
                    <a:ext uri="{FF2B5EF4-FFF2-40B4-BE49-F238E27FC236}">
                      <a16:creationId xmlns:a16="http://schemas.microsoft.com/office/drawing/2014/main" xmlns="" id="{6BAB3946-9194-49E4-A0CF-7FB16D4E596D}"/>
                    </a:ext>
                  </a:extLst>
                </p:cNvPr>
                <p:cNvGrpSpPr/>
                <p:nvPr/>
              </p:nvGrpSpPr>
              <p:grpSpPr>
                <a:xfrm>
                  <a:off x="4507909" y="3464518"/>
                  <a:ext cx="245849" cy="59732"/>
                  <a:chOff x="4507909" y="3464518"/>
                  <a:chExt cx="245849" cy="59732"/>
                </a:xfrm>
              </p:grpSpPr>
              <p:cxnSp>
                <p:nvCxnSpPr>
                  <p:cNvPr id="126" name="直接连接符 125">
                    <a:extLst>
                      <a:ext uri="{FF2B5EF4-FFF2-40B4-BE49-F238E27FC236}">
                        <a16:creationId xmlns:a16="http://schemas.microsoft.com/office/drawing/2014/main" xmlns="" id="{52397E89-04B9-4225-98D4-EBA4AD667EFF}"/>
                      </a:ext>
                    </a:extLst>
                  </p:cNvPr>
                  <p:cNvCxnSpPr>
                    <a:cxnSpLocks/>
                  </p:cNvCxnSpPr>
                  <p:nvPr/>
                </p:nvCxnSpPr>
                <p:spPr>
                  <a:xfrm>
                    <a:off x="4507909" y="3464518"/>
                    <a:ext cx="245849"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a16="http://schemas.microsoft.com/office/drawing/2014/main" xmlns="" id="{D3BEAE30-081B-48DE-8F10-7E48898549AE}"/>
                      </a:ext>
                    </a:extLst>
                  </p:cNvPr>
                  <p:cNvCxnSpPr>
                    <a:cxnSpLocks/>
                  </p:cNvCxnSpPr>
                  <p:nvPr/>
                </p:nvCxnSpPr>
                <p:spPr>
                  <a:xfrm>
                    <a:off x="4507909" y="3464518"/>
                    <a:ext cx="0" cy="59732"/>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32" name="组合 131">
                  <a:extLst>
                    <a:ext uri="{FF2B5EF4-FFF2-40B4-BE49-F238E27FC236}">
                      <a16:creationId xmlns:a16="http://schemas.microsoft.com/office/drawing/2014/main" xmlns="" id="{68BA5FFA-A471-441C-B586-2B2D3DB8F7BE}"/>
                    </a:ext>
                  </a:extLst>
                </p:cNvPr>
                <p:cNvGrpSpPr/>
                <p:nvPr/>
              </p:nvGrpSpPr>
              <p:grpSpPr>
                <a:xfrm>
                  <a:off x="4461186" y="3524250"/>
                  <a:ext cx="46723" cy="59732"/>
                  <a:chOff x="4507909" y="3464518"/>
                  <a:chExt cx="46723" cy="59732"/>
                </a:xfrm>
              </p:grpSpPr>
              <p:cxnSp>
                <p:nvCxnSpPr>
                  <p:cNvPr id="133" name="直接连接符 132">
                    <a:extLst>
                      <a:ext uri="{FF2B5EF4-FFF2-40B4-BE49-F238E27FC236}">
                        <a16:creationId xmlns:a16="http://schemas.microsoft.com/office/drawing/2014/main" xmlns="" id="{36EC1503-2661-413E-BF13-FCB0D3222D97}"/>
                      </a:ext>
                    </a:extLst>
                  </p:cNvPr>
                  <p:cNvCxnSpPr>
                    <a:cxnSpLocks/>
                  </p:cNvCxnSpPr>
                  <p:nvPr/>
                </p:nvCxnSpPr>
                <p:spPr>
                  <a:xfrm>
                    <a:off x="4507909" y="3464518"/>
                    <a:ext cx="46723"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a16="http://schemas.microsoft.com/office/drawing/2014/main" xmlns="" id="{42DBFBAB-A713-4200-8998-DCFFB187D742}"/>
                      </a:ext>
                    </a:extLst>
                  </p:cNvPr>
                  <p:cNvCxnSpPr>
                    <a:cxnSpLocks/>
                  </p:cNvCxnSpPr>
                  <p:nvPr/>
                </p:nvCxnSpPr>
                <p:spPr>
                  <a:xfrm>
                    <a:off x="4507909" y="3464518"/>
                    <a:ext cx="0" cy="59732"/>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41" name="组合 140">
                  <a:extLst>
                    <a:ext uri="{FF2B5EF4-FFF2-40B4-BE49-F238E27FC236}">
                      <a16:creationId xmlns:a16="http://schemas.microsoft.com/office/drawing/2014/main" xmlns="" id="{52BF8DEB-AE87-4CA1-AB20-B4515B6F8522}"/>
                    </a:ext>
                  </a:extLst>
                </p:cNvPr>
                <p:cNvGrpSpPr/>
                <p:nvPr/>
              </p:nvGrpSpPr>
              <p:grpSpPr>
                <a:xfrm>
                  <a:off x="4323006" y="3579553"/>
                  <a:ext cx="138180" cy="56616"/>
                  <a:chOff x="4323006" y="3579553"/>
                  <a:chExt cx="138180" cy="56616"/>
                </a:xfrm>
              </p:grpSpPr>
              <p:cxnSp>
                <p:nvCxnSpPr>
                  <p:cNvPr id="137" name="直接连接符 136">
                    <a:extLst>
                      <a:ext uri="{FF2B5EF4-FFF2-40B4-BE49-F238E27FC236}">
                        <a16:creationId xmlns:a16="http://schemas.microsoft.com/office/drawing/2014/main" xmlns="" id="{C1CAD8BC-91BA-44BD-94EE-305064074F8C}"/>
                      </a:ext>
                    </a:extLst>
                  </p:cNvPr>
                  <p:cNvCxnSpPr>
                    <a:cxnSpLocks/>
                  </p:cNvCxnSpPr>
                  <p:nvPr/>
                </p:nvCxnSpPr>
                <p:spPr>
                  <a:xfrm>
                    <a:off x="4323006" y="3579553"/>
                    <a:ext cx="138180"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a16="http://schemas.microsoft.com/office/drawing/2014/main" xmlns="" id="{C9708AC5-D5ED-4A58-90AB-629E481E4BEE}"/>
                      </a:ext>
                    </a:extLst>
                  </p:cNvPr>
                  <p:cNvCxnSpPr>
                    <a:cxnSpLocks/>
                  </p:cNvCxnSpPr>
                  <p:nvPr/>
                </p:nvCxnSpPr>
                <p:spPr>
                  <a:xfrm>
                    <a:off x="4323006" y="3579553"/>
                    <a:ext cx="0" cy="56616"/>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cxnSp>
              <p:nvCxnSpPr>
                <p:cNvPr id="143" name="直接连接符 142">
                  <a:extLst>
                    <a:ext uri="{FF2B5EF4-FFF2-40B4-BE49-F238E27FC236}">
                      <a16:creationId xmlns:a16="http://schemas.microsoft.com/office/drawing/2014/main" xmlns="" id="{3DA57BA0-5149-454D-AAD2-E2675194513F}"/>
                    </a:ext>
                  </a:extLst>
                </p:cNvPr>
                <p:cNvCxnSpPr>
                  <a:cxnSpLocks/>
                </p:cNvCxnSpPr>
                <p:nvPr/>
              </p:nvCxnSpPr>
              <p:spPr>
                <a:xfrm>
                  <a:off x="4254987" y="3628985"/>
                  <a:ext cx="68019"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a16="http://schemas.microsoft.com/office/drawing/2014/main" xmlns="" id="{B86C52E8-B843-4112-BED1-A57B2F325D2E}"/>
                    </a:ext>
                  </a:extLst>
                </p:cNvPr>
                <p:cNvCxnSpPr>
                  <a:cxnSpLocks/>
                </p:cNvCxnSpPr>
                <p:nvPr/>
              </p:nvCxnSpPr>
              <p:spPr>
                <a:xfrm>
                  <a:off x="4254987" y="3628985"/>
                  <a:ext cx="0" cy="76042"/>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nvGrpSpPr>
                <p:cNvPr id="152" name="组合 151">
                  <a:extLst>
                    <a:ext uri="{FF2B5EF4-FFF2-40B4-BE49-F238E27FC236}">
                      <a16:creationId xmlns:a16="http://schemas.microsoft.com/office/drawing/2014/main" xmlns="" id="{08582DD7-E082-478B-AA8E-7BAF48B1B43A}"/>
                    </a:ext>
                  </a:extLst>
                </p:cNvPr>
                <p:cNvGrpSpPr/>
                <p:nvPr/>
              </p:nvGrpSpPr>
              <p:grpSpPr>
                <a:xfrm>
                  <a:off x="4220977" y="3705027"/>
                  <a:ext cx="34010" cy="64760"/>
                  <a:chOff x="4220977" y="3705027"/>
                  <a:chExt cx="34010" cy="64760"/>
                </a:xfrm>
              </p:grpSpPr>
              <p:cxnSp>
                <p:nvCxnSpPr>
                  <p:cNvPr id="148" name="直接连接符 147">
                    <a:extLst>
                      <a:ext uri="{FF2B5EF4-FFF2-40B4-BE49-F238E27FC236}">
                        <a16:creationId xmlns:a16="http://schemas.microsoft.com/office/drawing/2014/main" xmlns="" id="{0F2A7D2D-AEEA-433C-8CEC-F4073F054A78}"/>
                      </a:ext>
                    </a:extLst>
                  </p:cNvPr>
                  <p:cNvCxnSpPr>
                    <a:cxnSpLocks/>
                  </p:cNvCxnSpPr>
                  <p:nvPr/>
                </p:nvCxnSpPr>
                <p:spPr>
                  <a:xfrm>
                    <a:off x="4220977" y="3705027"/>
                    <a:ext cx="34010"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a16="http://schemas.microsoft.com/office/drawing/2014/main" xmlns="" id="{81223C20-295F-449E-A571-9C14F237B5E5}"/>
                      </a:ext>
                    </a:extLst>
                  </p:cNvPr>
                  <p:cNvCxnSpPr>
                    <a:cxnSpLocks/>
                  </p:cNvCxnSpPr>
                  <p:nvPr/>
                </p:nvCxnSpPr>
                <p:spPr>
                  <a:xfrm>
                    <a:off x="4220977" y="3705027"/>
                    <a:ext cx="0" cy="6476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cxnSp>
              <p:nvCxnSpPr>
                <p:cNvPr id="154" name="直接连接符 153">
                  <a:extLst>
                    <a:ext uri="{FF2B5EF4-FFF2-40B4-BE49-F238E27FC236}">
                      <a16:creationId xmlns:a16="http://schemas.microsoft.com/office/drawing/2014/main" xmlns="" id="{B1EBF73A-71F7-4DD6-87E5-FCC394AE50E1}"/>
                    </a:ext>
                  </a:extLst>
                </p:cNvPr>
                <p:cNvCxnSpPr>
                  <a:cxnSpLocks/>
                </p:cNvCxnSpPr>
                <p:nvPr/>
              </p:nvCxnSpPr>
              <p:spPr>
                <a:xfrm>
                  <a:off x="4138613" y="3769787"/>
                  <a:ext cx="82364"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55" name="直接连接符 154">
                  <a:extLst>
                    <a:ext uri="{FF2B5EF4-FFF2-40B4-BE49-F238E27FC236}">
                      <a16:creationId xmlns:a16="http://schemas.microsoft.com/office/drawing/2014/main" xmlns="" id="{8BFCB0DB-D468-4992-ADAC-0D7F2ABF6960}"/>
                    </a:ext>
                  </a:extLst>
                </p:cNvPr>
                <p:cNvCxnSpPr>
                  <a:cxnSpLocks/>
                </p:cNvCxnSpPr>
                <p:nvPr/>
              </p:nvCxnSpPr>
              <p:spPr>
                <a:xfrm>
                  <a:off x="4138613" y="3769787"/>
                  <a:ext cx="0" cy="46939"/>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61" name="直接连接符 160">
                  <a:extLst>
                    <a:ext uri="{FF2B5EF4-FFF2-40B4-BE49-F238E27FC236}">
                      <a16:creationId xmlns:a16="http://schemas.microsoft.com/office/drawing/2014/main" xmlns="" id="{3270107F-B3D6-4864-B47F-36E1EE06A1DE}"/>
                    </a:ext>
                  </a:extLst>
                </p:cNvPr>
                <p:cNvCxnSpPr>
                  <a:cxnSpLocks/>
                </p:cNvCxnSpPr>
                <p:nvPr/>
              </p:nvCxnSpPr>
              <p:spPr>
                <a:xfrm>
                  <a:off x="4090315" y="3813261"/>
                  <a:ext cx="48298"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62" name="直接连接符 161">
                  <a:extLst>
                    <a:ext uri="{FF2B5EF4-FFF2-40B4-BE49-F238E27FC236}">
                      <a16:creationId xmlns:a16="http://schemas.microsoft.com/office/drawing/2014/main" xmlns="" id="{27B8520D-7014-49F5-8429-3946F3D3E2B1}"/>
                    </a:ext>
                  </a:extLst>
                </p:cNvPr>
                <p:cNvCxnSpPr>
                  <a:cxnSpLocks/>
                </p:cNvCxnSpPr>
                <p:nvPr/>
              </p:nvCxnSpPr>
              <p:spPr>
                <a:xfrm>
                  <a:off x="4090315" y="3813261"/>
                  <a:ext cx="0" cy="73668"/>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nvGrpSpPr>
                <p:cNvPr id="164" name="组合 163">
                  <a:extLst>
                    <a:ext uri="{FF2B5EF4-FFF2-40B4-BE49-F238E27FC236}">
                      <a16:creationId xmlns:a16="http://schemas.microsoft.com/office/drawing/2014/main" xmlns="" id="{BF4C4BE1-85AC-41BE-BB73-AF4C4930D052}"/>
                    </a:ext>
                  </a:extLst>
                </p:cNvPr>
                <p:cNvGrpSpPr/>
                <p:nvPr/>
              </p:nvGrpSpPr>
              <p:grpSpPr>
                <a:xfrm>
                  <a:off x="3958043" y="3886929"/>
                  <a:ext cx="140314" cy="64760"/>
                  <a:chOff x="4220977" y="3705027"/>
                  <a:chExt cx="140314" cy="64760"/>
                </a:xfrm>
              </p:grpSpPr>
              <p:cxnSp>
                <p:nvCxnSpPr>
                  <p:cNvPr id="165" name="直接连接符 164">
                    <a:extLst>
                      <a:ext uri="{FF2B5EF4-FFF2-40B4-BE49-F238E27FC236}">
                        <a16:creationId xmlns:a16="http://schemas.microsoft.com/office/drawing/2014/main" xmlns="" id="{C1263760-5E11-48E2-BE22-DAD8EC9A9FAB}"/>
                      </a:ext>
                    </a:extLst>
                  </p:cNvPr>
                  <p:cNvCxnSpPr>
                    <a:cxnSpLocks/>
                  </p:cNvCxnSpPr>
                  <p:nvPr/>
                </p:nvCxnSpPr>
                <p:spPr>
                  <a:xfrm>
                    <a:off x="4220977" y="3705027"/>
                    <a:ext cx="140314"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66" name="直接连接符 165">
                    <a:extLst>
                      <a:ext uri="{FF2B5EF4-FFF2-40B4-BE49-F238E27FC236}">
                        <a16:creationId xmlns:a16="http://schemas.microsoft.com/office/drawing/2014/main" xmlns="" id="{8E515544-7D06-4612-A1B5-E49361044206}"/>
                      </a:ext>
                    </a:extLst>
                  </p:cNvPr>
                  <p:cNvCxnSpPr>
                    <a:cxnSpLocks/>
                  </p:cNvCxnSpPr>
                  <p:nvPr/>
                </p:nvCxnSpPr>
                <p:spPr>
                  <a:xfrm>
                    <a:off x="4220977" y="3705027"/>
                    <a:ext cx="0" cy="6476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72" name="组合 171">
                  <a:extLst>
                    <a:ext uri="{FF2B5EF4-FFF2-40B4-BE49-F238E27FC236}">
                      <a16:creationId xmlns:a16="http://schemas.microsoft.com/office/drawing/2014/main" xmlns="" id="{82645D4A-4C97-40F5-8364-7451BA7DA31B}"/>
                    </a:ext>
                  </a:extLst>
                </p:cNvPr>
                <p:cNvGrpSpPr/>
                <p:nvPr/>
              </p:nvGrpSpPr>
              <p:grpSpPr>
                <a:xfrm>
                  <a:off x="3779764" y="3948083"/>
                  <a:ext cx="178279" cy="64760"/>
                  <a:chOff x="4237646" y="3705027"/>
                  <a:chExt cx="178279" cy="64760"/>
                </a:xfrm>
              </p:grpSpPr>
              <p:cxnSp>
                <p:nvCxnSpPr>
                  <p:cNvPr id="173" name="直接连接符 172">
                    <a:extLst>
                      <a:ext uri="{FF2B5EF4-FFF2-40B4-BE49-F238E27FC236}">
                        <a16:creationId xmlns:a16="http://schemas.microsoft.com/office/drawing/2014/main" xmlns="" id="{B11D13FA-EDF8-469C-B06A-19F3D5885BC1}"/>
                      </a:ext>
                    </a:extLst>
                  </p:cNvPr>
                  <p:cNvCxnSpPr>
                    <a:cxnSpLocks/>
                  </p:cNvCxnSpPr>
                  <p:nvPr/>
                </p:nvCxnSpPr>
                <p:spPr>
                  <a:xfrm>
                    <a:off x="4237646" y="3705027"/>
                    <a:ext cx="178279"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74" name="直接连接符 173">
                    <a:extLst>
                      <a:ext uri="{FF2B5EF4-FFF2-40B4-BE49-F238E27FC236}">
                        <a16:creationId xmlns:a16="http://schemas.microsoft.com/office/drawing/2014/main" xmlns="" id="{D8C3028F-884F-47B4-A026-189CF19E60E4}"/>
                      </a:ext>
                    </a:extLst>
                  </p:cNvPr>
                  <p:cNvCxnSpPr>
                    <a:cxnSpLocks/>
                  </p:cNvCxnSpPr>
                  <p:nvPr/>
                </p:nvCxnSpPr>
                <p:spPr>
                  <a:xfrm>
                    <a:off x="4237646" y="3705027"/>
                    <a:ext cx="0" cy="6476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77" name="组合 176">
                  <a:extLst>
                    <a:ext uri="{FF2B5EF4-FFF2-40B4-BE49-F238E27FC236}">
                      <a16:creationId xmlns:a16="http://schemas.microsoft.com/office/drawing/2014/main" xmlns="" id="{A2A1681B-C6B7-42A3-A41A-9F2DDEB262A1}"/>
                    </a:ext>
                  </a:extLst>
                </p:cNvPr>
                <p:cNvGrpSpPr/>
                <p:nvPr/>
              </p:nvGrpSpPr>
              <p:grpSpPr>
                <a:xfrm>
                  <a:off x="3722614" y="4012843"/>
                  <a:ext cx="57150" cy="65316"/>
                  <a:chOff x="4237646" y="3704471"/>
                  <a:chExt cx="57150" cy="65316"/>
                </a:xfrm>
              </p:grpSpPr>
              <p:cxnSp>
                <p:nvCxnSpPr>
                  <p:cNvPr id="178" name="直接连接符 177">
                    <a:extLst>
                      <a:ext uri="{FF2B5EF4-FFF2-40B4-BE49-F238E27FC236}">
                        <a16:creationId xmlns:a16="http://schemas.microsoft.com/office/drawing/2014/main" xmlns="" id="{48FED7E1-0957-4A1D-A91E-66CE55D60D2F}"/>
                      </a:ext>
                    </a:extLst>
                  </p:cNvPr>
                  <p:cNvCxnSpPr>
                    <a:cxnSpLocks/>
                  </p:cNvCxnSpPr>
                  <p:nvPr/>
                </p:nvCxnSpPr>
                <p:spPr>
                  <a:xfrm flipV="1">
                    <a:off x="4237646" y="3704471"/>
                    <a:ext cx="57150" cy="556"/>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xmlns="" id="{E07D5938-FC09-4F15-B965-F8ED1A7637DE}"/>
                      </a:ext>
                    </a:extLst>
                  </p:cNvPr>
                  <p:cNvCxnSpPr>
                    <a:cxnSpLocks/>
                  </p:cNvCxnSpPr>
                  <p:nvPr/>
                </p:nvCxnSpPr>
                <p:spPr>
                  <a:xfrm>
                    <a:off x="4237646" y="3705027"/>
                    <a:ext cx="0" cy="6476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81" name="组合 180">
                  <a:extLst>
                    <a:ext uri="{FF2B5EF4-FFF2-40B4-BE49-F238E27FC236}">
                      <a16:creationId xmlns:a16="http://schemas.microsoft.com/office/drawing/2014/main" xmlns="" id="{9F3677B5-C30C-47B1-9B80-BA295CBF742A}"/>
                    </a:ext>
                  </a:extLst>
                </p:cNvPr>
                <p:cNvGrpSpPr/>
                <p:nvPr/>
              </p:nvGrpSpPr>
              <p:grpSpPr>
                <a:xfrm>
                  <a:off x="3596639" y="4082340"/>
                  <a:ext cx="125975" cy="49129"/>
                  <a:chOff x="4237646" y="3705027"/>
                  <a:chExt cx="125975" cy="49129"/>
                </a:xfrm>
              </p:grpSpPr>
              <p:cxnSp>
                <p:nvCxnSpPr>
                  <p:cNvPr id="182" name="直接连接符 181">
                    <a:extLst>
                      <a:ext uri="{FF2B5EF4-FFF2-40B4-BE49-F238E27FC236}">
                        <a16:creationId xmlns:a16="http://schemas.microsoft.com/office/drawing/2014/main" xmlns="" id="{D85C646E-AE1E-42D1-8010-463827420BAC}"/>
                      </a:ext>
                    </a:extLst>
                  </p:cNvPr>
                  <p:cNvCxnSpPr>
                    <a:cxnSpLocks/>
                  </p:cNvCxnSpPr>
                  <p:nvPr/>
                </p:nvCxnSpPr>
                <p:spPr>
                  <a:xfrm>
                    <a:off x="4237646" y="3705027"/>
                    <a:ext cx="125975"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83" name="直接连接符 182">
                    <a:extLst>
                      <a:ext uri="{FF2B5EF4-FFF2-40B4-BE49-F238E27FC236}">
                        <a16:creationId xmlns:a16="http://schemas.microsoft.com/office/drawing/2014/main" xmlns="" id="{41091377-665E-4095-B9EB-F1A8C68695C1}"/>
                      </a:ext>
                    </a:extLst>
                  </p:cNvPr>
                  <p:cNvCxnSpPr>
                    <a:cxnSpLocks/>
                  </p:cNvCxnSpPr>
                  <p:nvPr/>
                </p:nvCxnSpPr>
                <p:spPr>
                  <a:xfrm>
                    <a:off x="4237646" y="3705027"/>
                    <a:ext cx="0" cy="49129"/>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86" name="组合 185">
                  <a:extLst>
                    <a:ext uri="{FF2B5EF4-FFF2-40B4-BE49-F238E27FC236}">
                      <a16:creationId xmlns:a16="http://schemas.microsoft.com/office/drawing/2014/main" xmlns="" id="{5F0B3753-F29D-4BAD-B8C0-40730D168BFC}"/>
                    </a:ext>
                  </a:extLst>
                </p:cNvPr>
                <p:cNvGrpSpPr/>
                <p:nvPr/>
              </p:nvGrpSpPr>
              <p:grpSpPr>
                <a:xfrm>
                  <a:off x="3511717" y="4131469"/>
                  <a:ext cx="84922" cy="49129"/>
                  <a:chOff x="4237646" y="3705027"/>
                  <a:chExt cx="84922" cy="49129"/>
                </a:xfrm>
              </p:grpSpPr>
              <p:cxnSp>
                <p:nvCxnSpPr>
                  <p:cNvPr id="187" name="直接连接符 186">
                    <a:extLst>
                      <a:ext uri="{FF2B5EF4-FFF2-40B4-BE49-F238E27FC236}">
                        <a16:creationId xmlns:a16="http://schemas.microsoft.com/office/drawing/2014/main" xmlns="" id="{D3654E69-AA2A-4523-BA13-15BF0C8C097C}"/>
                      </a:ext>
                    </a:extLst>
                  </p:cNvPr>
                  <p:cNvCxnSpPr>
                    <a:cxnSpLocks/>
                  </p:cNvCxnSpPr>
                  <p:nvPr/>
                </p:nvCxnSpPr>
                <p:spPr>
                  <a:xfrm>
                    <a:off x="4237646" y="3705027"/>
                    <a:ext cx="8492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88" name="直接连接符 187">
                    <a:extLst>
                      <a:ext uri="{FF2B5EF4-FFF2-40B4-BE49-F238E27FC236}">
                        <a16:creationId xmlns:a16="http://schemas.microsoft.com/office/drawing/2014/main" xmlns="" id="{411FF340-7E8F-4461-9CA2-074EE927DE67}"/>
                      </a:ext>
                    </a:extLst>
                  </p:cNvPr>
                  <p:cNvCxnSpPr>
                    <a:cxnSpLocks/>
                  </p:cNvCxnSpPr>
                  <p:nvPr/>
                </p:nvCxnSpPr>
                <p:spPr>
                  <a:xfrm>
                    <a:off x="4237646" y="3705027"/>
                    <a:ext cx="0" cy="49129"/>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190" name="组合 189">
                  <a:extLst>
                    <a:ext uri="{FF2B5EF4-FFF2-40B4-BE49-F238E27FC236}">
                      <a16:creationId xmlns:a16="http://schemas.microsoft.com/office/drawing/2014/main" xmlns="" id="{71CD188E-795E-497E-BFC2-23B162FF1CBB}"/>
                    </a:ext>
                  </a:extLst>
                </p:cNvPr>
                <p:cNvGrpSpPr/>
                <p:nvPr/>
              </p:nvGrpSpPr>
              <p:grpSpPr>
                <a:xfrm>
                  <a:off x="3299628" y="4170448"/>
                  <a:ext cx="212089" cy="31390"/>
                  <a:chOff x="4237646" y="3705027"/>
                  <a:chExt cx="212089" cy="31390"/>
                </a:xfrm>
              </p:grpSpPr>
              <p:cxnSp>
                <p:nvCxnSpPr>
                  <p:cNvPr id="191" name="直接连接符 190">
                    <a:extLst>
                      <a:ext uri="{FF2B5EF4-FFF2-40B4-BE49-F238E27FC236}">
                        <a16:creationId xmlns:a16="http://schemas.microsoft.com/office/drawing/2014/main" xmlns="" id="{B9FC3761-B801-405D-B48D-52FCBB915FFA}"/>
                      </a:ext>
                    </a:extLst>
                  </p:cNvPr>
                  <p:cNvCxnSpPr>
                    <a:cxnSpLocks/>
                  </p:cNvCxnSpPr>
                  <p:nvPr/>
                </p:nvCxnSpPr>
                <p:spPr>
                  <a:xfrm>
                    <a:off x="4237646" y="3705027"/>
                    <a:ext cx="212089"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92" name="直接连接符 191">
                    <a:extLst>
                      <a:ext uri="{FF2B5EF4-FFF2-40B4-BE49-F238E27FC236}">
                        <a16:creationId xmlns:a16="http://schemas.microsoft.com/office/drawing/2014/main" xmlns="" id="{C8141A41-4E90-466C-A256-F884101D2238}"/>
                      </a:ext>
                    </a:extLst>
                  </p:cNvPr>
                  <p:cNvCxnSpPr>
                    <a:cxnSpLocks/>
                  </p:cNvCxnSpPr>
                  <p:nvPr/>
                </p:nvCxnSpPr>
                <p:spPr>
                  <a:xfrm>
                    <a:off x="4237646" y="3705027"/>
                    <a:ext cx="0" cy="3139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02" name="组合 201">
                  <a:extLst>
                    <a:ext uri="{FF2B5EF4-FFF2-40B4-BE49-F238E27FC236}">
                      <a16:creationId xmlns:a16="http://schemas.microsoft.com/office/drawing/2014/main" xmlns="" id="{59842248-3905-41EE-9322-BE30C5ACBAF2}"/>
                    </a:ext>
                  </a:extLst>
                </p:cNvPr>
                <p:cNvGrpSpPr/>
                <p:nvPr/>
              </p:nvGrpSpPr>
              <p:grpSpPr>
                <a:xfrm>
                  <a:off x="3232946" y="4201838"/>
                  <a:ext cx="66682" cy="49129"/>
                  <a:chOff x="3232946" y="4201838"/>
                  <a:chExt cx="66682" cy="49129"/>
                </a:xfrm>
              </p:grpSpPr>
              <p:cxnSp>
                <p:nvCxnSpPr>
                  <p:cNvPr id="195" name="直接连接符 194">
                    <a:extLst>
                      <a:ext uri="{FF2B5EF4-FFF2-40B4-BE49-F238E27FC236}">
                        <a16:creationId xmlns:a16="http://schemas.microsoft.com/office/drawing/2014/main" xmlns="" id="{24A6BA94-342E-4686-8B97-D9B78D0E0825}"/>
                      </a:ext>
                    </a:extLst>
                  </p:cNvPr>
                  <p:cNvCxnSpPr>
                    <a:cxnSpLocks/>
                  </p:cNvCxnSpPr>
                  <p:nvPr/>
                </p:nvCxnSpPr>
                <p:spPr>
                  <a:xfrm>
                    <a:off x="3232946" y="4201838"/>
                    <a:ext cx="6668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196" name="直接连接符 195">
                    <a:extLst>
                      <a:ext uri="{FF2B5EF4-FFF2-40B4-BE49-F238E27FC236}">
                        <a16:creationId xmlns:a16="http://schemas.microsoft.com/office/drawing/2014/main" xmlns="" id="{837D4CF0-B042-42A5-A26C-A570A6BF90A5}"/>
                      </a:ext>
                    </a:extLst>
                  </p:cNvPr>
                  <p:cNvCxnSpPr>
                    <a:cxnSpLocks/>
                  </p:cNvCxnSpPr>
                  <p:nvPr/>
                </p:nvCxnSpPr>
                <p:spPr>
                  <a:xfrm>
                    <a:off x="3232946" y="4201838"/>
                    <a:ext cx="0" cy="49129"/>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03" name="组合 202">
                  <a:extLst>
                    <a:ext uri="{FF2B5EF4-FFF2-40B4-BE49-F238E27FC236}">
                      <a16:creationId xmlns:a16="http://schemas.microsoft.com/office/drawing/2014/main" xmlns="" id="{590BFA43-53E7-46BC-9FB6-984759A9173F}"/>
                    </a:ext>
                  </a:extLst>
                </p:cNvPr>
                <p:cNvGrpSpPr/>
                <p:nvPr/>
              </p:nvGrpSpPr>
              <p:grpSpPr>
                <a:xfrm>
                  <a:off x="3163493" y="4245450"/>
                  <a:ext cx="66682" cy="34973"/>
                  <a:chOff x="3232946" y="4201838"/>
                  <a:chExt cx="66682" cy="34973"/>
                </a:xfrm>
              </p:grpSpPr>
              <p:cxnSp>
                <p:nvCxnSpPr>
                  <p:cNvPr id="204" name="直接连接符 203">
                    <a:extLst>
                      <a:ext uri="{FF2B5EF4-FFF2-40B4-BE49-F238E27FC236}">
                        <a16:creationId xmlns:a16="http://schemas.microsoft.com/office/drawing/2014/main" xmlns="" id="{983BB900-1445-47B5-820B-2DDC58F34368}"/>
                      </a:ext>
                    </a:extLst>
                  </p:cNvPr>
                  <p:cNvCxnSpPr>
                    <a:cxnSpLocks/>
                  </p:cNvCxnSpPr>
                  <p:nvPr/>
                </p:nvCxnSpPr>
                <p:spPr>
                  <a:xfrm>
                    <a:off x="3232946" y="4201838"/>
                    <a:ext cx="6668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05" name="直接连接符 204">
                    <a:extLst>
                      <a:ext uri="{FF2B5EF4-FFF2-40B4-BE49-F238E27FC236}">
                        <a16:creationId xmlns:a16="http://schemas.microsoft.com/office/drawing/2014/main" xmlns="" id="{59D6EDC7-B3FF-46DC-8BFB-EA416A614A27}"/>
                      </a:ext>
                    </a:extLst>
                  </p:cNvPr>
                  <p:cNvCxnSpPr>
                    <a:cxnSpLocks/>
                  </p:cNvCxnSpPr>
                  <p:nvPr/>
                </p:nvCxnSpPr>
                <p:spPr>
                  <a:xfrm>
                    <a:off x="3232946" y="4201838"/>
                    <a:ext cx="0" cy="34973"/>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06" name="组合 205">
                  <a:extLst>
                    <a:ext uri="{FF2B5EF4-FFF2-40B4-BE49-F238E27FC236}">
                      <a16:creationId xmlns:a16="http://schemas.microsoft.com/office/drawing/2014/main" xmlns="" id="{CE2B297A-0FDF-46A3-B1D4-1875CAD16794}"/>
                    </a:ext>
                  </a:extLst>
                </p:cNvPr>
                <p:cNvGrpSpPr/>
                <p:nvPr/>
              </p:nvGrpSpPr>
              <p:grpSpPr>
                <a:xfrm>
                  <a:off x="3096811" y="4280423"/>
                  <a:ext cx="66682" cy="29640"/>
                  <a:chOff x="3232946" y="4201838"/>
                  <a:chExt cx="66682" cy="29640"/>
                </a:xfrm>
              </p:grpSpPr>
              <p:cxnSp>
                <p:nvCxnSpPr>
                  <p:cNvPr id="207" name="直接连接符 206">
                    <a:extLst>
                      <a:ext uri="{FF2B5EF4-FFF2-40B4-BE49-F238E27FC236}">
                        <a16:creationId xmlns:a16="http://schemas.microsoft.com/office/drawing/2014/main" xmlns="" id="{22F517F3-75B6-4238-B149-20B57AD19D03}"/>
                      </a:ext>
                    </a:extLst>
                  </p:cNvPr>
                  <p:cNvCxnSpPr>
                    <a:cxnSpLocks/>
                  </p:cNvCxnSpPr>
                  <p:nvPr/>
                </p:nvCxnSpPr>
                <p:spPr>
                  <a:xfrm>
                    <a:off x="3232946" y="4201838"/>
                    <a:ext cx="6668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08" name="直接连接符 207">
                    <a:extLst>
                      <a:ext uri="{FF2B5EF4-FFF2-40B4-BE49-F238E27FC236}">
                        <a16:creationId xmlns:a16="http://schemas.microsoft.com/office/drawing/2014/main" xmlns="" id="{3A506202-AC59-46BB-AFDD-78E38FF33A91}"/>
                      </a:ext>
                    </a:extLst>
                  </p:cNvPr>
                  <p:cNvCxnSpPr>
                    <a:cxnSpLocks/>
                  </p:cNvCxnSpPr>
                  <p:nvPr/>
                </p:nvCxnSpPr>
                <p:spPr>
                  <a:xfrm>
                    <a:off x="3232946" y="4201838"/>
                    <a:ext cx="0" cy="2964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11" name="组合 210">
                  <a:extLst>
                    <a:ext uri="{FF2B5EF4-FFF2-40B4-BE49-F238E27FC236}">
                      <a16:creationId xmlns:a16="http://schemas.microsoft.com/office/drawing/2014/main" xmlns="" id="{78E0DE19-7EC7-4E14-B9E3-78B5766A6053}"/>
                    </a:ext>
                  </a:extLst>
                </p:cNvPr>
                <p:cNvGrpSpPr/>
                <p:nvPr/>
              </p:nvGrpSpPr>
              <p:grpSpPr>
                <a:xfrm>
                  <a:off x="3027359" y="4303807"/>
                  <a:ext cx="66682" cy="29640"/>
                  <a:chOff x="3232946" y="4201838"/>
                  <a:chExt cx="66682" cy="29640"/>
                </a:xfrm>
              </p:grpSpPr>
              <p:cxnSp>
                <p:nvCxnSpPr>
                  <p:cNvPr id="212" name="直接连接符 211">
                    <a:extLst>
                      <a:ext uri="{FF2B5EF4-FFF2-40B4-BE49-F238E27FC236}">
                        <a16:creationId xmlns:a16="http://schemas.microsoft.com/office/drawing/2014/main" xmlns="" id="{1A36D725-3898-432F-95BF-9B07DD91FA02}"/>
                      </a:ext>
                    </a:extLst>
                  </p:cNvPr>
                  <p:cNvCxnSpPr>
                    <a:cxnSpLocks/>
                  </p:cNvCxnSpPr>
                  <p:nvPr/>
                </p:nvCxnSpPr>
                <p:spPr>
                  <a:xfrm>
                    <a:off x="3232946" y="4201838"/>
                    <a:ext cx="6668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13" name="直接连接符 212">
                    <a:extLst>
                      <a:ext uri="{FF2B5EF4-FFF2-40B4-BE49-F238E27FC236}">
                        <a16:creationId xmlns:a16="http://schemas.microsoft.com/office/drawing/2014/main" xmlns="" id="{75BD66B7-D505-491B-85BB-DEA1FEB66752}"/>
                      </a:ext>
                    </a:extLst>
                  </p:cNvPr>
                  <p:cNvCxnSpPr>
                    <a:cxnSpLocks/>
                  </p:cNvCxnSpPr>
                  <p:nvPr/>
                </p:nvCxnSpPr>
                <p:spPr>
                  <a:xfrm>
                    <a:off x="3232946" y="4201838"/>
                    <a:ext cx="0" cy="2964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14" name="组合 213">
                  <a:extLst>
                    <a:ext uri="{FF2B5EF4-FFF2-40B4-BE49-F238E27FC236}">
                      <a16:creationId xmlns:a16="http://schemas.microsoft.com/office/drawing/2014/main" xmlns="" id="{42BEA657-6FBE-4579-BCCD-C555D9CF68CC}"/>
                    </a:ext>
                  </a:extLst>
                </p:cNvPr>
                <p:cNvGrpSpPr/>
                <p:nvPr/>
              </p:nvGrpSpPr>
              <p:grpSpPr>
                <a:xfrm>
                  <a:off x="2991637" y="4329467"/>
                  <a:ext cx="35722" cy="37180"/>
                  <a:chOff x="3232946" y="4201838"/>
                  <a:chExt cx="35722" cy="37180"/>
                </a:xfrm>
              </p:grpSpPr>
              <p:cxnSp>
                <p:nvCxnSpPr>
                  <p:cNvPr id="215" name="直接连接符 214">
                    <a:extLst>
                      <a:ext uri="{FF2B5EF4-FFF2-40B4-BE49-F238E27FC236}">
                        <a16:creationId xmlns:a16="http://schemas.microsoft.com/office/drawing/2014/main" xmlns="" id="{430D8400-282B-4BCD-8C18-331DBBF97DC3}"/>
                      </a:ext>
                    </a:extLst>
                  </p:cNvPr>
                  <p:cNvCxnSpPr>
                    <a:cxnSpLocks/>
                  </p:cNvCxnSpPr>
                  <p:nvPr/>
                </p:nvCxnSpPr>
                <p:spPr>
                  <a:xfrm>
                    <a:off x="3232946" y="4201838"/>
                    <a:ext cx="3572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16" name="直接连接符 215">
                    <a:extLst>
                      <a:ext uri="{FF2B5EF4-FFF2-40B4-BE49-F238E27FC236}">
                        <a16:creationId xmlns:a16="http://schemas.microsoft.com/office/drawing/2014/main" xmlns="" id="{1EACB65E-58DF-42DD-AC9F-246D0F1E9AC9}"/>
                      </a:ext>
                    </a:extLst>
                  </p:cNvPr>
                  <p:cNvCxnSpPr>
                    <a:cxnSpLocks/>
                  </p:cNvCxnSpPr>
                  <p:nvPr/>
                </p:nvCxnSpPr>
                <p:spPr>
                  <a:xfrm>
                    <a:off x="3232946" y="4201838"/>
                    <a:ext cx="0" cy="3718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18" name="组合 217">
                  <a:extLst>
                    <a:ext uri="{FF2B5EF4-FFF2-40B4-BE49-F238E27FC236}">
                      <a16:creationId xmlns:a16="http://schemas.microsoft.com/office/drawing/2014/main" xmlns="" id="{4CE8BC62-BE8B-495A-BD25-1FC1BF638D9D}"/>
                    </a:ext>
                  </a:extLst>
                </p:cNvPr>
                <p:cNvGrpSpPr/>
                <p:nvPr/>
              </p:nvGrpSpPr>
              <p:grpSpPr>
                <a:xfrm>
                  <a:off x="2904292" y="4366647"/>
                  <a:ext cx="87345" cy="29640"/>
                  <a:chOff x="3232946" y="4201838"/>
                  <a:chExt cx="87345" cy="29640"/>
                </a:xfrm>
              </p:grpSpPr>
              <p:cxnSp>
                <p:nvCxnSpPr>
                  <p:cNvPr id="219" name="直接连接符 218">
                    <a:extLst>
                      <a:ext uri="{FF2B5EF4-FFF2-40B4-BE49-F238E27FC236}">
                        <a16:creationId xmlns:a16="http://schemas.microsoft.com/office/drawing/2014/main" xmlns="" id="{3435CA16-A2F3-4AE5-9263-E5C93404C7C4}"/>
                      </a:ext>
                    </a:extLst>
                  </p:cNvPr>
                  <p:cNvCxnSpPr>
                    <a:cxnSpLocks/>
                  </p:cNvCxnSpPr>
                  <p:nvPr/>
                </p:nvCxnSpPr>
                <p:spPr>
                  <a:xfrm>
                    <a:off x="3232946" y="4201838"/>
                    <a:ext cx="87345"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20" name="直接连接符 219">
                    <a:extLst>
                      <a:ext uri="{FF2B5EF4-FFF2-40B4-BE49-F238E27FC236}">
                        <a16:creationId xmlns:a16="http://schemas.microsoft.com/office/drawing/2014/main" xmlns="" id="{5B511C49-074C-4093-B08B-AC5689AD091B}"/>
                      </a:ext>
                    </a:extLst>
                  </p:cNvPr>
                  <p:cNvCxnSpPr>
                    <a:cxnSpLocks/>
                  </p:cNvCxnSpPr>
                  <p:nvPr/>
                </p:nvCxnSpPr>
                <p:spPr>
                  <a:xfrm>
                    <a:off x="3232946" y="4201838"/>
                    <a:ext cx="0" cy="2964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24" name="组合 223">
                  <a:extLst>
                    <a:ext uri="{FF2B5EF4-FFF2-40B4-BE49-F238E27FC236}">
                      <a16:creationId xmlns:a16="http://schemas.microsoft.com/office/drawing/2014/main" xmlns="" id="{50EFCEF9-322B-4C47-999F-E7C3CE045C6D}"/>
                    </a:ext>
                  </a:extLst>
                </p:cNvPr>
                <p:cNvGrpSpPr/>
                <p:nvPr/>
              </p:nvGrpSpPr>
              <p:grpSpPr>
                <a:xfrm>
                  <a:off x="2771555" y="4395826"/>
                  <a:ext cx="132737" cy="29640"/>
                  <a:chOff x="3232946" y="4201838"/>
                  <a:chExt cx="132737" cy="29640"/>
                </a:xfrm>
              </p:grpSpPr>
              <p:cxnSp>
                <p:nvCxnSpPr>
                  <p:cNvPr id="225" name="直接连接符 224">
                    <a:extLst>
                      <a:ext uri="{FF2B5EF4-FFF2-40B4-BE49-F238E27FC236}">
                        <a16:creationId xmlns:a16="http://schemas.microsoft.com/office/drawing/2014/main" xmlns="" id="{B18041DE-EB71-4F52-95C7-3626BF7027CB}"/>
                      </a:ext>
                    </a:extLst>
                  </p:cNvPr>
                  <p:cNvCxnSpPr>
                    <a:cxnSpLocks/>
                  </p:cNvCxnSpPr>
                  <p:nvPr/>
                </p:nvCxnSpPr>
                <p:spPr>
                  <a:xfrm>
                    <a:off x="3232946" y="4201838"/>
                    <a:ext cx="13273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26" name="直接连接符 225">
                    <a:extLst>
                      <a:ext uri="{FF2B5EF4-FFF2-40B4-BE49-F238E27FC236}">
                        <a16:creationId xmlns:a16="http://schemas.microsoft.com/office/drawing/2014/main" xmlns="" id="{4E004CD3-01AF-4870-A650-6A7B84D6BB75}"/>
                      </a:ext>
                    </a:extLst>
                  </p:cNvPr>
                  <p:cNvCxnSpPr>
                    <a:cxnSpLocks/>
                  </p:cNvCxnSpPr>
                  <p:nvPr/>
                </p:nvCxnSpPr>
                <p:spPr>
                  <a:xfrm>
                    <a:off x="3232946" y="4201838"/>
                    <a:ext cx="0" cy="2964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28" name="组合 227">
                  <a:extLst>
                    <a:ext uri="{FF2B5EF4-FFF2-40B4-BE49-F238E27FC236}">
                      <a16:creationId xmlns:a16="http://schemas.microsoft.com/office/drawing/2014/main" xmlns="" id="{EF55AF3E-D1C1-4143-87FA-088117092EA5}"/>
                    </a:ext>
                  </a:extLst>
                </p:cNvPr>
                <p:cNvGrpSpPr/>
                <p:nvPr/>
              </p:nvGrpSpPr>
              <p:grpSpPr>
                <a:xfrm>
                  <a:off x="2673253" y="4425466"/>
                  <a:ext cx="98302" cy="29640"/>
                  <a:chOff x="3232946" y="4201838"/>
                  <a:chExt cx="98302" cy="29640"/>
                </a:xfrm>
              </p:grpSpPr>
              <p:cxnSp>
                <p:nvCxnSpPr>
                  <p:cNvPr id="229" name="直接连接符 228">
                    <a:extLst>
                      <a:ext uri="{FF2B5EF4-FFF2-40B4-BE49-F238E27FC236}">
                        <a16:creationId xmlns:a16="http://schemas.microsoft.com/office/drawing/2014/main" xmlns="" id="{C84BEC96-76D7-47D8-A671-C638133C995D}"/>
                      </a:ext>
                    </a:extLst>
                  </p:cNvPr>
                  <p:cNvCxnSpPr>
                    <a:cxnSpLocks/>
                  </p:cNvCxnSpPr>
                  <p:nvPr/>
                </p:nvCxnSpPr>
                <p:spPr>
                  <a:xfrm>
                    <a:off x="3232946" y="4201838"/>
                    <a:ext cx="9830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30" name="直接连接符 229">
                    <a:extLst>
                      <a:ext uri="{FF2B5EF4-FFF2-40B4-BE49-F238E27FC236}">
                        <a16:creationId xmlns:a16="http://schemas.microsoft.com/office/drawing/2014/main" xmlns="" id="{192F7678-09F5-4236-B43F-642BAA40BA47}"/>
                      </a:ext>
                    </a:extLst>
                  </p:cNvPr>
                  <p:cNvCxnSpPr>
                    <a:cxnSpLocks/>
                  </p:cNvCxnSpPr>
                  <p:nvPr/>
                </p:nvCxnSpPr>
                <p:spPr>
                  <a:xfrm>
                    <a:off x="3232946" y="4201838"/>
                    <a:ext cx="0" cy="2964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32" name="组合 231">
                  <a:extLst>
                    <a:ext uri="{FF2B5EF4-FFF2-40B4-BE49-F238E27FC236}">
                      <a16:creationId xmlns:a16="http://schemas.microsoft.com/office/drawing/2014/main" xmlns="" id="{0414C1C3-03CD-41A2-96B6-C0F6FBC6844A}"/>
                    </a:ext>
                  </a:extLst>
                </p:cNvPr>
                <p:cNvGrpSpPr/>
                <p:nvPr/>
              </p:nvGrpSpPr>
              <p:grpSpPr>
                <a:xfrm>
                  <a:off x="2574951" y="4451340"/>
                  <a:ext cx="98302" cy="18266"/>
                  <a:chOff x="3232946" y="4201838"/>
                  <a:chExt cx="98302" cy="18266"/>
                </a:xfrm>
              </p:grpSpPr>
              <p:cxnSp>
                <p:nvCxnSpPr>
                  <p:cNvPr id="233" name="直接连接符 232">
                    <a:extLst>
                      <a:ext uri="{FF2B5EF4-FFF2-40B4-BE49-F238E27FC236}">
                        <a16:creationId xmlns:a16="http://schemas.microsoft.com/office/drawing/2014/main" xmlns="" id="{16E86733-6368-4852-9A6F-5896B42AFC3E}"/>
                      </a:ext>
                    </a:extLst>
                  </p:cNvPr>
                  <p:cNvCxnSpPr>
                    <a:cxnSpLocks/>
                  </p:cNvCxnSpPr>
                  <p:nvPr/>
                </p:nvCxnSpPr>
                <p:spPr>
                  <a:xfrm>
                    <a:off x="3232946" y="4201838"/>
                    <a:ext cx="98302"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34" name="直接连接符 233">
                    <a:extLst>
                      <a:ext uri="{FF2B5EF4-FFF2-40B4-BE49-F238E27FC236}">
                        <a16:creationId xmlns:a16="http://schemas.microsoft.com/office/drawing/2014/main" xmlns="" id="{2371DDAE-C3AB-44DD-A626-397B16568ED5}"/>
                      </a:ext>
                    </a:extLst>
                  </p:cNvPr>
                  <p:cNvCxnSpPr>
                    <a:cxnSpLocks/>
                  </p:cNvCxnSpPr>
                  <p:nvPr/>
                </p:nvCxnSpPr>
                <p:spPr>
                  <a:xfrm>
                    <a:off x="3232946" y="4201838"/>
                    <a:ext cx="0" cy="18266"/>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36" name="组合 235">
                  <a:extLst>
                    <a:ext uri="{FF2B5EF4-FFF2-40B4-BE49-F238E27FC236}">
                      <a16:creationId xmlns:a16="http://schemas.microsoft.com/office/drawing/2014/main" xmlns="" id="{71E61C70-FAD2-4B44-A407-776861F54E16}"/>
                    </a:ext>
                  </a:extLst>
                </p:cNvPr>
                <p:cNvGrpSpPr/>
                <p:nvPr/>
              </p:nvGrpSpPr>
              <p:grpSpPr>
                <a:xfrm>
                  <a:off x="2433631" y="4468103"/>
                  <a:ext cx="141313" cy="27773"/>
                  <a:chOff x="3248311" y="4201838"/>
                  <a:chExt cx="82937" cy="11096"/>
                </a:xfrm>
              </p:grpSpPr>
              <p:cxnSp>
                <p:nvCxnSpPr>
                  <p:cNvPr id="237" name="直接连接符 236">
                    <a:extLst>
                      <a:ext uri="{FF2B5EF4-FFF2-40B4-BE49-F238E27FC236}">
                        <a16:creationId xmlns:a16="http://schemas.microsoft.com/office/drawing/2014/main" xmlns="" id="{32FA6CF8-2AB7-4A09-93E0-C036C3DA5212}"/>
                      </a:ext>
                    </a:extLst>
                  </p:cNvPr>
                  <p:cNvCxnSpPr>
                    <a:cxnSpLocks/>
                  </p:cNvCxnSpPr>
                  <p:nvPr/>
                </p:nvCxnSpPr>
                <p:spPr>
                  <a:xfrm>
                    <a:off x="3248311" y="4201838"/>
                    <a:ext cx="8293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38" name="直接连接符 237">
                    <a:extLst>
                      <a:ext uri="{FF2B5EF4-FFF2-40B4-BE49-F238E27FC236}">
                        <a16:creationId xmlns:a16="http://schemas.microsoft.com/office/drawing/2014/main" xmlns="" id="{EE5E8376-2FC4-474B-8C16-116991ED0788}"/>
                      </a:ext>
                    </a:extLst>
                  </p:cNvPr>
                  <p:cNvCxnSpPr>
                    <a:cxnSpLocks/>
                  </p:cNvCxnSpPr>
                  <p:nvPr/>
                </p:nvCxnSpPr>
                <p:spPr>
                  <a:xfrm>
                    <a:off x="3248311" y="4201838"/>
                    <a:ext cx="0" cy="11096"/>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nvGrpSpPr>
                <p:cNvPr id="241" name="组合 240">
                  <a:extLst>
                    <a:ext uri="{FF2B5EF4-FFF2-40B4-BE49-F238E27FC236}">
                      <a16:creationId xmlns:a16="http://schemas.microsoft.com/office/drawing/2014/main" xmlns="" id="{6419918C-9BC2-41DC-8164-EE974E9336C0}"/>
                    </a:ext>
                  </a:extLst>
                </p:cNvPr>
                <p:cNvGrpSpPr/>
                <p:nvPr/>
              </p:nvGrpSpPr>
              <p:grpSpPr>
                <a:xfrm>
                  <a:off x="2333633" y="4497559"/>
                  <a:ext cx="102276" cy="46560"/>
                  <a:chOff x="3248311" y="4201838"/>
                  <a:chExt cx="82937" cy="11096"/>
                </a:xfrm>
              </p:grpSpPr>
              <p:cxnSp>
                <p:nvCxnSpPr>
                  <p:cNvPr id="242" name="直接连接符 241">
                    <a:extLst>
                      <a:ext uri="{FF2B5EF4-FFF2-40B4-BE49-F238E27FC236}">
                        <a16:creationId xmlns:a16="http://schemas.microsoft.com/office/drawing/2014/main" xmlns="" id="{F3B5E101-045F-4B39-AE25-44C5EC3943E7}"/>
                      </a:ext>
                    </a:extLst>
                  </p:cNvPr>
                  <p:cNvCxnSpPr>
                    <a:cxnSpLocks/>
                  </p:cNvCxnSpPr>
                  <p:nvPr/>
                </p:nvCxnSpPr>
                <p:spPr>
                  <a:xfrm>
                    <a:off x="3248311" y="4201838"/>
                    <a:ext cx="82937" cy="0"/>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243" name="直接连接符 242">
                    <a:extLst>
                      <a:ext uri="{FF2B5EF4-FFF2-40B4-BE49-F238E27FC236}">
                        <a16:creationId xmlns:a16="http://schemas.microsoft.com/office/drawing/2014/main" xmlns="" id="{6EC42C85-85F5-414F-A636-7479BE50CB63}"/>
                      </a:ext>
                    </a:extLst>
                  </p:cNvPr>
                  <p:cNvCxnSpPr>
                    <a:cxnSpLocks/>
                  </p:cNvCxnSpPr>
                  <p:nvPr/>
                </p:nvCxnSpPr>
                <p:spPr>
                  <a:xfrm>
                    <a:off x="3248311" y="4201838"/>
                    <a:ext cx="0" cy="11096"/>
                  </a:xfrm>
                  <a:prstGeom prst="line">
                    <a:avLst/>
                  </a:prstGeom>
                  <a:ln w="12700">
                    <a:solidFill>
                      <a:srgbClr val="2285AF"/>
                    </a:solidFill>
                  </a:ln>
                </p:spPr>
                <p:style>
                  <a:lnRef idx="1">
                    <a:schemeClr val="accent1"/>
                  </a:lnRef>
                  <a:fillRef idx="0">
                    <a:schemeClr val="accent1"/>
                  </a:fillRef>
                  <a:effectRef idx="0">
                    <a:schemeClr val="accent1"/>
                  </a:effectRef>
                  <a:fontRef idx="minor">
                    <a:schemeClr val="tx1"/>
                  </a:fontRef>
                </p:style>
              </p:cxnSp>
            </p:grpSp>
          </p:grpSp>
          <p:grpSp>
            <p:nvGrpSpPr>
              <p:cNvPr id="384" name="组合 383">
                <a:extLst>
                  <a:ext uri="{FF2B5EF4-FFF2-40B4-BE49-F238E27FC236}">
                    <a16:creationId xmlns:a16="http://schemas.microsoft.com/office/drawing/2014/main" xmlns="" id="{0130F3B0-3C37-43A7-B76A-684848BC774B}"/>
                  </a:ext>
                </a:extLst>
              </p:cNvPr>
              <p:cNvGrpSpPr/>
              <p:nvPr/>
            </p:nvGrpSpPr>
            <p:grpSpPr>
              <a:xfrm>
                <a:off x="2557463" y="3317020"/>
                <a:ext cx="5257800" cy="1173060"/>
                <a:chOff x="2366963" y="3455390"/>
                <a:chExt cx="5257800" cy="1088316"/>
              </a:xfrm>
            </p:grpSpPr>
            <p:grpSp>
              <p:nvGrpSpPr>
                <p:cNvPr id="247" name="组合 246">
                  <a:extLst>
                    <a:ext uri="{FF2B5EF4-FFF2-40B4-BE49-F238E27FC236}">
                      <a16:creationId xmlns:a16="http://schemas.microsoft.com/office/drawing/2014/main" xmlns="" id="{FA6F8D06-133E-4865-A46B-ABB8C104DA6B}"/>
                    </a:ext>
                  </a:extLst>
                </p:cNvPr>
                <p:cNvGrpSpPr/>
                <p:nvPr/>
              </p:nvGrpSpPr>
              <p:grpSpPr>
                <a:xfrm>
                  <a:off x="6881817" y="3455390"/>
                  <a:ext cx="742946" cy="113601"/>
                  <a:chOff x="6796088" y="2686050"/>
                  <a:chExt cx="966787" cy="102394"/>
                </a:xfrm>
              </p:grpSpPr>
              <p:cxnSp>
                <p:nvCxnSpPr>
                  <p:cNvPr id="248" name="直接连接符 247">
                    <a:extLst>
                      <a:ext uri="{FF2B5EF4-FFF2-40B4-BE49-F238E27FC236}">
                        <a16:creationId xmlns:a16="http://schemas.microsoft.com/office/drawing/2014/main" xmlns="" id="{ACBE14B7-A0E0-4E4A-AB47-545F2B6D6501}"/>
                      </a:ext>
                    </a:extLst>
                  </p:cNvPr>
                  <p:cNvCxnSpPr>
                    <a:cxnSpLocks/>
                  </p:cNvCxnSpPr>
                  <p:nvPr/>
                </p:nvCxnSpPr>
                <p:spPr>
                  <a:xfrm>
                    <a:off x="6796088" y="2686050"/>
                    <a:ext cx="966787"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9" name="直接连接符 248">
                    <a:extLst>
                      <a:ext uri="{FF2B5EF4-FFF2-40B4-BE49-F238E27FC236}">
                        <a16:creationId xmlns:a16="http://schemas.microsoft.com/office/drawing/2014/main" xmlns="" id="{88797D3E-B043-4CB6-BD32-A41C10D1B9EC}"/>
                      </a:ext>
                    </a:extLst>
                  </p:cNvPr>
                  <p:cNvCxnSpPr>
                    <a:cxnSpLocks/>
                  </p:cNvCxnSpPr>
                  <p:nvPr/>
                </p:nvCxnSpPr>
                <p:spPr>
                  <a:xfrm flipH="1">
                    <a:off x="6798469" y="2686050"/>
                    <a:ext cx="1" cy="102394"/>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50" name="组合 249">
                  <a:extLst>
                    <a:ext uri="{FF2B5EF4-FFF2-40B4-BE49-F238E27FC236}">
                      <a16:creationId xmlns:a16="http://schemas.microsoft.com/office/drawing/2014/main" xmlns="" id="{5082DB69-9B25-4436-A487-DB41A791864C}"/>
                    </a:ext>
                  </a:extLst>
                </p:cNvPr>
                <p:cNvGrpSpPr/>
                <p:nvPr/>
              </p:nvGrpSpPr>
              <p:grpSpPr>
                <a:xfrm>
                  <a:off x="6533679" y="3568992"/>
                  <a:ext cx="352899" cy="69517"/>
                  <a:chOff x="6796088" y="2686050"/>
                  <a:chExt cx="443521" cy="69517"/>
                </a:xfrm>
              </p:grpSpPr>
              <p:cxnSp>
                <p:nvCxnSpPr>
                  <p:cNvPr id="251" name="直接连接符 250">
                    <a:extLst>
                      <a:ext uri="{FF2B5EF4-FFF2-40B4-BE49-F238E27FC236}">
                        <a16:creationId xmlns:a16="http://schemas.microsoft.com/office/drawing/2014/main" xmlns="" id="{02B47E9D-5A3E-4DEA-94DC-EFF4616C52A0}"/>
                      </a:ext>
                    </a:extLst>
                  </p:cNvPr>
                  <p:cNvCxnSpPr>
                    <a:cxnSpLocks/>
                  </p:cNvCxnSpPr>
                  <p:nvPr/>
                </p:nvCxnSpPr>
                <p:spPr>
                  <a:xfrm>
                    <a:off x="6796088" y="2686050"/>
                    <a:ext cx="443521"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2" name="直接连接符 251">
                    <a:extLst>
                      <a:ext uri="{FF2B5EF4-FFF2-40B4-BE49-F238E27FC236}">
                        <a16:creationId xmlns:a16="http://schemas.microsoft.com/office/drawing/2014/main" xmlns="" id="{117CB900-76B6-4815-A9F5-CBE8C0C1D707}"/>
                      </a:ext>
                    </a:extLst>
                  </p:cNvPr>
                  <p:cNvCxnSpPr>
                    <a:cxnSpLocks/>
                  </p:cNvCxnSpPr>
                  <p:nvPr/>
                </p:nvCxnSpPr>
                <p:spPr>
                  <a:xfrm flipH="1">
                    <a:off x="6798471" y="2686050"/>
                    <a:ext cx="1" cy="69517"/>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56" name="组合 255">
                  <a:extLst>
                    <a:ext uri="{FF2B5EF4-FFF2-40B4-BE49-F238E27FC236}">
                      <a16:creationId xmlns:a16="http://schemas.microsoft.com/office/drawing/2014/main" xmlns="" id="{CFE18EE5-D2FA-479A-8122-F76C63D6012A}"/>
                    </a:ext>
                  </a:extLst>
                </p:cNvPr>
                <p:cNvGrpSpPr/>
                <p:nvPr/>
              </p:nvGrpSpPr>
              <p:grpSpPr>
                <a:xfrm>
                  <a:off x="6369300" y="3634995"/>
                  <a:ext cx="164378" cy="76043"/>
                  <a:chOff x="6796088" y="2686050"/>
                  <a:chExt cx="206589" cy="76043"/>
                </a:xfrm>
              </p:grpSpPr>
              <p:cxnSp>
                <p:nvCxnSpPr>
                  <p:cNvPr id="257" name="直接连接符 256">
                    <a:extLst>
                      <a:ext uri="{FF2B5EF4-FFF2-40B4-BE49-F238E27FC236}">
                        <a16:creationId xmlns:a16="http://schemas.microsoft.com/office/drawing/2014/main" xmlns="" id="{225597B4-10F9-4A16-B9DD-94F5523F2763}"/>
                      </a:ext>
                    </a:extLst>
                  </p:cNvPr>
                  <p:cNvCxnSpPr>
                    <a:cxnSpLocks/>
                  </p:cNvCxnSpPr>
                  <p:nvPr/>
                </p:nvCxnSpPr>
                <p:spPr>
                  <a:xfrm>
                    <a:off x="6796088" y="2686050"/>
                    <a:ext cx="20658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8" name="直接连接符 257">
                    <a:extLst>
                      <a:ext uri="{FF2B5EF4-FFF2-40B4-BE49-F238E27FC236}">
                        <a16:creationId xmlns:a16="http://schemas.microsoft.com/office/drawing/2014/main" xmlns="" id="{E517737D-AC1C-4329-8BAD-6F3391091629}"/>
                      </a:ext>
                    </a:extLst>
                  </p:cNvPr>
                  <p:cNvCxnSpPr>
                    <a:cxnSpLocks/>
                  </p:cNvCxnSpPr>
                  <p:nvPr/>
                </p:nvCxnSpPr>
                <p:spPr>
                  <a:xfrm flipH="1">
                    <a:off x="6798472" y="2686050"/>
                    <a:ext cx="1" cy="76043"/>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64" name="组合 263">
                  <a:extLst>
                    <a:ext uri="{FF2B5EF4-FFF2-40B4-BE49-F238E27FC236}">
                      <a16:creationId xmlns:a16="http://schemas.microsoft.com/office/drawing/2014/main" xmlns="" id="{3F8C4335-9F82-4F09-8F48-A6A0B63D076A}"/>
                    </a:ext>
                  </a:extLst>
                </p:cNvPr>
                <p:cNvGrpSpPr/>
                <p:nvPr/>
              </p:nvGrpSpPr>
              <p:grpSpPr>
                <a:xfrm>
                  <a:off x="6021285" y="3710223"/>
                  <a:ext cx="348012" cy="44461"/>
                  <a:chOff x="6796088" y="2686050"/>
                  <a:chExt cx="437379" cy="44461"/>
                </a:xfrm>
              </p:grpSpPr>
              <p:cxnSp>
                <p:nvCxnSpPr>
                  <p:cNvPr id="265" name="直接连接符 264">
                    <a:extLst>
                      <a:ext uri="{FF2B5EF4-FFF2-40B4-BE49-F238E27FC236}">
                        <a16:creationId xmlns:a16="http://schemas.microsoft.com/office/drawing/2014/main" xmlns="" id="{70A4D4A6-D61E-43D7-A485-33247D609BE3}"/>
                      </a:ext>
                    </a:extLst>
                  </p:cNvPr>
                  <p:cNvCxnSpPr>
                    <a:cxnSpLocks/>
                  </p:cNvCxnSpPr>
                  <p:nvPr/>
                </p:nvCxnSpPr>
                <p:spPr>
                  <a:xfrm>
                    <a:off x="6796088" y="2686050"/>
                    <a:ext cx="43737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6" name="直接连接符 265">
                    <a:extLst>
                      <a:ext uri="{FF2B5EF4-FFF2-40B4-BE49-F238E27FC236}">
                        <a16:creationId xmlns:a16="http://schemas.microsoft.com/office/drawing/2014/main" xmlns="" id="{B88400F1-717F-402F-9A58-CF5D64035884}"/>
                      </a:ext>
                    </a:extLst>
                  </p:cNvPr>
                  <p:cNvCxnSpPr>
                    <a:cxnSpLocks/>
                  </p:cNvCxnSpPr>
                  <p:nvPr/>
                </p:nvCxnSpPr>
                <p:spPr>
                  <a:xfrm flipH="1">
                    <a:off x="6798473" y="2686050"/>
                    <a:ext cx="1" cy="44461"/>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69" name="组合 268">
                  <a:extLst>
                    <a:ext uri="{FF2B5EF4-FFF2-40B4-BE49-F238E27FC236}">
                      <a16:creationId xmlns:a16="http://schemas.microsoft.com/office/drawing/2014/main" xmlns="" id="{1B89EF8A-B935-46DF-9AC4-01CA98B3AF11}"/>
                    </a:ext>
                  </a:extLst>
                </p:cNvPr>
                <p:cNvGrpSpPr/>
                <p:nvPr/>
              </p:nvGrpSpPr>
              <p:grpSpPr>
                <a:xfrm>
                  <a:off x="5888744" y="3752499"/>
                  <a:ext cx="132534" cy="76043"/>
                  <a:chOff x="6796088" y="2686050"/>
                  <a:chExt cx="166568" cy="76043"/>
                </a:xfrm>
              </p:grpSpPr>
              <p:cxnSp>
                <p:nvCxnSpPr>
                  <p:cNvPr id="270" name="直接连接符 269">
                    <a:extLst>
                      <a:ext uri="{FF2B5EF4-FFF2-40B4-BE49-F238E27FC236}">
                        <a16:creationId xmlns:a16="http://schemas.microsoft.com/office/drawing/2014/main" xmlns="" id="{9D6B4179-09EE-49A4-9789-2AA909CFC118}"/>
                      </a:ext>
                    </a:extLst>
                  </p:cNvPr>
                  <p:cNvCxnSpPr>
                    <a:cxnSpLocks/>
                  </p:cNvCxnSpPr>
                  <p:nvPr/>
                </p:nvCxnSpPr>
                <p:spPr>
                  <a:xfrm>
                    <a:off x="6796088" y="2686050"/>
                    <a:ext cx="166568"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1" name="直接连接符 270">
                    <a:extLst>
                      <a:ext uri="{FF2B5EF4-FFF2-40B4-BE49-F238E27FC236}">
                        <a16:creationId xmlns:a16="http://schemas.microsoft.com/office/drawing/2014/main" xmlns="" id="{756C0704-02E4-4DBC-9D86-9A0B92B1D36C}"/>
                      </a:ext>
                    </a:extLst>
                  </p:cNvPr>
                  <p:cNvCxnSpPr>
                    <a:cxnSpLocks/>
                  </p:cNvCxnSpPr>
                  <p:nvPr/>
                </p:nvCxnSpPr>
                <p:spPr>
                  <a:xfrm flipH="1">
                    <a:off x="6798475" y="2686050"/>
                    <a:ext cx="1" cy="76043"/>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74" name="组合 273">
                  <a:extLst>
                    <a:ext uri="{FF2B5EF4-FFF2-40B4-BE49-F238E27FC236}">
                      <a16:creationId xmlns:a16="http://schemas.microsoft.com/office/drawing/2014/main" xmlns="" id="{93EFE6B2-16E0-46CD-98D7-A4890C17D2DE}"/>
                    </a:ext>
                  </a:extLst>
                </p:cNvPr>
                <p:cNvGrpSpPr/>
                <p:nvPr/>
              </p:nvGrpSpPr>
              <p:grpSpPr>
                <a:xfrm>
                  <a:off x="5683287" y="3827700"/>
                  <a:ext cx="205456" cy="82715"/>
                  <a:chOff x="6796088" y="2686050"/>
                  <a:chExt cx="258216" cy="82715"/>
                </a:xfrm>
              </p:grpSpPr>
              <p:cxnSp>
                <p:nvCxnSpPr>
                  <p:cNvPr id="275" name="直接连接符 274">
                    <a:extLst>
                      <a:ext uri="{FF2B5EF4-FFF2-40B4-BE49-F238E27FC236}">
                        <a16:creationId xmlns:a16="http://schemas.microsoft.com/office/drawing/2014/main" xmlns="" id="{F0345F68-352F-4B30-9AE4-7198384044ED}"/>
                      </a:ext>
                    </a:extLst>
                  </p:cNvPr>
                  <p:cNvCxnSpPr>
                    <a:cxnSpLocks/>
                  </p:cNvCxnSpPr>
                  <p:nvPr/>
                </p:nvCxnSpPr>
                <p:spPr>
                  <a:xfrm>
                    <a:off x="6796088" y="2686050"/>
                    <a:ext cx="25821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6" name="直接连接符 275">
                    <a:extLst>
                      <a:ext uri="{FF2B5EF4-FFF2-40B4-BE49-F238E27FC236}">
                        <a16:creationId xmlns:a16="http://schemas.microsoft.com/office/drawing/2014/main" xmlns="" id="{BCF2FBDF-E6D0-48F4-BB86-FBF7ED812D9B}"/>
                      </a:ext>
                    </a:extLst>
                  </p:cNvPr>
                  <p:cNvCxnSpPr>
                    <a:cxnSpLocks/>
                  </p:cNvCxnSpPr>
                  <p:nvPr/>
                </p:nvCxnSpPr>
                <p:spPr>
                  <a:xfrm flipH="1">
                    <a:off x="6798477" y="2686050"/>
                    <a:ext cx="1" cy="82715"/>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81" name="组合 280">
                  <a:extLst>
                    <a:ext uri="{FF2B5EF4-FFF2-40B4-BE49-F238E27FC236}">
                      <a16:creationId xmlns:a16="http://schemas.microsoft.com/office/drawing/2014/main" xmlns="" id="{C56AA8EC-9AC1-4F39-B41A-E92459A54BB5}"/>
                    </a:ext>
                  </a:extLst>
                </p:cNvPr>
                <p:cNvGrpSpPr/>
                <p:nvPr/>
              </p:nvGrpSpPr>
              <p:grpSpPr>
                <a:xfrm>
                  <a:off x="5237142" y="3910415"/>
                  <a:ext cx="446147" cy="54446"/>
                  <a:chOff x="6796088" y="2686050"/>
                  <a:chExt cx="560715" cy="54446"/>
                </a:xfrm>
              </p:grpSpPr>
              <p:cxnSp>
                <p:nvCxnSpPr>
                  <p:cNvPr id="282" name="直接连接符 281">
                    <a:extLst>
                      <a:ext uri="{FF2B5EF4-FFF2-40B4-BE49-F238E27FC236}">
                        <a16:creationId xmlns:a16="http://schemas.microsoft.com/office/drawing/2014/main" xmlns="" id="{F05E7191-7C40-4DE1-AFEA-920AA75EE762}"/>
                      </a:ext>
                    </a:extLst>
                  </p:cNvPr>
                  <p:cNvCxnSpPr>
                    <a:cxnSpLocks/>
                  </p:cNvCxnSpPr>
                  <p:nvPr/>
                </p:nvCxnSpPr>
                <p:spPr>
                  <a:xfrm>
                    <a:off x="6796088" y="2686050"/>
                    <a:ext cx="56071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3" name="直接连接符 282">
                    <a:extLst>
                      <a:ext uri="{FF2B5EF4-FFF2-40B4-BE49-F238E27FC236}">
                        <a16:creationId xmlns:a16="http://schemas.microsoft.com/office/drawing/2014/main" xmlns="" id="{54EBB49A-C38A-4E9F-B2F7-8E05CF3B5D98}"/>
                      </a:ext>
                    </a:extLst>
                  </p:cNvPr>
                  <p:cNvCxnSpPr>
                    <a:cxnSpLocks/>
                  </p:cNvCxnSpPr>
                  <p:nvPr/>
                </p:nvCxnSpPr>
                <p:spPr>
                  <a:xfrm flipH="1">
                    <a:off x="6798476" y="2686050"/>
                    <a:ext cx="1" cy="54446"/>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88" name="组合 287">
                  <a:extLst>
                    <a:ext uri="{FF2B5EF4-FFF2-40B4-BE49-F238E27FC236}">
                      <a16:creationId xmlns:a16="http://schemas.microsoft.com/office/drawing/2014/main" xmlns="" id="{F742978A-A12F-473F-B599-BD8E7E9A1571}"/>
                    </a:ext>
                  </a:extLst>
                </p:cNvPr>
                <p:cNvGrpSpPr/>
                <p:nvPr/>
              </p:nvGrpSpPr>
              <p:grpSpPr>
                <a:xfrm>
                  <a:off x="4903895" y="3961350"/>
                  <a:ext cx="335628" cy="85962"/>
                  <a:chOff x="6796088" y="2686050"/>
                  <a:chExt cx="534109" cy="62866"/>
                </a:xfrm>
              </p:grpSpPr>
              <p:cxnSp>
                <p:nvCxnSpPr>
                  <p:cNvPr id="289" name="直接连接符 288">
                    <a:extLst>
                      <a:ext uri="{FF2B5EF4-FFF2-40B4-BE49-F238E27FC236}">
                        <a16:creationId xmlns:a16="http://schemas.microsoft.com/office/drawing/2014/main" xmlns="" id="{2A24EBAD-2A9C-40D2-AAC7-7CB116B9386C}"/>
                      </a:ext>
                    </a:extLst>
                  </p:cNvPr>
                  <p:cNvCxnSpPr>
                    <a:cxnSpLocks/>
                  </p:cNvCxnSpPr>
                  <p:nvPr/>
                </p:nvCxnSpPr>
                <p:spPr>
                  <a:xfrm>
                    <a:off x="6796088" y="2686050"/>
                    <a:ext cx="53410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0" name="直接连接符 289">
                    <a:extLst>
                      <a:ext uri="{FF2B5EF4-FFF2-40B4-BE49-F238E27FC236}">
                        <a16:creationId xmlns:a16="http://schemas.microsoft.com/office/drawing/2014/main" xmlns="" id="{34E6176E-B8B0-4421-8773-BC430EC5A737}"/>
                      </a:ext>
                    </a:extLst>
                  </p:cNvPr>
                  <p:cNvCxnSpPr>
                    <a:cxnSpLocks/>
                  </p:cNvCxnSpPr>
                  <p:nvPr/>
                </p:nvCxnSpPr>
                <p:spPr>
                  <a:xfrm flipH="1">
                    <a:off x="6798478" y="2686050"/>
                    <a:ext cx="2" cy="62866"/>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00" name="组合 299">
                  <a:extLst>
                    <a:ext uri="{FF2B5EF4-FFF2-40B4-BE49-F238E27FC236}">
                      <a16:creationId xmlns:a16="http://schemas.microsoft.com/office/drawing/2014/main" xmlns="" id="{D633CB8D-4517-439A-8608-0E0E90055DFB}"/>
                    </a:ext>
                  </a:extLst>
                </p:cNvPr>
                <p:cNvGrpSpPr/>
                <p:nvPr/>
              </p:nvGrpSpPr>
              <p:grpSpPr>
                <a:xfrm>
                  <a:off x="4806144" y="4047625"/>
                  <a:ext cx="95368" cy="22844"/>
                  <a:chOff x="6796088" y="2686050"/>
                  <a:chExt cx="151766" cy="16706"/>
                </a:xfrm>
              </p:grpSpPr>
              <p:cxnSp>
                <p:nvCxnSpPr>
                  <p:cNvPr id="301" name="直接连接符 300">
                    <a:extLst>
                      <a:ext uri="{FF2B5EF4-FFF2-40B4-BE49-F238E27FC236}">
                        <a16:creationId xmlns:a16="http://schemas.microsoft.com/office/drawing/2014/main" xmlns="" id="{FF7E752E-BED0-4C54-9499-894D2285D6DF}"/>
                      </a:ext>
                    </a:extLst>
                  </p:cNvPr>
                  <p:cNvCxnSpPr>
                    <a:cxnSpLocks/>
                  </p:cNvCxnSpPr>
                  <p:nvPr/>
                </p:nvCxnSpPr>
                <p:spPr>
                  <a:xfrm>
                    <a:off x="6796088" y="2686050"/>
                    <a:ext cx="15176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2" name="直接连接符 301">
                    <a:extLst>
                      <a:ext uri="{FF2B5EF4-FFF2-40B4-BE49-F238E27FC236}">
                        <a16:creationId xmlns:a16="http://schemas.microsoft.com/office/drawing/2014/main" xmlns="" id="{7D66567A-774A-41D5-A2E4-5A885661D000}"/>
                      </a:ext>
                    </a:extLst>
                  </p:cNvPr>
                  <p:cNvCxnSpPr>
                    <a:cxnSpLocks/>
                  </p:cNvCxnSpPr>
                  <p:nvPr/>
                </p:nvCxnSpPr>
                <p:spPr>
                  <a:xfrm flipH="1">
                    <a:off x="6798478" y="2686050"/>
                    <a:ext cx="2" cy="16706"/>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06" name="组合 305">
                  <a:extLst>
                    <a:ext uri="{FF2B5EF4-FFF2-40B4-BE49-F238E27FC236}">
                      <a16:creationId xmlns:a16="http://schemas.microsoft.com/office/drawing/2014/main" xmlns="" id="{B2C0A067-F4C7-4654-A498-0FF3140ED123}"/>
                    </a:ext>
                  </a:extLst>
                </p:cNvPr>
                <p:cNvGrpSpPr/>
                <p:nvPr/>
              </p:nvGrpSpPr>
              <p:grpSpPr>
                <a:xfrm>
                  <a:off x="4645825" y="4071719"/>
                  <a:ext cx="165081" cy="55106"/>
                  <a:chOff x="6796088" y="2686050"/>
                  <a:chExt cx="151766" cy="16706"/>
                </a:xfrm>
              </p:grpSpPr>
              <p:cxnSp>
                <p:nvCxnSpPr>
                  <p:cNvPr id="307" name="直接连接符 306">
                    <a:extLst>
                      <a:ext uri="{FF2B5EF4-FFF2-40B4-BE49-F238E27FC236}">
                        <a16:creationId xmlns:a16="http://schemas.microsoft.com/office/drawing/2014/main" xmlns="" id="{103AB2BB-C6B6-400E-89FE-05BE49E782C2}"/>
                      </a:ext>
                    </a:extLst>
                  </p:cNvPr>
                  <p:cNvCxnSpPr>
                    <a:cxnSpLocks/>
                  </p:cNvCxnSpPr>
                  <p:nvPr/>
                </p:nvCxnSpPr>
                <p:spPr>
                  <a:xfrm>
                    <a:off x="6796088" y="2686050"/>
                    <a:ext cx="15176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8" name="直接连接符 307">
                    <a:extLst>
                      <a:ext uri="{FF2B5EF4-FFF2-40B4-BE49-F238E27FC236}">
                        <a16:creationId xmlns:a16="http://schemas.microsoft.com/office/drawing/2014/main" xmlns="" id="{FB9C6912-6735-42A0-9408-E88A1C50F2D5}"/>
                      </a:ext>
                    </a:extLst>
                  </p:cNvPr>
                  <p:cNvCxnSpPr>
                    <a:cxnSpLocks/>
                  </p:cNvCxnSpPr>
                  <p:nvPr/>
                </p:nvCxnSpPr>
                <p:spPr>
                  <a:xfrm flipH="1">
                    <a:off x="6798478" y="2686050"/>
                    <a:ext cx="2" cy="16706"/>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13" name="组合 312">
                  <a:extLst>
                    <a:ext uri="{FF2B5EF4-FFF2-40B4-BE49-F238E27FC236}">
                      <a16:creationId xmlns:a16="http://schemas.microsoft.com/office/drawing/2014/main" xmlns="" id="{BB9E6D2F-59A8-4B2E-8C3A-DE1501E01DAE}"/>
                    </a:ext>
                  </a:extLst>
                </p:cNvPr>
                <p:cNvGrpSpPr/>
                <p:nvPr/>
              </p:nvGrpSpPr>
              <p:grpSpPr>
                <a:xfrm>
                  <a:off x="4360572" y="4121799"/>
                  <a:ext cx="290443" cy="41849"/>
                  <a:chOff x="6796088" y="2686050"/>
                  <a:chExt cx="151766" cy="7211"/>
                </a:xfrm>
              </p:grpSpPr>
              <p:cxnSp>
                <p:nvCxnSpPr>
                  <p:cNvPr id="314" name="直接连接符 313">
                    <a:extLst>
                      <a:ext uri="{FF2B5EF4-FFF2-40B4-BE49-F238E27FC236}">
                        <a16:creationId xmlns:a16="http://schemas.microsoft.com/office/drawing/2014/main" xmlns="" id="{398E8FF3-FE73-4DE8-A64D-C2AD9FF1DB86}"/>
                      </a:ext>
                    </a:extLst>
                  </p:cNvPr>
                  <p:cNvCxnSpPr>
                    <a:cxnSpLocks/>
                  </p:cNvCxnSpPr>
                  <p:nvPr/>
                </p:nvCxnSpPr>
                <p:spPr>
                  <a:xfrm>
                    <a:off x="6796088" y="2686050"/>
                    <a:ext cx="15176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5" name="直接连接符 314">
                    <a:extLst>
                      <a:ext uri="{FF2B5EF4-FFF2-40B4-BE49-F238E27FC236}">
                        <a16:creationId xmlns:a16="http://schemas.microsoft.com/office/drawing/2014/main" xmlns="" id="{7186B27C-FB4A-476A-A02B-2CCFA49E28AC}"/>
                      </a:ext>
                    </a:extLst>
                  </p:cNvPr>
                  <p:cNvCxnSpPr>
                    <a:cxnSpLocks/>
                  </p:cNvCxnSpPr>
                  <p:nvPr/>
                </p:nvCxnSpPr>
                <p:spPr>
                  <a:xfrm>
                    <a:off x="6798480" y="2686050"/>
                    <a:ext cx="0" cy="7211"/>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17" name="组合 316">
                  <a:extLst>
                    <a:ext uri="{FF2B5EF4-FFF2-40B4-BE49-F238E27FC236}">
                      <a16:creationId xmlns:a16="http://schemas.microsoft.com/office/drawing/2014/main" xmlns="" id="{86863195-5414-4CF7-A37A-EF887B920095}"/>
                    </a:ext>
                  </a:extLst>
                </p:cNvPr>
                <p:cNvGrpSpPr/>
                <p:nvPr/>
              </p:nvGrpSpPr>
              <p:grpSpPr>
                <a:xfrm>
                  <a:off x="4279109" y="4157314"/>
                  <a:ext cx="87089" cy="52298"/>
                  <a:chOff x="6796088" y="2686050"/>
                  <a:chExt cx="151766" cy="5590"/>
                </a:xfrm>
              </p:grpSpPr>
              <p:cxnSp>
                <p:nvCxnSpPr>
                  <p:cNvPr id="318" name="直接连接符 317">
                    <a:extLst>
                      <a:ext uri="{FF2B5EF4-FFF2-40B4-BE49-F238E27FC236}">
                        <a16:creationId xmlns:a16="http://schemas.microsoft.com/office/drawing/2014/main" xmlns="" id="{DE10A474-5604-40D4-81F8-37A256D2A65F}"/>
                      </a:ext>
                    </a:extLst>
                  </p:cNvPr>
                  <p:cNvCxnSpPr>
                    <a:cxnSpLocks/>
                  </p:cNvCxnSpPr>
                  <p:nvPr/>
                </p:nvCxnSpPr>
                <p:spPr>
                  <a:xfrm>
                    <a:off x="6796088" y="2686050"/>
                    <a:ext cx="15176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9" name="直接连接符 318">
                    <a:extLst>
                      <a:ext uri="{FF2B5EF4-FFF2-40B4-BE49-F238E27FC236}">
                        <a16:creationId xmlns:a16="http://schemas.microsoft.com/office/drawing/2014/main" xmlns="" id="{2CD51CBC-83D0-4934-A4D2-8555045FB0ED}"/>
                      </a:ext>
                    </a:extLst>
                  </p:cNvPr>
                  <p:cNvCxnSpPr>
                    <a:cxnSpLocks/>
                  </p:cNvCxnSpPr>
                  <p:nvPr/>
                </p:nvCxnSpPr>
                <p:spPr>
                  <a:xfrm>
                    <a:off x="6798481" y="2686050"/>
                    <a:ext cx="0" cy="559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20" name="组合 319">
                  <a:extLst>
                    <a:ext uri="{FF2B5EF4-FFF2-40B4-BE49-F238E27FC236}">
                      <a16:creationId xmlns:a16="http://schemas.microsoft.com/office/drawing/2014/main" xmlns="" id="{5F2D4825-7C69-4AEB-B4CF-25FDC85D3242}"/>
                    </a:ext>
                  </a:extLst>
                </p:cNvPr>
                <p:cNvGrpSpPr/>
                <p:nvPr/>
              </p:nvGrpSpPr>
              <p:grpSpPr>
                <a:xfrm>
                  <a:off x="4031709" y="4209471"/>
                  <a:ext cx="253141" cy="36019"/>
                  <a:chOff x="6796088" y="2686050"/>
                  <a:chExt cx="151766" cy="3850"/>
                </a:xfrm>
              </p:grpSpPr>
              <p:cxnSp>
                <p:nvCxnSpPr>
                  <p:cNvPr id="321" name="直接连接符 320">
                    <a:extLst>
                      <a:ext uri="{FF2B5EF4-FFF2-40B4-BE49-F238E27FC236}">
                        <a16:creationId xmlns:a16="http://schemas.microsoft.com/office/drawing/2014/main" xmlns="" id="{1940F60E-9627-4565-B4AA-B2D29FB10C5D}"/>
                      </a:ext>
                    </a:extLst>
                  </p:cNvPr>
                  <p:cNvCxnSpPr>
                    <a:cxnSpLocks/>
                  </p:cNvCxnSpPr>
                  <p:nvPr/>
                </p:nvCxnSpPr>
                <p:spPr>
                  <a:xfrm>
                    <a:off x="6796088" y="2686050"/>
                    <a:ext cx="15176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2" name="直接连接符 321">
                    <a:extLst>
                      <a:ext uri="{FF2B5EF4-FFF2-40B4-BE49-F238E27FC236}">
                        <a16:creationId xmlns:a16="http://schemas.microsoft.com/office/drawing/2014/main" xmlns="" id="{7B6B318A-B4A9-4E02-86A5-DC1F8C1B4066}"/>
                      </a:ext>
                    </a:extLst>
                  </p:cNvPr>
                  <p:cNvCxnSpPr>
                    <a:cxnSpLocks/>
                  </p:cNvCxnSpPr>
                  <p:nvPr/>
                </p:nvCxnSpPr>
                <p:spPr>
                  <a:xfrm>
                    <a:off x="6798480" y="2686050"/>
                    <a:ext cx="0" cy="385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25" name="组合 324">
                  <a:extLst>
                    <a:ext uri="{FF2B5EF4-FFF2-40B4-BE49-F238E27FC236}">
                      <a16:creationId xmlns:a16="http://schemas.microsoft.com/office/drawing/2014/main" xmlns="" id="{F20D9F68-51F2-4D72-8F00-1A5135C67E43}"/>
                    </a:ext>
                  </a:extLst>
                </p:cNvPr>
                <p:cNvGrpSpPr/>
                <p:nvPr/>
              </p:nvGrpSpPr>
              <p:grpSpPr>
                <a:xfrm>
                  <a:off x="3756745" y="4240143"/>
                  <a:ext cx="278975" cy="36019"/>
                  <a:chOff x="6796088" y="2686050"/>
                  <a:chExt cx="167254" cy="3850"/>
                </a:xfrm>
              </p:grpSpPr>
              <p:cxnSp>
                <p:nvCxnSpPr>
                  <p:cNvPr id="326" name="直接连接符 325">
                    <a:extLst>
                      <a:ext uri="{FF2B5EF4-FFF2-40B4-BE49-F238E27FC236}">
                        <a16:creationId xmlns:a16="http://schemas.microsoft.com/office/drawing/2014/main" xmlns="" id="{02BA6DEF-37EA-4102-9911-5469BC679E50}"/>
                      </a:ext>
                    </a:extLst>
                  </p:cNvPr>
                  <p:cNvCxnSpPr>
                    <a:cxnSpLocks/>
                  </p:cNvCxnSpPr>
                  <p:nvPr/>
                </p:nvCxnSpPr>
                <p:spPr>
                  <a:xfrm>
                    <a:off x="6796088" y="2686050"/>
                    <a:ext cx="16725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7" name="直接连接符 326">
                    <a:extLst>
                      <a:ext uri="{FF2B5EF4-FFF2-40B4-BE49-F238E27FC236}">
                        <a16:creationId xmlns:a16="http://schemas.microsoft.com/office/drawing/2014/main" xmlns="" id="{A895896E-FFB1-4405-9F85-0E02284DD4AF}"/>
                      </a:ext>
                    </a:extLst>
                  </p:cNvPr>
                  <p:cNvCxnSpPr>
                    <a:cxnSpLocks/>
                  </p:cNvCxnSpPr>
                  <p:nvPr/>
                </p:nvCxnSpPr>
                <p:spPr>
                  <a:xfrm>
                    <a:off x="6798480" y="2686050"/>
                    <a:ext cx="0" cy="385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29" name="组合 328">
                  <a:extLst>
                    <a:ext uri="{FF2B5EF4-FFF2-40B4-BE49-F238E27FC236}">
                      <a16:creationId xmlns:a16="http://schemas.microsoft.com/office/drawing/2014/main" xmlns="" id="{6FF70EF0-5D5C-4491-856C-5777614F38F2}"/>
                    </a:ext>
                  </a:extLst>
                </p:cNvPr>
                <p:cNvGrpSpPr/>
                <p:nvPr/>
              </p:nvGrpSpPr>
              <p:grpSpPr>
                <a:xfrm>
                  <a:off x="3617234" y="4278730"/>
                  <a:ext cx="143477" cy="24586"/>
                  <a:chOff x="6796088" y="2686050"/>
                  <a:chExt cx="86019" cy="2628"/>
                </a:xfrm>
              </p:grpSpPr>
              <p:cxnSp>
                <p:nvCxnSpPr>
                  <p:cNvPr id="330" name="直接连接符 329">
                    <a:extLst>
                      <a:ext uri="{FF2B5EF4-FFF2-40B4-BE49-F238E27FC236}">
                        <a16:creationId xmlns:a16="http://schemas.microsoft.com/office/drawing/2014/main" xmlns="" id="{FCB5F29E-7F12-4613-B558-6942527AD7F2}"/>
                      </a:ext>
                    </a:extLst>
                  </p:cNvPr>
                  <p:cNvCxnSpPr>
                    <a:cxnSpLocks/>
                  </p:cNvCxnSpPr>
                  <p:nvPr/>
                </p:nvCxnSpPr>
                <p:spPr>
                  <a:xfrm>
                    <a:off x="6796088" y="2686050"/>
                    <a:ext cx="8601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1" name="直接连接符 330">
                    <a:extLst>
                      <a:ext uri="{FF2B5EF4-FFF2-40B4-BE49-F238E27FC236}">
                        <a16:creationId xmlns:a16="http://schemas.microsoft.com/office/drawing/2014/main" xmlns="" id="{04AF4D90-BA3F-4EAC-9688-584B4928B396}"/>
                      </a:ext>
                    </a:extLst>
                  </p:cNvPr>
                  <p:cNvCxnSpPr>
                    <a:cxnSpLocks/>
                  </p:cNvCxnSpPr>
                  <p:nvPr/>
                </p:nvCxnSpPr>
                <p:spPr>
                  <a:xfrm>
                    <a:off x="6798480" y="2686050"/>
                    <a:ext cx="0" cy="2628"/>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33" name="组合 332">
                  <a:extLst>
                    <a:ext uri="{FF2B5EF4-FFF2-40B4-BE49-F238E27FC236}">
                      <a16:creationId xmlns:a16="http://schemas.microsoft.com/office/drawing/2014/main" xmlns="" id="{131646F1-C114-4484-BDEC-24C2FA81EC8A}"/>
                    </a:ext>
                  </a:extLst>
                </p:cNvPr>
                <p:cNvGrpSpPr/>
                <p:nvPr/>
              </p:nvGrpSpPr>
              <p:grpSpPr>
                <a:xfrm>
                  <a:off x="3439997" y="4304895"/>
                  <a:ext cx="177257" cy="36019"/>
                  <a:chOff x="6796088" y="2686050"/>
                  <a:chExt cx="106271" cy="3850"/>
                </a:xfrm>
              </p:grpSpPr>
              <p:cxnSp>
                <p:nvCxnSpPr>
                  <p:cNvPr id="334" name="直接连接符 333">
                    <a:extLst>
                      <a:ext uri="{FF2B5EF4-FFF2-40B4-BE49-F238E27FC236}">
                        <a16:creationId xmlns:a16="http://schemas.microsoft.com/office/drawing/2014/main" xmlns="" id="{0B8C8AB0-83D7-43F6-9361-264831784150}"/>
                      </a:ext>
                    </a:extLst>
                  </p:cNvPr>
                  <p:cNvCxnSpPr>
                    <a:cxnSpLocks/>
                  </p:cNvCxnSpPr>
                  <p:nvPr/>
                </p:nvCxnSpPr>
                <p:spPr>
                  <a:xfrm>
                    <a:off x="6796088" y="2686050"/>
                    <a:ext cx="106271"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5" name="直接连接符 334">
                    <a:extLst>
                      <a:ext uri="{FF2B5EF4-FFF2-40B4-BE49-F238E27FC236}">
                        <a16:creationId xmlns:a16="http://schemas.microsoft.com/office/drawing/2014/main" xmlns="" id="{35249CC1-DBBD-4862-99B3-C5250C81871E}"/>
                      </a:ext>
                    </a:extLst>
                  </p:cNvPr>
                  <p:cNvCxnSpPr>
                    <a:cxnSpLocks/>
                  </p:cNvCxnSpPr>
                  <p:nvPr/>
                </p:nvCxnSpPr>
                <p:spPr>
                  <a:xfrm>
                    <a:off x="6798480" y="2686050"/>
                    <a:ext cx="0" cy="385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38" name="组合 337">
                  <a:extLst>
                    <a:ext uri="{FF2B5EF4-FFF2-40B4-BE49-F238E27FC236}">
                      <a16:creationId xmlns:a16="http://schemas.microsoft.com/office/drawing/2014/main" xmlns="" id="{2481739A-DE62-44CD-B960-3CC638215CE5}"/>
                    </a:ext>
                  </a:extLst>
                </p:cNvPr>
                <p:cNvGrpSpPr/>
                <p:nvPr/>
              </p:nvGrpSpPr>
              <p:grpSpPr>
                <a:xfrm>
                  <a:off x="3197086" y="4328716"/>
                  <a:ext cx="242910" cy="36019"/>
                  <a:chOff x="6796088" y="2686050"/>
                  <a:chExt cx="145632" cy="3850"/>
                </a:xfrm>
              </p:grpSpPr>
              <p:cxnSp>
                <p:nvCxnSpPr>
                  <p:cNvPr id="339" name="直接连接符 338">
                    <a:extLst>
                      <a:ext uri="{FF2B5EF4-FFF2-40B4-BE49-F238E27FC236}">
                        <a16:creationId xmlns:a16="http://schemas.microsoft.com/office/drawing/2014/main" xmlns="" id="{67FAC88F-0A67-47F7-BE9A-4F558ACDE6B8}"/>
                      </a:ext>
                    </a:extLst>
                  </p:cNvPr>
                  <p:cNvCxnSpPr>
                    <a:cxnSpLocks/>
                  </p:cNvCxnSpPr>
                  <p:nvPr/>
                </p:nvCxnSpPr>
                <p:spPr>
                  <a:xfrm>
                    <a:off x="6796088" y="2686050"/>
                    <a:ext cx="14563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0" name="直接连接符 339">
                    <a:extLst>
                      <a:ext uri="{FF2B5EF4-FFF2-40B4-BE49-F238E27FC236}">
                        <a16:creationId xmlns:a16="http://schemas.microsoft.com/office/drawing/2014/main" xmlns="" id="{2CB7A59D-58AF-4A21-8AB7-4B89BC490335}"/>
                      </a:ext>
                    </a:extLst>
                  </p:cNvPr>
                  <p:cNvCxnSpPr>
                    <a:cxnSpLocks/>
                  </p:cNvCxnSpPr>
                  <p:nvPr/>
                </p:nvCxnSpPr>
                <p:spPr>
                  <a:xfrm>
                    <a:off x="6798480" y="2686050"/>
                    <a:ext cx="0" cy="385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42" name="组合 341">
                  <a:extLst>
                    <a:ext uri="{FF2B5EF4-FFF2-40B4-BE49-F238E27FC236}">
                      <a16:creationId xmlns:a16="http://schemas.microsoft.com/office/drawing/2014/main" xmlns="" id="{84313FCB-612C-4B06-926C-437001DA2B7B}"/>
                    </a:ext>
                  </a:extLst>
                </p:cNvPr>
                <p:cNvGrpSpPr/>
                <p:nvPr/>
              </p:nvGrpSpPr>
              <p:grpSpPr>
                <a:xfrm>
                  <a:off x="3120144" y="4360527"/>
                  <a:ext cx="76737" cy="49921"/>
                  <a:chOff x="6796088" y="2686050"/>
                  <a:chExt cx="46006" cy="5336"/>
                </a:xfrm>
              </p:grpSpPr>
              <p:cxnSp>
                <p:nvCxnSpPr>
                  <p:cNvPr id="343" name="直接连接符 342">
                    <a:extLst>
                      <a:ext uri="{FF2B5EF4-FFF2-40B4-BE49-F238E27FC236}">
                        <a16:creationId xmlns:a16="http://schemas.microsoft.com/office/drawing/2014/main" xmlns="" id="{834F4B0F-3545-48C0-981E-9EED5434E63B}"/>
                      </a:ext>
                    </a:extLst>
                  </p:cNvPr>
                  <p:cNvCxnSpPr>
                    <a:cxnSpLocks/>
                  </p:cNvCxnSpPr>
                  <p:nvPr/>
                </p:nvCxnSpPr>
                <p:spPr>
                  <a:xfrm>
                    <a:off x="6796088" y="2686050"/>
                    <a:ext cx="4600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4" name="直接连接符 343">
                    <a:extLst>
                      <a:ext uri="{FF2B5EF4-FFF2-40B4-BE49-F238E27FC236}">
                        <a16:creationId xmlns:a16="http://schemas.microsoft.com/office/drawing/2014/main" xmlns="" id="{AA8625C6-5503-4125-A7D4-4B44AFB7CEDC}"/>
                      </a:ext>
                    </a:extLst>
                  </p:cNvPr>
                  <p:cNvCxnSpPr>
                    <a:cxnSpLocks/>
                  </p:cNvCxnSpPr>
                  <p:nvPr/>
                </p:nvCxnSpPr>
                <p:spPr>
                  <a:xfrm>
                    <a:off x="6798480" y="2686050"/>
                    <a:ext cx="0" cy="5336"/>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47" name="组合 346">
                  <a:extLst>
                    <a:ext uri="{FF2B5EF4-FFF2-40B4-BE49-F238E27FC236}">
                      <a16:creationId xmlns:a16="http://schemas.microsoft.com/office/drawing/2014/main" xmlns="" id="{891DD688-3AA7-4FA7-A18B-42E5D2DE3A7A}"/>
                    </a:ext>
                  </a:extLst>
                </p:cNvPr>
                <p:cNvGrpSpPr/>
                <p:nvPr/>
              </p:nvGrpSpPr>
              <p:grpSpPr>
                <a:xfrm>
                  <a:off x="2852738" y="4405054"/>
                  <a:ext cx="277433" cy="34847"/>
                  <a:chOff x="6796088" y="2686050"/>
                  <a:chExt cx="165126" cy="3500"/>
                </a:xfrm>
              </p:grpSpPr>
              <p:cxnSp>
                <p:nvCxnSpPr>
                  <p:cNvPr id="348" name="直接连接符 347">
                    <a:extLst>
                      <a:ext uri="{FF2B5EF4-FFF2-40B4-BE49-F238E27FC236}">
                        <a16:creationId xmlns:a16="http://schemas.microsoft.com/office/drawing/2014/main" xmlns="" id="{98BD5514-7BA4-4697-B400-EC72C9322D46}"/>
                      </a:ext>
                    </a:extLst>
                  </p:cNvPr>
                  <p:cNvCxnSpPr>
                    <a:cxnSpLocks/>
                  </p:cNvCxnSpPr>
                  <p:nvPr/>
                </p:nvCxnSpPr>
                <p:spPr>
                  <a:xfrm>
                    <a:off x="6796088" y="2686050"/>
                    <a:ext cx="16512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9" name="直接连接符 348">
                    <a:extLst>
                      <a:ext uri="{FF2B5EF4-FFF2-40B4-BE49-F238E27FC236}">
                        <a16:creationId xmlns:a16="http://schemas.microsoft.com/office/drawing/2014/main" xmlns="" id="{7FFB1FC9-5F2D-41B0-B909-EFBCA56E47F9}"/>
                      </a:ext>
                    </a:extLst>
                  </p:cNvPr>
                  <p:cNvCxnSpPr>
                    <a:cxnSpLocks/>
                  </p:cNvCxnSpPr>
                  <p:nvPr/>
                </p:nvCxnSpPr>
                <p:spPr>
                  <a:xfrm>
                    <a:off x="6798480" y="2686050"/>
                    <a:ext cx="0" cy="35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51" name="组合 350">
                  <a:extLst>
                    <a:ext uri="{FF2B5EF4-FFF2-40B4-BE49-F238E27FC236}">
                      <a16:creationId xmlns:a16="http://schemas.microsoft.com/office/drawing/2014/main" xmlns="" id="{820773D2-9C98-4E97-AC51-1F59A24D58A7}"/>
                    </a:ext>
                  </a:extLst>
                </p:cNvPr>
                <p:cNvGrpSpPr/>
                <p:nvPr/>
              </p:nvGrpSpPr>
              <p:grpSpPr>
                <a:xfrm>
                  <a:off x="2716246" y="4443779"/>
                  <a:ext cx="136475" cy="38352"/>
                  <a:chOff x="6796088" y="2686050"/>
                  <a:chExt cx="81229" cy="3852"/>
                </a:xfrm>
              </p:grpSpPr>
              <p:cxnSp>
                <p:nvCxnSpPr>
                  <p:cNvPr id="352" name="直接连接符 351">
                    <a:extLst>
                      <a:ext uri="{FF2B5EF4-FFF2-40B4-BE49-F238E27FC236}">
                        <a16:creationId xmlns:a16="http://schemas.microsoft.com/office/drawing/2014/main" xmlns="" id="{5952A35F-C3F1-4656-A841-2132DB60B0D6}"/>
                      </a:ext>
                    </a:extLst>
                  </p:cNvPr>
                  <p:cNvCxnSpPr>
                    <a:cxnSpLocks/>
                  </p:cNvCxnSpPr>
                  <p:nvPr/>
                </p:nvCxnSpPr>
                <p:spPr>
                  <a:xfrm>
                    <a:off x="6796088" y="2686050"/>
                    <a:ext cx="8122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3" name="直接连接符 352">
                    <a:extLst>
                      <a:ext uri="{FF2B5EF4-FFF2-40B4-BE49-F238E27FC236}">
                        <a16:creationId xmlns:a16="http://schemas.microsoft.com/office/drawing/2014/main" xmlns="" id="{8A957EEC-3A4D-41AB-915B-14C69C689E4E}"/>
                      </a:ext>
                    </a:extLst>
                  </p:cNvPr>
                  <p:cNvCxnSpPr>
                    <a:cxnSpLocks/>
                  </p:cNvCxnSpPr>
                  <p:nvPr/>
                </p:nvCxnSpPr>
                <p:spPr>
                  <a:xfrm>
                    <a:off x="6798480" y="2686050"/>
                    <a:ext cx="0" cy="385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58" name="组合 357">
                  <a:extLst>
                    <a:ext uri="{FF2B5EF4-FFF2-40B4-BE49-F238E27FC236}">
                      <a16:creationId xmlns:a16="http://schemas.microsoft.com/office/drawing/2014/main" xmlns="" id="{C62FE588-77B4-4B68-A51F-959F71A22A93}"/>
                    </a:ext>
                  </a:extLst>
                </p:cNvPr>
                <p:cNvGrpSpPr/>
                <p:nvPr/>
              </p:nvGrpSpPr>
              <p:grpSpPr>
                <a:xfrm>
                  <a:off x="2570300" y="4480979"/>
                  <a:ext cx="145985" cy="38352"/>
                  <a:chOff x="6796088" y="2686050"/>
                  <a:chExt cx="86889" cy="3852"/>
                </a:xfrm>
              </p:grpSpPr>
              <p:cxnSp>
                <p:nvCxnSpPr>
                  <p:cNvPr id="359" name="直接连接符 358">
                    <a:extLst>
                      <a:ext uri="{FF2B5EF4-FFF2-40B4-BE49-F238E27FC236}">
                        <a16:creationId xmlns:a16="http://schemas.microsoft.com/office/drawing/2014/main" xmlns="" id="{FEF928EC-9C85-4A24-9CD1-56B324351C9A}"/>
                      </a:ext>
                    </a:extLst>
                  </p:cNvPr>
                  <p:cNvCxnSpPr>
                    <a:cxnSpLocks/>
                  </p:cNvCxnSpPr>
                  <p:nvPr/>
                </p:nvCxnSpPr>
                <p:spPr>
                  <a:xfrm>
                    <a:off x="6796088" y="2686050"/>
                    <a:ext cx="8688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0" name="直接连接符 359">
                    <a:extLst>
                      <a:ext uri="{FF2B5EF4-FFF2-40B4-BE49-F238E27FC236}">
                        <a16:creationId xmlns:a16="http://schemas.microsoft.com/office/drawing/2014/main" xmlns="" id="{411108BF-44AC-4A07-94D6-FBC96F88217A}"/>
                      </a:ext>
                    </a:extLst>
                  </p:cNvPr>
                  <p:cNvCxnSpPr>
                    <a:cxnSpLocks/>
                  </p:cNvCxnSpPr>
                  <p:nvPr/>
                </p:nvCxnSpPr>
                <p:spPr>
                  <a:xfrm>
                    <a:off x="6798480" y="2686050"/>
                    <a:ext cx="0" cy="385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62" name="组合 361">
                  <a:extLst>
                    <a:ext uri="{FF2B5EF4-FFF2-40B4-BE49-F238E27FC236}">
                      <a16:creationId xmlns:a16="http://schemas.microsoft.com/office/drawing/2014/main" xmlns="" id="{97460F4C-D355-4168-841B-74787E0229FB}"/>
                    </a:ext>
                  </a:extLst>
                </p:cNvPr>
                <p:cNvGrpSpPr/>
                <p:nvPr/>
              </p:nvGrpSpPr>
              <p:grpSpPr>
                <a:xfrm>
                  <a:off x="2435909" y="4515599"/>
                  <a:ext cx="145985" cy="28107"/>
                  <a:chOff x="6796088" y="2686050"/>
                  <a:chExt cx="86889" cy="2823"/>
                </a:xfrm>
              </p:grpSpPr>
              <p:cxnSp>
                <p:nvCxnSpPr>
                  <p:cNvPr id="363" name="直接连接符 362">
                    <a:extLst>
                      <a:ext uri="{FF2B5EF4-FFF2-40B4-BE49-F238E27FC236}">
                        <a16:creationId xmlns:a16="http://schemas.microsoft.com/office/drawing/2014/main" xmlns="" id="{7F07FE04-4764-4FB8-A463-C00356226767}"/>
                      </a:ext>
                    </a:extLst>
                  </p:cNvPr>
                  <p:cNvCxnSpPr>
                    <a:cxnSpLocks/>
                  </p:cNvCxnSpPr>
                  <p:nvPr/>
                </p:nvCxnSpPr>
                <p:spPr>
                  <a:xfrm>
                    <a:off x="6796088" y="2686050"/>
                    <a:ext cx="8688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4" name="直接连接符 363">
                    <a:extLst>
                      <a:ext uri="{FF2B5EF4-FFF2-40B4-BE49-F238E27FC236}">
                        <a16:creationId xmlns:a16="http://schemas.microsoft.com/office/drawing/2014/main" xmlns="" id="{83332CBB-611E-4219-86C1-00894C66FFF5}"/>
                      </a:ext>
                    </a:extLst>
                  </p:cNvPr>
                  <p:cNvCxnSpPr>
                    <a:cxnSpLocks/>
                  </p:cNvCxnSpPr>
                  <p:nvPr/>
                </p:nvCxnSpPr>
                <p:spPr>
                  <a:xfrm>
                    <a:off x="6798480" y="2686050"/>
                    <a:ext cx="0" cy="2823"/>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367" name="直接连接符 366">
                  <a:extLst>
                    <a:ext uri="{FF2B5EF4-FFF2-40B4-BE49-F238E27FC236}">
                      <a16:creationId xmlns:a16="http://schemas.microsoft.com/office/drawing/2014/main" xmlns="" id="{D64FDCDE-C23B-4D40-A319-3BB254FB3A9B}"/>
                    </a:ext>
                  </a:extLst>
                </p:cNvPr>
                <p:cNvCxnSpPr/>
                <p:nvPr/>
              </p:nvCxnSpPr>
              <p:spPr>
                <a:xfrm>
                  <a:off x="2366963" y="4541738"/>
                  <a:ext cx="78581"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68" name="文本框 367">
                <a:extLst>
                  <a:ext uri="{FF2B5EF4-FFF2-40B4-BE49-F238E27FC236}">
                    <a16:creationId xmlns:a16="http://schemas.microsoft.com/office/drawing/2014/main" xmlns="" id="{9DC1789C-74B9-4BD8-BC88-73BBF6D0EBEF}"/>
                  </a:ext>
                </a:extLst>
              </p:cNvPr>
              <p:cNvSpPr txBox="1"/>
              <p:nvPr/>
            </p:nvSpPr>
            <p:spPr>
              <a:xfrm>
                <a:off x="1935480" y="1621543"/>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9" name="文本框 368">
                <a:extLst>
                  <a:ext uri="{FF2B5EF4-FFF2-40B4-BE49-F238E27FC236}">
                    <a16:creationId xmlns:a16="http://schemas.microsoft.com/office/drawing/2014/main" xmlns="" id="{7D00D2FC-CA46-4F6E-9168-A1B1E106C237}"/>
                  </a:ext>
                </a:extLst>
              </p:cNvPr>
              <p:cNvSpPr txBox="1"/>
              <p:nvPr/>
            </p:nvSpPr>
            <p:spPr>
              <a:xfrm>
                <a:off x="1935480" y="2159775"/>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0" name="文本框 369">
                <a:extLst>
                  <a:ext uri="{FF2B5EF4-FFF2-40B4-BE49-F238E27FC236}">
                    <a16:creationId xmlns:a16="http://schemas.microsoft.com/office/drawing/2014/main" xmlns="" id="{F6C7A7F6-D94B-4049-BF15-E45E271C99EC}"/>
                  </a:ext>
                </a:extLst>
              </p:cNvPr>
              <p:cNvSpPr txBox="1"/>
              <p:nvPr/>
            </p:nvSpPr>
            <p:spPr>
              <a:xfrm>
                <a:off x="1947387" y="2711397"/>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1" name="文本框 370">
                <a:extLst>
                  <a:ext uri="{FF2B5EF4-FFF2-40B4-BE49-F238E27FC236}">
                    <a16:creationId xmlns:a16="http://schemas.microsoft.com/office/drawing/2014/main" xmlns="" id="{C1E8E22F-799C-4C4E-884D-CB07C6A20589}"/>
                  </a:ext>
                </a:extLst>
              </p:cNvPr>
              <p:cNvSpPr txBox="1"/>
              <p:nvPr/>
            </p:nvSpPr>
            <p:spPr>
              <a:xfrm>
                <a:off x="1951101" y="3248998"/>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2" name="文本框 371">
                <a:extLst>
                  <a:ext uri="{FF2B5EF4-FFF2-40B4-BE49-F238E27FC236}">
                    <a16:creationId xmlns:a16="http://schemas.microsoft.com/office/drawing/2014/main" xmlns="" id="{875EBEC1-6471-4931-A3B0-5C60ADAB7C69}"/>
                  </a:ext>
                </a:extLst>
              </p:cNvPr>
              <p:cNvSpPr txBox="1"/>
              <p:nvPr/>
            </p:nvSpPr>
            <p:spPr>
              <a:xfrm>
                <a:off x="1935480" y="3780541"/>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3" name="文本框 372">
                <a:extLst>
                  <a:ext uri="{FF2B5EF4-FFF2-40B4-BE49-F238E27FC236}">
                    <a16:creationId xmlns:a16="http://schemas.microsoft.com/office/drawing/2014/main" xmlns="" id="{26460A43-D468-4CC9-9341-E0D80B94AEB3}"/>
                  </a:ext>
                </a:extLst>
              </p:cNvPr>
              <p:cNvSpPr txBox="1"/>
              <p:nvPr/>
            </p:nvSpPr>
            <p:spPr>
              <a:xfrm>
                <a:off x="1941392" y="4372022"/>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4" name="文本框 373">
                <a:extLst>
                  <a:ext uri="{FF2B5EF4-FFF2-40B4-BE49-F238E27FC236}">
                    <a16:creationId xmlns:a16="http://schemas.microsoft.com/office/drawing/2014/main" xmlns="" id="{ACB47937-B6C2-4FB5-AB72-74456BCE6D80}"/>
                  </a:ext>
                </a:extLst>
              </p:cNvPr>
              <p:cNvSpPr txBox="1"/>
              <p:nvPr/>
            </p:nvSpPr>
            <p:spPr>
              <a:xfrm>
                <a:off x="2370911" y="4565959"/>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5" name="文本框 374">
                <a:extLst>
                  <a:ext uri="{FF2B5EF4-FFF2-40B4-BE49-F238E27FC236}">
                    <a16:creationId xmlns:a16="http://schemas.microsoft.com/office/drawing/2014/main" xmlns="" id="{2F2F404D-5C50-4BE6-B615-14E9216DFF50}"/>
                  </a:ext>
                </a:extLst>
              </p:cNvPr>
              <p:cNvSpPr txBox="1"/>
              <p:nvPr/>
            </p:nvSpPr>
            <p:spPr>
              <a:xfrm>
                <a:off x="3294881" y="4565959"/>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8" name="文本框 377">
                <a:extLst>
                  <a:ext uri="{FF2B5EF4-FFF2-40B4-BE49-F238E27FC236}">
                    <a16:creationId xmlns:a16="http://schemas.microsoft.com/office/drawing/2014/main" xmlns="" id="{8A9AC6D6-06BD-459F-9689-8C2AEAB79D19}"/>
                  </a:ext>
                </a:extLst>
              </p:cNvPr>
              <p:cNvSpPr txBox="1"/>
              <p:nvPr/>
            </p:nvSpPr>
            <p:spPr>
              <a:xfrm>
                <a:off x="4199471" y="4565959"/>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6</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9" name="文本框 378">
                <a:extLst>
                  <a:ext uri="{FF2B5EF4-FFF2-40B4-BE49-F238E27FC236}">
                    <a16:creationId xmlns:a16="http://schemas.microsoft.com/office/drawing/2014/main" xmlns="" id="{CA6EA501-8F05-471B-AA6F-C015D4253B00}"/>
                  </a:ext>
                </a:extLst>
              </p:cNvPr>
              <p:cNvSpPr txBox="1"/>
              <p:nvPr/>
            </p:nvSpPr>
            <p:spPr>
              <a:xfrm>
                <a:off x="5090332" y="4565959"/>
                <a:ext cx="24601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9</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0" name="文本框 379">
                <a:extLst>
                  <a:ext uri="{FF2B5EF4-FFF2-40B4-BE49-F238E27FC236}">
                    <a16:creationId xmlns:a16="http://schemas.microsoft.com/office/drawing/2014/main" xmlns="" id="{F788A311-B94D-44F1-B8C3-2DCB3C03A40F}"/>
                  </a:ext>
                </a:extLst>
              </p:cNvPr>
              <p:cNvSpPr txBox="1"/>
              <p:nvPr/>
            </p:nvSpPr>
            <p:spPr>
              <a:xfrm>
                <a:off x="5952502" y="4565959"/>
                <a:ext cx="38542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12</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1" name="文本框 380">
                <a:extLst>
                  <a:ext uri="{FF2B5EF4-FFF2-40B4-BE49-F238E27FC236}">
                    <a16:creationId xmlns:a16="http://schemas.microsoft.com/office/drawing/2014/main" xmlns="" id="{9CFB2EE4-AF03-4E06-9765-911BCD9E6D45}"/>
                  </a:ext>
                </a:extLst>
              </p:cNvPr>
              <p:cNvSpPr txBox="1"/>
              <p:nvPr/>
            </p:nvSpPr>
            <p:spPr>
              <a:xfrm>
                <a:off x="6858762" y="4569626"/>
                <a:ext cx="423884"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15</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2" name="文本框 381">
                <a:extLst>
                  <a:ext uri="{FF2B5EF4-FFF2-40B4-BE49-F238E27FC236}">
                    <a16:creationId xmlns:a16="http://schemas.microsoft.com/office/drawing/2014/main" xmlns="" id="{DE4095A6-0C4C-4C54-8D54-D7868B9B9278}"/>
                  </a:ext>
                </a:extLst>
              </p:cNvPr>
              <p:cNvSpPr txBox="1"/>
              <p:nvPr/>
            </p:nvSpPr>
            <p:spPr>
              <a:xfrm>
                <a:off x="7764045" y="4569626"/>
                <a:ext cx="412236" cy="276999"/>
              </a:xfrm>
              <a:prstGeom prst="rect">
                <a:avLst/>
              </a:prstGeom>
              <a:noFill/>
            </p:spPr>
            <p:txBody>
              <a:bodyPr wrap="square" rtlCol="0">
                <a:spAutoFit/>
              </a:bodyPr>
              <a:lstStyle/>
              <a:p>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18</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87" name="直接连接符 386">
                <a:extLst>
                  <a:ext uri="{FF2B5EF4-FFF2-40B4-BE49-F238E27FC236}">
                    <a16:creationId xmlns:a16="http://schemas.microsoft.com/office/drawing/2014/main" xmlns="" id="{EBDFB3CC-7FB2-4E36-A83B-DDCCBD38B3F4}"/>
                  </a:ext>
                </a:extLst>
              </p:cNvPr>
              <p:cNvCxnSpPr>
                <a:cxnSpLocks/>
              </p:cNvCxnSpPr>
              <p:nvPr/>
            </p:nvCxnSpPr>
            <p:spPr>
              <a:xfrm>
                <a:off x="6794400" y="3942694"/>
                <a:ext cx="212456" cy="0"/>
              </a:xfrm>
              <a:prstGeom prst="line">
                <a:avLst/>
              </a:prstGeom>
              <a:ln>
                <a:solidFill>
                  <a:srgbClr val="2285AF"/>
                </a:solidFill>
              </a:ln>
            </p:spPr>
            <p:style>
              <a:lnRef idx="1">
                <a:schemeClr val="accent1"/>
              </a:lnRef>
              <a:fillRef idx="0">
                <a:schemeClr val="accent1"/>
              </a:fillRef>
              <a:effectRef idx="0">
                <a:schemeClr val="accent1"/>
              </a:effectRef>
              <a:fontRef idx="minor">
                <a:schemeClr val="tx1"/>
              </a:fontRef>
            </p:style>
          </p:cxnSp>
          <p:cxnSp>
            <p:nvCxnSpPr>
              <p:cNvPr id="389" name="直接连接符 388">
                <a:extLst>
                  <a:ext uri="{FF2B5EF4-FFF2-40B4-BE49-F238E27FC236}">
                    <a16:creationId xmlns:a16="http://schemas.microsoft.com/office/drawing/2014/main" xmlns="" id="{3A5DEE11-8F34-4B7E-81AA-522B670BE92A}"/>
                  </a:ext>
                </a:extLst>
              </p:cNvPr>
              <p:cNvCxnSpPr>
                <a:cxnSpLocks/>
              </p:cNvCxnSpPr>
              <p:nvPr/>
            </p:nvCxnSpPr>
            <p:spPr>
              <a:xfrm>
                <a:off x="6794400" y="4186997"/>
                <a:ext cx="212456" cy="0"/>
              </a:xfrm>
              <a:prstGeom prst="line">
                <a:avLst/>
              </a:prstGeom>
              <a:ln>
                <a:solidFill>
                  <a:srgbClr val="990000"/>
                </a:solidFill>
              </a:ln>
            </p:spPr>
            <p:style>
              <a:lnRef idx="1">
                <a:schemeClr val="accent1"/>
              </a:lnRef>
              <a:fillRef idx="0">
                <a:schemeClr val="accent1"/>
              </a:fillRef>
              <a:effectRef idx="0">
                <a:schemeClr val="accent1"/>
              </a:effectRef>
              <a:fontRef idx="minor">
                <a:schemeClr val="tx1"/>
              </a:fontRef>
            </p:style>
          </p:cxnSp>
          <p:sp>
            <p:nvSpPr>
              <p:cNvPr id="390" name="文本框 389">
                <a:extLst>
                  <a:ext uri="{FF2B5EF4-FFF2-40B4-BE49-F238E27FC236}">
                    <a16:creationId xmlns:a16="http://schemas.microsoft.com/office/drawing/2014/main" xmlns="" id="{E61DE508-E68B-489E-8D60-51FD80D4B9AD}"/>
                  </a:ext>
                </a:extLst>
              </p:cNvPr>
              <p:cNvSpPr txBox="1"/>
              <p:nvPr/>
            </p:nvSpPr>
            <p:spPr>
              <a:xfrm>
                <a:off x="7057093" y="3807410"/>
                <a:ext cx="1119188" cy="276999"/>
              </a:xfrm>
              <a:prstGeom prst="rect">
                <a:avLst/>
              </a:prstGeom>
              <a:noFill/>
            </p:spPr>
            <p:txBody>
              <a:bodyPr wrap="square" rtlCol="0">
                <a:spAutoFit/>
              </a:bodyPr>
              <a:lstStyle/>
              <a:p>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Placebo</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391" name="文本框 390">
                <a:extLst>
                  <a:ext uri="{FF2B5EF4-FFF2-40B4-BE49-F238E27FC236}">
                    <a16:creationId xmlns:a16="http://schemas.microsoft.com/office/drawing/2014/main" xmlns="" id="{7721D038-1505-460A-B154-548644FE21B6}"/>
                  </a:ext>
                </a:extLst>
              </p:cNvPr>
              <p:cNvSpPr txBox="1"/>
              <p:nvPr/>
            </p:nvSpPr>
            <p:spPr>
              <a:xfrm>
                <a:off x="7057092" y="4065295"/>
                <a:ext cx="1655721" cy="276999"/>
              </a:xfrm>
              <a:prstGeom prst="rect">
                <a:avLst/>
              </a:prstGeom>
              <a:noFill/>
            </p:spPr>
            <p:txBody>
              <a:bodyPr wrap="square" rtlCol="0">
                <a:spAutoFit/>
              </a:bodyPr>
              <a:lstStyle/>
              <a:p>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CR/XL</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392" name="文本框 391">
                <a:extLst>
                  <a:ext uri="{FF2B5EF4-FFF2-40B4-BE49-F238E27FC236}">
                    <a16:creationId xmlns:a16="http://schemas.microsoft.com/office/drawing/2014/main" xmlns="" id="{B557B55A-3377-4530-8CA5-7C1E32B442F0}"/>
                  </a:ext>
                </a:extLst>
              </p:cNvPr>
              <p:cNvSpPr txBox="1"/>
              <p:nvPr/>
            </p:nvSpPr>
            <p:spPr>
              <a:xfrm rot="16200000">
                <a:off x="248625" y="2956614"/>
                <a:ext cx="2902197" cy="464727"/>
              </a:xfrm>
              <a:prstGeom prst="rect">
                <a:avLst/>
              </a:prstGeom>
              <a:noFill/>
            </p:spPr>
            <p:txBody>
              <a:bodyPr wrap="square" rtlCol="0">
                <a:spAutoFit/>
              </a:bodyPr>
              <a:lstStyle/>
              <a:p>
                <a:pPr algn="ctr"/>
                <a:r>
                  <a:rPr lang="en-US" altLang="zh-CN" sz="13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Cumulative percent age of deaths </a:t>
                </a:r>
              </a:p>
              <a:p>
                <a:pPr algn="ctr"/>
                <a:r>
                  <a:rPr lang="en-US" altLang="zh-CN" sz="13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from worsening HF</a:t>
                </a:r>
                <a:endParaRPr lang="zh-CN" altLang="en-US" sz="13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23" name="文本框 222">
                <a:extLst>
                  <a:ext uri="{FF2B5EF4-FFF2-40B4-BE49-F238E27FC236}">
                    <a16:creationId xmlns:a16="http://schemas.microsoft.com/office/drawing/2014/main" xmlns="" id="{EA9E9811-6ADE-41E1-905D-FFA955A137FE}"/>
                  </a:ext>
                </a:extLst>
              </p:cNvPr>
              <p:cNvSpPr txBox="1"/>
              <p:nvPr/>
            </p:nvSpPr>
            <p:spPr>
              <a:xfrm>
                <a:off x="2405412" y="1961826"/>
                <a:ext cx="6100916" cy="276999"/>
              </a:xfrm>
              <a:prstGeom prst="rect">
                <a:avLst/>
              </a:prstGeom>
              <a:noFill/>
            </p:spPr>
            <p:txBody>
              <a:bodyPr wrap="square">
                <a:spAutoFit/>
              </a:bodyPr>
              <a:lstStyle/>
              <a:p>
                <a:r>
                  <a:rPr lang="en-US" altLang="zh-CN" sz="12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beginning with 12.5 or 25mg, </a:t>
                </a:r>
                <a:r>
                  <a:rPr lang="en-US" altLang="zh-CN" sz="1200" dirty="0" err="1">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qd</a:t>
                </a:r>
                <a:endParaRPr lang="zh-CN" altLang="en-US" sz="12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grpSp>
      <p:sp>
        <p:nvSpPr>
          <p:cNvPr id="227" name="箭头: 五边形 226">
            <a:extLst>
              <a:ext uri="{FF2B5EF4-FFF2-40B4-BE49-F238E27FC236}">
                <a16:creationId xmlns:a16="http://schemas.microsoft.com/office/drawing/2014/main" xmlns="" id="{FD3F19E1-5F58-4B60-BC9E-85CFCAF4B5B6}"/>
              </a:ext>
            </a:extLst>
          </p:cNvPr>
          <p:cNvSpPr/>
          <p:nvPr/>
        </p:nvSpPr>
        <p:spPr>
          <a:xfrm rot="5400000">
            <a:off x="11108497" y="-45882"/>
            <a:ext cx="1037621" cy="1129385"/>
          </a:xfrm>
          <a:prstGeom prst="homePlate">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Heart Failure</a:t>
            </a:r>
            <a:endParaRPr lang="zh-CN" altLang="en-US" b="1" dirty="0">
              <a:latin typeface="Calisto MT" panose="02040603050505030304" pitchFamily="18" charset="0"/>
              <a:ea typeface="微软雅黑" panose="020B0503020204020204" pitchFamily="34" charset="-122"/>
              <a:sym typeface="微软雅黑" panose="020B0503020204020204" pitchFamily="34" charset="-122"/>
            </a:endParaRPr>
          </a:p>
        </p:txBody>
      </p:sp>
      <p:sp>
        <p:nvSpPr>
          <p:cNvPr id="235" name="梯形 234">
            <a:extLst>
              <a:ext uri="{FF2B5EF4-FFF2-40B4-BE49-F238E27FC236}">
                <a16:creationId xmlns:a16="http://schemas.microsoft.com/office/drawing/2014/main" xmlns="" id="{C73267D8-6E9D-420C-91D6-237C27AFBBFE}"/>
              </a:ext>
            </a:extLst>
          </p:cNvPr>
          <p:cNvSpPr/>
          <p:nvPr/>
        </p:nvSpPr>
        <p:spPr>
          <a:xfrm flipV="1">
            <a:off x="2089757" y="1176673"/>
            <a:ext cx="8042061" cy="628458"/>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9" name="文本框 2">
            <a:extLst>
              <a:ext uri="{FF2B5EF4-FFF2-40B4-BE49-F238E27FC236}">
                <a16:creationId xmlns:a16="http://schemas.microsoft.com/office/drawing/2014/main" xmlns="" id="{519AD671-D9EC-49FA-81B8-F919642A4A8F}"/>
              </a:ext>
            </a:extLst>
          </p:cNvPr>
          <p:cNvSpPr>
            <a:spLocks noChangeArrowheads="1"/>
          </p:cNvSpPr>
          <p:nvPr/>
        </p:nvSpPr>
        <p:spPr bwMode="auto">
          <a:xfrm>
            <a:off x="2108296" y="1177278"/>
            <a:ext cx="8042062" cy="646331"/>
          </a:xfrm>
          <a:prstGeom prst="rect">
            <a:avLst/>
          </a:prstGeom>
          <a:noFill/>
          <a:ln w="9525">
            <a:noFill/>
            <a:miter lim="800000"/>
            <a:headEnd/>
            <a:tailEnd/>
          </a:ln>
        </p:spPr>
        <p:txBody>
          <a:bodyPr wrap="square">
            <a:spAutoFit/>
          </a:bodyPr>
          <a:lstStyle/>
          <a:p>
            <a:pPr algn="ctr"/>
            <a:r>
              <a:rPr 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once daily Betaloc ZOK added to standard therapy improved survival and lowered the risk of sudden death and death from worsening heart failure in patients with mild to severe chronic heart failure secondary to left-ventricular systolic dysfunction of ischemic or non-ischemic cause.</a:t>
            </a:r>
            <a:r>
              <a:rPr lang="en-US" sz="1200" b="1" baseline="30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p>
        </p:txBody>
      </p:sp>
    </p:spTree>
    <p:extLst>
      <p:ext uri="{BB962C8B-B14F-4D97-AF65-F5344CB8AC3E}">
        <p14:creationId xmlns:p14="http://schemas.microsoft.com/office/powerpoint/2010/main" val="1014104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450972" y="220662"/>
            <a:ext cx="9840694" cy="600392"/>
          </a:xfrm>
        </p:spPr>
        <p:txBody>
          <a:bodyPr anchor="ctr">
            <a:noAutofit/>
          </a:bodyPr>
          <a:lstStyle/>
          <a:p>
            <a:pPr algn="ctr"/>
            <a:r>
              <a:rPr lang="en-US" altLang="zh-CN" dirty="0">
                <a:latin typeface="Calisto MT" panose="02040603050505030304" pitchFamily="18" charset="0"/>
                <a:sym typeface="微软雅黑" panose="020B0503020204020204" pitchFamily="34" charset="-122"/>
              </a:rPr>
              <a:t>Betaloc ZOK reduces hospitalization in patients with HF.</a:t>
            </a:r>
            <a:endParaRPr lang="en-US" altLang="zh-CN" baseline="30000" dirty="0">
              <a:latin typeface="Calisto MT" panose="02040603050505030304" pitchFamily="18" charset="0"/>
              <a:sym typeface="微软雅黑" panose="020B0503020204020204" pitchFamily="34" charset="-122"/>
            </a:endParaRPr>
          </a:p>
        </p:txBody>
      </p:sp>
      <p:grpSp>
        <p:nvGrpSpPr>
          <p:cNvPr id="9" name="组合 8">
            <a:extLst>
              <a:ext uri="{FF2B5EF4-FFF2-40B4-BE49-F238E27FC236}">
                <a16:creationId xmlns:a16="http://schemas.microsoft.com/office/drawing/2014/main" xmlns="" id="{34F61B99-3CD3-4264-83AE-613297AF1193}"/>
              </a:ext>
            </a:extLst>
          </p:cNvPr>
          <p:cNvGrpSpPr/>
          <p:nvPr/>
        </p:nvGrpSpPr>
        <p:grpSpPr>
          <a:xfrm>
            <a:off x="483454" y="1261972"/>
            <a:ext cx="11160124" cy="5014543"/>
            <a:chOff x="515938" y="1233488"/>
            <a:chExt cx="11160124" cy="5014543"/>
          </a:xfrm>
        </p:grpSpPr>
        <p:sp>
          <p:nvSpPr>
            <p:cNvPr id="10" name="梯形 9">
              <a:extLst>
                <a:ext uri="{FF2B5EF4-FFF2-40B4-BE49-F238E27FC236}">
                  <a16:creationId xmlns:a16="http://schemas.microsoft.com/office/drawing/2014/main" xmlns="" id="{9BA7DEC3-D8AA-4AD2-92FC-FB62176EF57B}"/>
                </a:ext>
              </a:extLst>
            </p:cNvPr>
            <p:cNvSpPr/>
            <p:nvPr/>
          </p:nvSpPr>
          <p:spPr>
            <a:xfrm>
              <a:off x="2995361" y="1240521"/>
              <a:ext cx="6201279" cy="483303"/>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a:extLst>
                <a:ext uri="{FF2B5EF4-FFF2-40B4-BE49-F238E27FC236}">
                  <a16:creationId xmlns:a16="http://schemas.microsoft.com/office/drawing/2014/main" xmlns="" id="{79101C59-6B4F-47D0-A412-1948EB906D28}"/>
                </a:ext>
              </a:extLst>
            </p:cNvPr>
            <p:cNvGrpSpPr/>
            <p:nvPr/>
          </p:nvGrpSpPr>
          <p:grpSpPr>
            <a:xfrm>
              <a:off x="515938" y="1385421"/>
              <a:ext cx="11160124" cy="4862610"/>
              <a:chOff x="515938" y="1244599"/>
              <a:chExt cx="11160124" cy="4992689"/>
            </a:xfrm>
          </p:grpSpPr>
          <p:sp>
            <p:nvSpPr>
              <p:cNvPr id="14" name="矩形: 圆角 13">
                <a:extLst>
                  <a:ext uri="{FF2B5EF4-FFF2-40B4-BE49-F238E27FC236}">
                    <a16:creationId xmlns:a16="http://schemas.microsoft.com/office/drawing/2014/main" xmlns="" id="{77A7C957-055E-47D8-9046-C36DBD8CB5B9}"/>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圆角 14">
                <a:extLst>
                  <a:ext uri="{FF2B5EF4-FFF2-40B4-BE49-F238E27FC236}">
                    <a16:creationId xmlns:a16="http://schemas.microsoft.com/office/drawing/2014/main" xmlns="" id="{F5A1144D-CFE9-4F81-8F3E-2E51CC41F1A0}"/>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梯形 11">
              <a:extLst>
                <a:ext uri="{FF2B5EF4-FFF2-40B4-BE49-F238E27FC236}">
                  <a16:creationId xmlns:a16="http://schemas.microsoft.com/office/drawing/2014/main" xmlns="" id="{266F5892-2167-4A94-A26E-336EC4728FDC}"/>
                </a:ext>
              </a:extLst>
            </p:cNvPr>
            <p:cNvSpPr/>
            <p:nvPr/>
          </p:nvSpPr>
          <p:spPr>
            <a:xfrm flipV="1">
              <a:off x="3114740" y="1233488"/>
              <a:ext cx="5929934" cy="490336"/>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2">
              <a:extLst>
                <a:ext uri="{FF2B5EF4-FFF2-40B4-BE49-F238E27FC236}">
                  <a16:creationId xmlns:a16="http://schemas.microsoft.com/office/drawing/2014/main" xmlns="" id="{CB842F4E-B1F6-408D-A0EC-570A34A2432D}"/>
                </a:ext>
              </a:extLst>
            </p:cNvPr>
            <p:cNvSpPr>
              <a:spLocks noChangeArrowheads="1"/>
            </p:cNvSpPr>
            <p:nvPr/>
          </p:nvSpPr>
          <p:spPr bwMode="auto">
            <a:xfrm>
              <a:off x="3082213" y="1309379"/>
              <a:ext cx="6000560" cy="338554"/>
            </a:xfrm>
            <a:prstGeom prst="rect">
              <a:avLst/>
            </a:prstGeom>
            <a:noFill/>
            <a:ln w="9525">
              <a:noFill/>
              <a:miter lim="800000"/>
              <a:headEnd/>
              <a:tailEnd/>
            </a:ln>
          </p:spPr>
          <p:txBody>
            <a:bodyPr wrap="square">
              <a:spAutoFit/>
            </a:bodyPr>
            <a:lstStyle/>
            <a:p>
              <a:pPr algn="ctr" eaLnBrk="1" hangingPunct="1">
                <a:buFont typeface="Arial" pitchFamily="34" charset="0"/>
                <a:buNone/>
              </a:pPr>
              <a:endParaRPr 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37" name="TextBox 45">
            <a:extLst>
              <a:ext uri="{FF2B5EF4-FFF2-40B4-BE49-F238E27FC236}">
                <a16:creationId xmlns:a16="http://schemas.microsoft.com/office/drawing/2014/main" xmlns="" id="{F94A487D-30C6-441B-8A13-7614F9ACC1B3}"/>
              </a:ext>
            </a:extLst>
          </p:cNvPr>
          <p:cNvSpPr txBox="1"/>
          <p:nvPr/>
        </p:nvSpPr>
        <p:spPr>
          <a:xfrm>
            <a:off x="1430649" y="5825676"/>
            <a:ext cx="6285244" cy="276999"/>
          </a:xfrm>
          <a:prstGeom prst="rect">
            <a:avLst/>
          </a:prstGeom>
          <a:noFill/>
        </p:spPr>
        <p:txBody>
          <a:bodyPr wrap="square">
            <a:spAutoFit/>
          </a:bodyPr>
          <a:lstStyle/>
          <a:p>
            <a:pPr defTabSz="457189">
              <a:buFont typeface="Arial" pitchFamily="34" charset="0"/>
              <a:buNone/>
              <a:defRPr/>
            </a:pPr>
            <a:r>
              <a:rPr 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mean daily dose of metoprolol CR/XL at the end of the study was </a:t>
            </a:r>
            <a:r>
              <a:rPr lang="en-US" sz="12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159 </a:t>
            </a:r>
            <a:r>
              <a:rPr 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mg once daily.</a:t>
            </a:r>
          </a:p>
        </p:txBody>
      </p:sp>
      <p:sp>
        <p:nvSpPr>
          <p:cNvPr id="16" name="文本框 15">
            <a:extLst>
              <a:ext uri="{FF2B5EF4-FFF2-40B4-BE49-F238E27FC236}">
                <a16:creationId xmlns:a16="http://schemas.microsoft.com/office/drawing/2014/main" xmlns="" id="{4CC64BB3-60F9-4FFC-A213-A6BDAC96B3BC}"/>
              </a:ext>
            </a:extLst>
          </p:cNvPr>
          <p:cNvSpPr txBox="1"/>
          <p:nvPr/>
        </p:nvSpPr>
        <p:spPr>
          <a:xfrm>
            <a:off x="450972" y="6529616"/>
            <a:ext cx="3157236" cy="215444"/>
          </a:xfrm>
          <a:prstGeom prst="rect">
            <a:avLst/>
          </a:prstGeom>
          <a:noFill/>
        </p:spPr>
        <p:txBody>
          <a:bodyPr wrap="square">
            <a:spAutoFit/>
          </a:bodyPr>
          <a:lstStyle/>
          <a:p>
            <a:pPr marL="228600" indent="-228600">
              <a:buFont typeface="+mj-lt"/>
              <a:buAutoNum type="arabicPeriod"/>
            </a:pPr>
            <a:r>
              <a:rPr lang="es-ES" altLang="zh-CN" sz="80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Hjalmarson</a:t>
            </a:r>
            <a:r>
              <a:rPr lang="es-ES"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 et al. JAMA. 2000 Mar 8;283(10)1295-302. </a:t>
            </a:r>
          </a:p>
        </p:txBody>
      </p:sp>
      <p:graphicFrame>
        <p:nvGraphicFramePr>
          <p:cNvPr id="5" name="图表 4">
            <a:extLst>
              <a:ext uri="{FF2B5EF4-FFF2-40B4-BE49-F238E27FC236}">
                <a16:creationId xmlns:a16="http://schemas.microsoft.com/office/drawing/2014/main" xmlns="" id="{1DF75BDA-C490-4143-A6B2-A342879B8625}"/>
              </a:ext>
            </a:extLst>
          </p:cNvPr>
          <p:cNvGraphicFramePr/>
          <p:nvPr>
            <p:extLst>
              <p:ext uri="{D42A27DB-BD31-4B8C-83A1-F6EECF244321}">
                <p14:modId xmlns:p14="http://schemas.microsoft.com/office/powerpoint/2010/main" val="903107653"/>
              </p:ext>
            </p:extLst>
          </p:nvPr>
        </p:nvGraphicFramePr>
        <p:xfrm>
          <a:off x="1042473" y="1788263"/>
          <a:ext cx="10042086" cy="4086879"/>
        </p:xfrm>
        <a:graphic>
          <a:graphicData uri="http://schemas.openxmlformats.org/drawingml/2006/chart">
            <c:chart xmlns:c="http://schemas.openxmlformats.org/drawingml/2006/chart" xmlns:r="http://schemas.openxmlformats.org/officeDocument/2006/relationships" r:id="rId3"/>
          </a:graphicData>
        </a:graphic>
      </p:graphicFrame>
      <p:sp>
        <p:nvSpPr>
          <p:cNvPr id="44" name="文本框 43">
            <a:extLst>
              <a:ext uri="{FF2B5EF4-FFF2-40B4-BE49-F238E27FC236}">
                <a16:creationId xmlns:a16="http://schemas.microsoft.com/office/drawing/2014/main" xmlns="" id="{03DF72A5-3606-4231-AF2A-45A5755C6C2D}"/>
              </a:ext>
            </a:extLst>
          </p:cNvPr>
          <p:cNvSpPr txBox="1"/>
          <p:nvPr/>
        </p:nvSpPr>
        <p:spPr>
          <a:xfrm>
            <a:off x="3337531" y="2835674"/>
            <a:ext cx="1017532" cy="461665"/>
          </a:xfrm>
          <a:prstGeom prst="rect">
            <a:avLst/>
          </a:prstGeom>
          <a:noFill/>
        </p:spPr>
        <p:txBody>
          <a:bodyPr wrap="square" rtlCol="0">
            <a:spAutoFit/>
          </a:bodyPr>
          <a:lstStyle/>
          <a:p>
            <a:r>
              <a:rPr lang="en-US"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r>
              <a:rPr lang="ar-IQ"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3</a:t>
            </a:r>
            <a:r>
              <a:rPr lang="en-US"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48" name="文本框 47">
            <a:extLst>
              <a:ext uri="{FF2B5EF4-FFF2-40B4-BE49-F238E27FC236}">
                <a16:creationId xmlns:a16="http://schemas.microsoft.com/office/drawing/2014/main" xmlns="" id="{5A22234A-929F-4081-8A56-AC1ECCFFCDF6}"/>
              </a:ext>
            </a:extLst>
          </p:cNvPr>
          <p:cNvSpPr txBox="1"/>
          <p:nvPr/>
        </p:nvSpPr>
        <p:spPr>
          <a:xfrm>
            <a:off x="6141355" y="3297339"/>
            <a:ext cx="1017532" cy="461665"/>
          </a:xfrm>
          <a:prstGeom prst="rect">
            <a:avLst/>
          </a:prstGeom>
          <a:noFill/>
        </p:spPr>
        <p:txBody>
          <a:bodyPr wrap="square" rtlCol="0">
            <a:spAutoFit/>
          </a:bodyPr>
          <a:lstStyle/>
          <a:p>
            <a:r>
              <a:rPr lang="en-US"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a:t>
            </a:r>
            <a:r>
              <a:rPr lang="ar-IQ"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0</a:t>
            </a:r>
            <a:r>
              <a:rPr lang="en-US"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53" name="文本框 52">
            <a:extLst>
              <a:ext uri="{FF2B5EF4-FFF2-40B4-BE49-F238E27FC236}">
                <a16:creationId xmlns:a16="http://schemas.microsoft.com/office/drawing/2014/main" xmlns="" id="{95FB1382-CD00-498B-A69A-C48F15BA501C}"/>
              </a:ext>
            </a:extLst>
          </p:cNvPr>
          <p:cNvSpPr txBox="1"/>
          <p:nvPr/>
        </p:nvSpPr>
        <p:spPr>
          <a:xfrm>
            <a:off x="8908775" y="3846947"/>
            <a:ext cx="1017532" cy="461665"/>
          </a:xfrm>
          <a:prstGeom prst="rect">
            <a:avLst/>
          </a:prstGeom>
          <a:noFill/>
        </p:spPr>
        <p:txBody>
          <a:bodyPr wrap="square" rtlCol="0">
            <a:spAutoFit/>
          </a:bodyPr>
          <a:lstStyle/>
          <a:p>
            <a:r>
              <a:rPr lang="en-US"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3</a:t>
            </a:r>
            <a:r>
              <a:rPr lang="ar-IQ"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a:t>
            </a:r>
            <a:r>
              <a:rPr lang="en-US" altLang="zh-CN"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2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 name="箭头: 上 1">
            <a:extLst>
              <a:ext uri="{FF2B5EF4-FFF2-40B4-BE49-F238E27FC236}">
                <a16:creationId xmlns:a16="http://schemas.microsoft.com/office/drawing/2014/main" xmlns="" id="{ACAC73FE-ECB5-4FF4-A72F-99343EDDB20B}"/>
              </a:ext>
            </a:extLst>
          </p:cNvPr>
          <p:cNvSpPr/>
          <p:nvPr/>
        </p:nvSpPr>
        <p:spPr>
          <a:xfrm rot="7200000">
            <a:off x="2756684" y="2518852"/>
            <a:ext cx="477352" cy="725918"/>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箭头: 上 31">
            <a:extLst>
              <a:ext uri="{FF2B5EF4-FFF2-40B4-BE49-F238E27FC236}">
                <a16:creationId xmlns:a16="http://schemas.microsoft.com/office/drawing/2014/main" xmlns="" id="{796DE3E7-9CBF-4BF2-AAB0-7234675DE7CF}"/>
              </a:ext>
            </a:extLst>
          </p:cNvPr>
          <p:cNvSpPr/>
          <p:nvPr/>
        </p:nvSpPr>
        <p:spPr>
          <a:xfrm rot="7200000">
            <a:off x="5568233" y="3018106"/>
            <a:ext cx="477352" cy="725918"/>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箭头: 上 32">
            <a:extLst>
              <a:ext uri="{FF2B5EF4-FFF2-40B4-BE49-F238E27FC236}">
                <a16:creationId xmlns:a16="http://schemas.microsoft.com/office/drawing/2014/main" xmlns="" id="{FBAE13F4-CE5E-49AA-8D5B-1070765E1B23}"/>
              </a:ext>
            </a:extLst>
          </p:cNvPr>
          <p:cNvSpPr/>
          <p:nvPr/>
        </p:nvSpPr>
        <p:spPr>
          <a:xfrm rot="7200000">
            <a:off x="8358952" y="3468744"/>
            <a:ext cx="477352" cy="725918"/>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箭头: 五边形 226">
            <a:extLst>
              <a:ext uri="{FF2B5EF4-FFF2-40B4-BE49-F238E27FC236}">
                <a16:creationId xmlns:a16="http://schemas.microsoft.com/office/drawing/2014/main" xmlns="" id="{CAFF7FBB-38ED-4FC1-B7B0-4482A40E7D1C}"/>
              </a:ext>
            </a:extLst>
          </p:cNvPr>
          <p:cNvSpPr/>
          <p:nvPr/>
        </p:nvSpPr>
        <p:spPr>
          <a:xfrm rot="5400000">
            <a:off x="11108497" y="-45882"/>
            <a:ext cx="1037621" cy="1129385"/>
          </a:xfrm>
          <a:prstGeom prst="homePlate">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Heart Failure</a:t>
            </a:r>
            <a:endParaRPr lang="zh-CN" altLang="en-US" b="1" dirty="0">
              <a:latin typeface="Calisto MT" panose="02040603050505030304" pitchFamily="18" charset="0"/>
              <a:ea typeface="微软雅黑" panose="020B0503020204020204" pitchFamily="34" charset="-122"/>
              <a:sym typeface="微软雅黑" panose="020B0503020204020204" pitchFamily="34" charset="-122"/>
            </a:endParaRPr>
          </a:p>
        </p:txBody>
      </p:sp>
      <p:sp>
        <p:nvSpPr>
          <p:cNvPr id="3" name="TextBox 2">
            <a:extLst>
              <a:ext uri="{FF2B5EF4-FFF2-40B4-BE49-F238E27FC236}">
                <a16:creationId xmlns:a16="http://schemas.microsoft.com/office/drawing/2014/main" xmlns="" id="{6D185AC7-3F6F-4213-8C1E-BB8635A44C3A}"/>
              </a:ext>
            </a:extLst>
          </p:cNvPr>
          <p:cNvSpPr txBox="1"/>
          <p:nvPr/>
        </p:nvSpPr>
        <p:spPr>
          <a:xfrm>
            <a:off x="3294471" y="1288940"/>
            <a:ext cx="5693767" cy="492443"/>
          </a:xfrm>
          <a:prstGeom prst="rect">
            <a:avLst/>
          </a:prstGeom>
          <a:noFill/>
        </p:spPr>
        <p:txBody>
          <a:bodyPr wrap="square" rtlCol="0">
            <a:spAutoFit/>
          </a:bodyPr>
          <a:lstStyle/>
          <a:p>
            <a:r>
              <a:rPr lang="en-US" altLang="zh-CN" sz="1300" dirty="0">
                <a:solidFill>
                  <a:schemeClr val="bg1"/>
                </a:solidFill>
                <a:latin typeface="Arial" panose="020B0604020202020204" pitchFamily="34" charset="0"/>
                <a:cs typeface="Arial" panose="020B0604020202020204" pitchFamily="34" charset="0"/>
                <a:sym typeface="微软雅黑" panose="020B0503020204020204" pitchFamily="34" charset="-122"/>
              </a:rPr>
              <a:t>In patients with symptomatic heart failure, Betaloc ZOK improved survival and reduced the need for hospitalizations due to worsening heart failure.</a:t>
            </a:r>
            <a:r>
              <a:rPr lang="en-US" altLang="zh-CN" sz="1300" baseline="30000" dirty="0">
                <a:solidFill>
                  <a:schemeClr val="bg1"/>
                </a:solidFill>
                <a:latin typeface="Arial" panose="020B0604020202020204" pitchFamily="34" charset="0"/>
                <a:cs typeface="Arial" panose="020B0604020202020204" pitchFamily="34" charset="0"/>
                <a:sym typeface="微软雅黑" panose="020B0503020204020204" pitchFamily="34" charset="-122"/>
              </a:rPr>
              <a:t>1</a:t>
            </a:r>
            <a:endParaRPr lang="en-US" sz="1300" baseline="30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394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a:extLst>
              <a:ext uri="{FF2B5EF4-FFF2-40B4-BE49-F238E27FC236}">
                <a16:creationId xmlns:a16="http://schemas.microsoft.com/office/drawing/2014/main" xmlns="" id="{11F355AC-0450-440E-BE80-B717BBC52F73}"/>
              </a:ext>
            </a:extLst>
          </p:cNvPr>
          <p:cNvGrpSpPr/>
          <p:nvPr/>
        </p:nvGrpSpPr>
        <p:grpSpPr>
          <a:xfrm>
            <a:off x="438661" y="1442780"/>
            <a:ext cx="11160124" cy="5088415"/>
            <a:chOff x="515938" y="1244599"/>
            <a:chExt cx="11160124" cy="4992689"/>
          </a:xfrm>
        </p:grpSpPr>
        <p:sp>
          <p:nvSpPr>
            <p:cNvPr id="66" name="矩形: 圆角 65">
              <a:extLst>
                <a:ext uri="{FF2B5EF4-FFF2-40B4-BE49-F238E27FC236}">
                  <a16:creationId xmlns:a16="http://schemas.microsoft.com/office/drawing/2014/main" xmlns="" id="{C0D5212C-9C22-4F4B-8325-96E15E59E170}"/>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矩形: 圆角 66">
              <a:extLst>
                <a:ext uri="{FF2B5EF4-FFF2-40B4-BE49-F238E27FC236}">
                  <a16:creationId xmlns:a16="http://schemas.microsoft.com/office/drawing/2014/main" xmlns="" id="{D0804EF3-4D55-4BB1-89BE-86222C74D0D9}"/>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659152" y="252413"/>
            <a:ext cx="10144458" cy="600392"/>
          </a:xfrm>
        </p:spPr>
        <p:txBody>
          <a:bodyPr anchor="ctr">
            <a:noAutofit/>
          </a:bodyPr>
          <a:lstStyle/>
          <a:p>
            <a:pPr algn="ctr"/>
            <a:r>
              <a:rPr lang="it-IT" i="0" u="none" strike="noStrike" baseline="0" dirty="0">
                <a:latin typeface="Calisto MT" panose="02040603050505030304" pitchFamily="18" charset="0"/>
                <a:ea typeface="Microsoft YaHei" panose="020B0503020204020204" pitchFamily="34" charset="-122"/>
              </a:rPr>
              <a:t>In Silico Comparison Between Metoprolol Succinate </a:t>
            </a:r>
            <a:r>
              <a:rPr lang="en-US" i="0" u="none" strike="noStrike" baseline="0" dirty="0">
                <a:latin typeface="Calisto MT" panose="02040603050505030304" pitchFamily="18" charset="0"/>
                <a:ea typeface="Microsoft YaHei" panose="020B0503020204020204" pitchFamily="34" charset="-122"/>
              </a:rPr>
              <a:t>and Bisoprolol on 24-Hour Systolic Blood Pressures</a:t>
            </a:r>
            <a:r>
              <a:rPr lang="en-US" dirty="0">
                <a:latin typeface="Calisto MT" panose="02040603050505030304" pitchFamily="18" charset="0"/>
                <a:ea typeface="Microsoft YaHei" panose="020B0503020204020204" pitchFamily="34" charset="-122"/>
              </a:rPr>
              <a:t>.</a:t>
            </a:r>
            <a:endParaRPr lang="en-US" altLang="zh-CN" baseline="30000" dirty="0">
              <a:highlight>
                <a:srgbClr val="FFFF00"/>
              </a:highlight>
              <a:latin typeface="Calisto MT" panose="02040603050505030304" pitchFamily="18" charset="0"/>
              <a:ea typeface="Microsoft YaHei" panose="020B0503020204020204" pitchFamily="34" charset="-122"/>
              <a:sym typeface="微软雅黑" panose="020B0503020204020204" pitchFamily="34" charset="-122"/>
            </a:endParaRPr>
          </a:p>
        </p:txBody>
      </p:sp>
      <p:sp>
        <p:nvSpPr>
          <p:cNvPr id="11" name="文本框 10">
            <a:extLst>
              <a:ext uri="{FF2B5EF4-FFF2-40B4-BE49-F238E27FC236}">
                <a16:creationId xmlns:a16="http://schemas.microsoft.com/office/drawing/2014/main" xmlns="" id="{9F1B6457-36C6-4066-A9AB-E512E00BD320}"/>
              </a:ext>
            </a:extLst>
          </p:cNvPr>
          <p:cNvSpPr txBox="1"/>
          <p:nvPr/>
        </p:nvSpPr>
        <p:spPr>
          <a:xfrm>
            <a:off x="3078916" y="4202795"/>
            <a:ext cx="320302" cy="276999"/>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文本框 96">
            <a:extLst>
              <a:ext uri="{FF2B5EF4-FFF2-40B4-BE49-F238E27FC236}">
                <a16:creationId xmlns:a16="http://schemas.microsoft.com/office/drawing/2014/main" xmlns="" id="{60BAE2A2-7AA5-4FE5-B9A8-13FA6D8191D5}"/>
              </a:ext>
            </a:extLst>
          </p:cNvPr>
          <p:cNvSpPr txBox="1"/>
          <p:nvPr/>
        </p:nvSpPr>
        <p:spPr>
          <a:xfrm>
            <a:off x="5411079" y="2853650"/>
            <a:ext cx="320302" cy="276999"/>
          </a:xfrm>
          <a:prstGeom prst="rect">
            <a:avLst/>
          </a:prstGeom>
          <a:noFill/>
        </p:spPr>
        <p:txBody>
          <a:bodyPr wrap="square" rtlCol="0">
            <a:spAutoFit/>
          </a:bodyPr>
          <a:lstStyle/>
          <a:p>
            <a:pPr algn="ctr"/>
            <a:r>
              <a:rPr lang="en-US" altLang="zh-CN" sz="120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文本框 100">
            <a:extLst>
              <a:ext uri="{FF2B5EF4-FFF2-40B4-BE49-F238E27FC236}">
                <a16:creationId xmlns:a16="http://schemas.microsoft.com/office/drawing/2014/main" xmlns="" id="{16A342EB-5811-4C49-8764-6CD76BED45E3}"/>
              </a:ext>
            </a:extLst>
          </p:cNvPr>
          <p:cNvSpPr txBox="1"/>
          <p:nvPr/>
        </p:nvSpPr>
        <p:spPr>
          <a:xfrm>
            <a:off x="7936491" y="4344250"/>
            <a:ext cx="320302" cy="276999"/>
          </a:xfrm>
          <a:prstGeom prst="rect">
            <a:avLst/>
          </a:prstGeom>
          <a:noFill/>
        </p:spPr>
        <p:txBody>
          <a:bodyPr wrap="square" rtlCol="0">
            <a:spAutoFit/>
          </a:bodyPr>
          <a:lstStyle/>
          <a:p>
            <a:pPr algn="ctr"/>
            <a:r>
              <a:rPr lang="en-US" altLang="zh-CN" sz="120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箭头: 五边形 52">
            <a:extLst>
              <a:ext uri="{FF2B5EF4-FFF2-40B4-BE49-F238E27FC236}">
                <a16:creationId xmlns:a16="http://schemas.microsoft.com/office/drawing/2014/main" xmlns="" id="{30E63FFA-4A0B-4AE9-849B-46A4F44CA277}"/>
              </a:ext>
            </a:extLst>
          </p:cNvPr>
          <p:cNvSpPr/>
          <p:nvPr/>
        </p:nvSpPr>
        <p:spPr>
          <a:xfrm rot="5400000">
            <a:off x="10942291" y="-212087"/>
            <a:ext cx="1037621" cy="1461796"/>
          </a:xfrm>
          <a:prstGeom prst="homePlate">
            <a:avLst>
              <a:gd name="adj" fmla="val 32969"/>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1500" b="1" dirty="0">
                <a:latin typeface="微软雅黑" panose="020B0503020204020204" pitchFamily="34" charset="-122"/>
                <a:ea typeface="微软雅黑" panose="020B0503020204020204" pitchFamily="34" charset="-122"/>
                <a:sym typeface="微软雅黑" panose="020B0503020204020204" pitchFamily="34" charset="-122"/>
              </a:rPr>
              <a:t>Hypertension</a:t>
            </a:r>
            <a:endParaRPr lang="zh-CN" altLang="en-US" sz="15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54">
            <a:extLst>
              <a:ext uri="{FF2B5EF4-FFF2-40B4-BE49-F238E27FC236}">
                <a16:creationId xmlns:a16="http://schemas.microsoft.com/office/drawing/2014/main" xmlns="" id="{F5D13979-E8F7-4982-A5DD-A81473335B79}"/>
              </a:ext>
            </a:extLst>
          </p:cNvPr>
          <p:cNvSpPr txBox="1"/>
          <p:nvPr/>
        </p:nvSpPr>
        <p:spPr>
          <a:xfrm>
            <a:off x="702482" y="5539070"/>
            <a:ext cx="10702118" cy="64633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l"/>
            <a:r>
              <a:rPr lang="en-US" sz="1200" b="1" dirty="0">
                <a:latin typeface="Arial" panose="020B0604020202020204" pitchFamily="34" charset="0"/>
                <a:cs typeface="Arial" panose="020B0604020202020204" pitchFamily="34" charset="0"/>
              </a:rPr>
              <a:t>B</a:t>
            </a:r>
            <a:r>
              <a:rPr lang="en-US" sz="1200" b="1" i="0" u="none" strike="noStrike" baseline="0" dirty="0">
                <a:latin typeface="Arial" panose="020B0604020202020204" pitchFamily="34" charset="0"/>
                <a:cs typeface="Arial" panose="020B0604020202020204" pitchFamily="34" charset="0"/>
              </a:rPr>
              <a:t>isoprolol and </a:t>
            </a:r>
            <a:r>
              <a:rPr lang="it-IT" sz="1200" b="1" i="0" u="none" strike="noStrike" baseline="0" dirty="0">
                <a:latin typeface="Arial" panose="020B0604020202020204" pitchFamily="34" charset="0"/>
                <a:cs typeface="Arial" panose="020B0604020202020204" pitchFamily="34" charset="0"/>
              </a:rPr>
              <a:t>metoprolol succinate provide comparable overall </a:t>
            </a:r>
            <a:r>
              <a:rPr lang="en-US" sz="1200" b="1" i="0" u="none" strike="noStrike" baseline="0" dirty="0">
                <a:latin typeface="Arial" panose="020B0604020202020204" pitchFamily="34" charset="0"/>
                <a:cs typeface="Arial" panose="020B0604020202020204" pitchFamily="34" charset="0"/>
              </a:rPr>
              <a:t>blood pressure-lowering activity.</a:t>
            </a:r>
          </a:p>
          <a:p>
            <a:pPr algn="l"/>
            <a:r>
              <a:rPr lang="en-US" sz="1200" b="1" i="0" u="none" strike="noStrike" baseline="0" dirty="0">
                <a:latin typeface="Arial" panose="020B0604020202020204" pitchFamily="34" charset="0"/>
                <a:cs typeface="Arial" panose="020B0604020202020204" pitchFamily="34" charset="0"/>
              </a:rPr>
              <a:t>However, there are differences between the two drugs in </a:t>
            </a:r>
            <a:r>
              <a:rPr lang="en-US" sz="1200" b="1" i="0" strike="noStrike" baseline="0" dirty="0">
                <a:latin typeface="Arial" panose="020B0604020202020204" pitchFamily="34" charset="0"/>
                <a:cs typeface="Arial" panose="020B0604020202020204" pitchFamily="34" charset="0"/>
              </a:rPr>
              <a:t>the diurnal pattern of their antihypertensive</a:t>
            </a:r>
            <a:r>
              <a:rPr lang="en-US" sz="1200" b="1" dirty="0">
                <a:latin typeface="Arial" panose="020B0604020202020204" pitchFamily="34" charset="0"/>
                <a:cs typeface="Arial" panose="020B0604020202020204" pitchFamily="34" charset="0"/>
              </a:rPr>
              <a:t> </a:t>
            </a:r>
            <a:r>
              <a:rPr lang="en-US" sz="1200" b="1" i="0" strike="noStrike" baseline="0" dirty="0">
                <a:latin typeface="Arial" panose="020B0604020202020204" pitchFamily="34" charset="0"/>
                <a:cs typeface="Arial" panose="020B0604020202020204" pitchFamily="34" charset="0"/>
              </a:rPr>
              <a:t>effects, with metoprolol succinate </a:t>
            </a:r>
            <a:r>
              <a:rPr lang="en-US" sz="1200" b="1" i="0" u="none" strike="noStrike" baseline="0" dirty="0">
                <a:latin typeface="Arial" panose="020B0604020202020204" pitchFamily="34" charset="0"/>
                <a:cs typeface="Arial" panose="020B0604020202020204" pitchFamily="34" charset="0"/>
              </a:rPr>
              <a:t>providing greater efficacy toward the end of the 24-h day.</a:t>
            </a:r>
            <a:r>
              <a:rPr lang="en-US" sz="1200" b="1" i="0" u="none" strike="noStrike" baseline="30000" dirty="0">
                <a:latin typeface="Arial" panose="020B0604020202020204" pitchFamily="34" charset="0"/>
                <a:cs typeface="Arial" panose="020B0604020202020204" pitchFamily="34" charset="0"/>
              </a:rPr>
              <a:t>1</a:t>
            </a:r>
            <a:endParaRPr lang="en-US" sz="1200" b="1" baseline="300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7C871F03-76E3-432D-A4D0-3773A8B41EC0}"/>
              </a:ext>
            </a:extLst>
          </p:cNvPr>
          <p:cNvPicPr>
            <a:picLocks noChangeAspect="1"/>
          </p:cNvPicPr>
          <p:nvPr/>
        </p:nvPicPr>
        <p:blipFill>
          <a:blip r:embed="rId3"/>
          <a:stretch>
            <a:fillRect/>
          </a:stretch>
        </p:blipFill>
        <p:spPr>
          <a:xfrm>
            <a:off x="2408414" y="1597440"/>
            <a:ext cx="7761953" cy="3706807"/>
          </a:xfrm>
          <a:prstGeom prst="rect">
            <a:avLst/>
          </a:prstGeom>
        </p:spPr>
      </p:pic>
      <p:sp>
        <p:nvSpPr>
          <p:cNvPr id="7" name="TextBox 6">
            <a:extLst>
              <a:ext uri="{FF2B5EF4-FFF2-40B4-BE49-F238E27FC236}">
                <a16:creationId xmlns:a16="http://schemas.microsoft.com/office/drawing/2014/main" xmlns="" id="{6C6D22F8-4AA7-4391-84E4-B1631BA12923}"/>
              </a:ext>
            </a:extLst>
          </p:cNvPr>
          <p:cNvSpPr txBox="1"/>
          <p:nvPr/>
        </p:nvSpPr>
        <p:spPr>
          <a:xfrm>
            <a:off x="830472" y="1781513"/>
            <a:ext cx="1577942" cy="1384995"/>
          </a:xfrm>
          <a:prstGeom prst="rect">
            <a:avLst/>
          </a:prstGeom>
          <a:noFill/>
        </p:spPr>
        <p:txBody>
          <a:bodyPr wrap="square" rtlCol="0">
            <a:spAutoFit/>
          </a:bodyPr>
          <a:lstStyle/>
          <a:p>
            <a:pPr algn="l"/>
            <a:r>
              <a:rPr lang="en-US" sz="1200" b="0" i="0" u="none" strike="noStrike" baseline="0" dirty="0">
                <a:latin typeface="Arial" panose="020B0604020202020204" pitchFamily="34" charset="0"/>
                <a:cs typeface="Arial" panose="020B0604020202020204" pitchFamily="34" charset="0"/>
              </a:rPr>
              <a:t>Plasma concentrations at</a:t>
            </a:r>
          </a:p>
          <a:p>
            <a:pPr algn="l"/>
            <a:r>
              <a:rPr lang="en-US" sz="1200" b="0" i="0" u="none" strike="noStrike" baseline="0" dirty="0">
                <a:latin typeface="Arial" panose="020B0604020202020204" pitchFamily="34" charset="0"/>
                <a:cs typeface="Arial" panose="020B0604020202020204" pitchFamily="34" charset="0"/>
              </a:rPr>
              <a:t>Steady-state over the 24-h dose</a:t>
            </a:r>
          </a:p>
          <a:p>
            <a:pPr algn="l"/>
            <a:r>
              <a:rPr lang="en-US" sz="1200" b="0" i="0" u="none" strike="noStrike" baseline="0" dirty="0">
                <a:latin typeface="Arial" panose="020B0604020202020204" pitchFamily="34" charset="0"/>
                <a:cs typeface="Arial" panose="020B0604020202020204" pitchFamily="34" charset="0"/>
              </a:rPr>
              <a:t>interval: bisoprolol and</a:t>
            </a:r>
          </a:p>
          <a:p>
            <a:pPr algn="l"/>
            <a:r>
              <a:rPr lang="en-US" sz="1200" b="0" i="0" u="none" strike="noStrike" baseline="0" dirty="0">
                <a:latin typeface="Arial" panose="020B0604020202020204" pitchFamily="34" charset="0"/>
                <a:cs typeface="Arial" panose="020B0604020202020204" pitchFamily="34" charset="0"/>
              </a:rPr>
              <a:t>metoprolol succinate</a:t>
            </a:r>
            <a:endParaRPr lang="en-US" sz="12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xmlns="" id="{7007F7DD-6570-4015-AEF7-2A11C71D389F}"/>
              </a:ext>
            </a:extLst>
          </p:cNvPr>
          <p:cNvSpPr txBox="1"/>
          <p:nvPr/>
        </p:nvSpPr>
        <p:spPr>
          <a:xfrm>
            <a:off x="438661" y="6587609"/>
            <a:ext cx="6097424" cy="215444"/>
          </a:xfrm>
          <a:prstGeom prst="rect">
            <a:avLst/>
          </a:prstGeom>
          <a:noFill/>
        </p:spPr>
        <p:txBody>
          <a:bodyPr wrap="square">
            <a:spAutoFit/>
          </a:bodyPr>
          <a:lstStyle/>
          <a:p>
            <a:pPr marL="228600" indent="-228600">
              <a:buFont typeface="+mj-lt"/>
              <a:buAutoNum type="arabicPeriod"/>
            </a:pPr>
            <a:r>
              <a:rPr lang="it-IT" sz="800" b="0" dirty="0">
                <a:latin typeface="Arial" panose="020B0604020202020204" pitchFamily="34" charset="0"/>
                <a:cs typeface="Arial" panose="020B0604020202020204" pitchFamily="34" charset="0"/>
              </a:rPr>
              <a:t>In Silico Comparison Between Metoprolol Succinate </a:t>
            </a:r>
            <a:r>
              <a:rPr lang="en-GB" sz="800" b="0" dirty="0">
                <a:latin typeface="Arial" panose="020B0604020202020204" pitchFamily="34" charset="0"/>
                <a:cs typeface="Arial" panose="020B0604020202020204" pitchFamily="34" charset="0"/>
              </a:rPr>
              <a:t>and Bisoprolol on 24-Hour Systolic Blood Pressures</a:t>
            </a:r>
            <a:endParaRPr lang="en-GB"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9366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a:extLst>
              <a:ext uri="{FF2B5EF4-FFF2-40B4-BE49-F238E27FC236}">
                <a16:creationId xmlns:a16="http://schemas.microsoft.com/office/drawing/2014/main" xmlns="" id="{11F355AC-0450-440E-BE80-B717BBC52F73}"/>
              </a:ext>
            </a:extLst>
          </p:cNvPr>
          <p:cNvGrpSpPr/>
          <p:nvPr/>
        </p:nvGrpSpPr>
        <p:grpSpPr>
          <a:xfrm>
            <a:off x="438661" y="1286933"/>
            <a:ext cx="11160124" cy="5569020"/>
            <a:chOff x="515938" y="1244599"/>
            <a:chExt cx="11160124" cy="4992689"/>
          </a:xfrm>
        </p:grpSpPr>
        <p:sp>
          <p:nvSpPr>
            <p:cNvPr id="66" name="矩形: 圆角 65">
              <a:extLst>
                <a:ext uri="{FF2B5EF4-FFF2-40B4-BE49-F238E27FC236}">
                  <a16:creationId xmlns:a16="http://schemas.microsoft.com/office/drawing/2014/main" xmlns="" id="{C0D5212C-9C22-4F4B-8325-96E15E59E170}"/>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矩形: 圆角 66">
              <a:extLst>
                <a:ext uri="{FF2B5EF4-FFF2-40B4-BE49-F238E27FC236}">
                  <a16:creationId xmlns:a16="http://schemas.microsoft.com/office/drawing/2014/main" xmlns="" id="{D0804EF3-4D55-4BB1-89BE-86222C74D0D9}"/>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659152" y="252413"/>
            <a:ext cx="9923230" cy="600392"/>
          </a:xfrm>
        </p:spPr>
        <p:txBody>
          <a:bodyPr anchor="ctr">
            <a:noAutofit/>
          </a:bodyPr>
          <a:lstStyle/>
          <a:p>
            <a:pPr algn="ctr"/>
            <a:r>
              <a:rPr lang="it-IT" i="0" u="none" strike="noStrike" baseline="0" dirty="0">
                <a:latin typeface="Calisto MT" panose="02040603050505030304" pitchFamily="18" charset="0"/>
                <a:ea typeface="Microsoft YaHei" panose="020B0503020204020204" pitchFamily="34" charset="-122"/>
              </a:rPr>
              <a:t>In Silico Comparison Between Metoprolol Succinate </a:t>
            </a:r>
            <a:r>
              <a:rPr lang="en-US" i="0" u="none" strike="noStrike" baseline="0" dirty="0">
                <a:latin typeface="Calisto MT" panose="02040603050505030304" pitchFamily="18" charset="0"/>
                <a:ea typeface="Microsoft YaHei" panose="020B0503020204020204" pitchFamily="34" charset="-122"/>
              </a:rPr>
              <a:t>and Bisoprolol on 24-Hour Systolic Blood Pressures</a:t>
            </a:r>
            <a:r>
              <a:rPr lang="en-US" dirty="0">
                <a:latin typeface="Calisto MT" panose="02040603050505030304" pitchFamily="18" charset="0"/>
                <a:ea typeface="Microsoft YaHei" panose="020B0503020204020204" pitchFamily="34" charset="-122"/>
              </a:rPr>
              <a:t>.</a:t>
            </a:r>
            <a:endParaRPr lang="en-US" altLang="zh-CN" baseline="30000" dirty="0">
              <a:highlight>
                <a:srgbClr val="FFFF00"/>
              </a:highlight>
              <a:latin typeface="Calisto MT" panose="02040603050505030304" pitchFamily="18" charset="0"/>
              <a:ea typeface="Microsoft YaHei" panose="020B0503020204020204" pitchFamily="34" charset="-122"/>
              <a:sym typeface="微软雅黑" panose="020B0503020204020204" pitchFamily="34" charset="-122"/>
            </a:endParaRPr>
          </a:p>
        </p:txBody>
      </p:sp>
      <p:sp>
        <p:nvSpPr>
          <p:cNvPr id="11" name="文本框 10">
            <a:extLst>
              <a:ext uri="{FF2B5EF4-FFF2-40B4-BE49-F238E27FC236}">
                <a16:creationId xmlns:a16="http://schemas.microsoft.com/office/drawing/2014/main" xmlns="" id="{9F1B6457-36C6-4066-A9AB-E512E00BD320}"/>
              </a:ext>
            </a:extLst>
          </p:cNvPr>
          <p:cNvSpPr txBox="1"/>
          <p:nvPr/>
        </p:nvSpPr>
        <p:spPr>
          <a:xfrm>
            <a:off x="3078916" y="4202795"/>
            <a:ext cx="320302" cy="276999"/>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文本框 96">
            <a:extLst>
              <a:ext uri="{FF2B5EF4-FFF2-40B4-BE49-F238E27FC236}">
                <a16:creationId xmlns:a16="http://schemas.microsoft.com/office/drawing/2014/main" xmlns="" id="{60BAE2A2-7AA5-4FE5-B9A8-13FA6D8191D5}"/>
              </a:ext>
            </a:extLst>
          </p:cNvPr>
          <p:cNvSpPr txBox="1"/>
          <p:nvPr/>
        </p:nvSpPr>
        <p:spPr>
          <a:xfrm>
            <a:off x="5411079" y="2853650"/>
            <a:ext cx="320302" cy="276999"/>
          </a:xfrm>
          <a:prstGeom prst="rect">
            <a:avLst/>
          </a:prstGeom>
          <a:noFill/>
        </p:spPr>
        <p:txBody>
          <a:bodyPr wrap="square" rtlCol="0">
            <a:spAutoFit/>
          </a:bodyPr>
          <a:lstStyle/>
          <a:p>
            <a:pPr algn="ctr"/>
            <a:r>
              <a:rPr lang="en-US" altLang="zh-CN" sz="120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文本框 100">
            <a:extLst>
              <a:ext uri="{FF2B5EF4-FFF2-40B4-BE49-F238E27FC236}">
                <a16:creationId xmlns:a16="http://schemas.microsoft.com/office/drawing/2014/main" xmlns="" id="{16A342EB-5811-4C49-8764-6CD76BED45E3}"/>
              </a:ext>
            </a:extLst>
          </p:cNvPr>
          <p:cNvSpPr txBox="1"/>
          <p:nvPr/>
        </p:nvSpPr>
        <p:spPr>
          <a:xfrm>
            <a:off x="7936491" y="4344250"/>
            <a:ext cx="320302" cy="276999"/>
          </a:xfrm>
          <a:prstGeom prst="rect">
            <a:avLst/>
          </a:prstGeom>
          <a:noFill/>
        </p:spPr>
        <p:txBody>
          <a:bodyPr wrap="square" rtlCol="0">
            <a:spAutoFit/>
          </a:bodyPr>
          <a:lstStyle/>
          <a:p>
            <a:pPr algn="ctr"/>
            <a:r>
              <a:rPr lang="en-US" altLang="zh-CN" sz="120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Picture 2">
            <a:extLst>
              <a:ext uri="{FF2B5EF4-FFF2-40B4-BE49-F238E27FC236}">
                <a16:creationId xmlns:a16="http://schemas.microsoft.com/office/drawing/2014/main" xmlns="" id="{A5A9C947-4AA8-40E3-BB34-43854DC0CCE4}"/>
              </a:ext>
            </a:extLst>
          </p:cNvPr>
          <p:cNvPicPr>
            <a:picLocks noChangeAspect="1"/>
          </p:cNvPicPr>
          <p:nvPr/>
        </p:nvPicPr>
        <p:blipFill>
          <a:blip r:embed="rId3"/>
          <a:stretch>
            <a:fillRect/>
          </a:stretch>
        </p:blipFill>
        <p:spPr>
          <a:xfrm>
            <a:off x="642050" y="1998133"/>
            <a:ext cx="5453950" cy="3196430"/>
          </a:xfrm>
          <a:prstGeom prst="rect">
            <a:avLst/>
          </a:prstGeom>
        </p:spPr>
      </p:pic>
      <p:pic>
        <p:nvPicPr>
          <p:cNvPr id="5" name="Picture 4">
            <a:extLst>
              <a:ext uri="{FF2B5EF4-FFF2-40B4-BE49-F238E27FC236}">
                <a16:creationId xmlns:a16="http://schemas.microsoft.com/office/drawing/2014/main" xmlns="" id="{307628BA-1433-4584-B490-6C87949DBC55}"/>
              </a:ext>
            </a:extLst>
          </p:cNvPr>
          <p:cNvPicPr>
            <a:picLocks noChangeAspect="1"/>
          </p:cNvPicPr>
          <p:nvPr/>
        </p:nvPicPr>
        <p:blipFill>
          <a:blip r:embed="rId4"/>
          <a:stretch>
            <a:fillRect/>
          </a:stretch>
        </p:blipFill>
        <p:spPr>
          <a:xfrm>
            <a:off x="5884334" y="1848053"/>
            <a:ext cx="5605184" cy="3530409"/>
          </a:xfrm>
          <a:prstGeom prst="rect">
            <a:avLst/>
          </a:prstGeom>
        </p:spPr>
      </p:pic>
      <p:sp>
        <p:nvSpPr>
          <p:cNvPr id="18" name="TextBox 17">
            <a:extLst>
              <a:ext uri="{FF2B5EF4-FFF2-40B4-BE49-F238E27FC236}">
                <a16:creationId xmlns:a16="http://schemas.microsoft.com/office/drawing/2014/main" xmlns="" id="{9F8C3F92-94FE-418E-AB70-F23D482E4D57}"/>
              </a:ext>
            </a:extLst>
          </p:cNvPr>
          <p:cNvSpPr txBox="1"/>
          <p:nvPr/>
        </p:nvSpPr>
        <p:spPr>
          <a:xfrm>
            <a:off x="659152" y="1480867"/>
            <a:ext cx="5225182" cy="523220"/>
          </a:xfrm>
          <a:prstGeom prst="rect">
            <a:avLst/>
          </a:prstGeom>
          <a:noFill/>
        </p:spPr>
        <p:txBody>
          <a:bodyPr wrap="square">
            <a:spAutoFit/>
          </a:bodyPr>
          <a:lstStyle/>
          <a:p>
            <a:pPr algn="l"/>
            <a:r>
              <a:rPr lang="en-US" sz="1400" b="0" i="0" u="none" strike="noStrike" baseline="0" dirty="0">
                <a:latin typeface="Arial" panose="020B0604020202020204" pitchFamily="34" charset="0"/>
                <a:cs typeface="Arial" panose="020B0604020202020204" pitchFamily="34" charset="0"/>
              </a:rPr>
              <a:t>Estimates (±95 % confidence intervals) of changes in systolic blood pressure (BP, SYS) values. A. Bisoprolol, B. Metoprolol </a:t>
            </a:r>
            <a:endParaRPr lang="en-US" sz="14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xmlns="" id="{FA951F7A-40C4-4F5B-B960-702178397926}"/>
              </a:ext>
            </a:extLst>
          </p:cNvPr>
          <p:cNvSpPr txBox="1"/>
          <p:nvPr/>
        </p:nvSpPr>
        <p:spPr>
          <a:xfrm>
            <a:off x="642050" y="5426106"/>
            <a:ext cx="10509320" cy="830997"/>
          </a:xfrm>
          <a:prstGeom prst="rect">
            <a:avLst/>
          </a:prstGeom>
          <a:solidFill>
            <a:schemeClr val="accent4">
              <a:lumMod val="40000"/>
              <a:lumOff val="60000"/>
            </a:schemeClr>
          </a:solidFill>
        </p:spPr>
        <p:txBody>
          <a:bodyPr wrap="square">
            <a:spAutoFit/>
          </a:bodyPr>
          <a:lstStyle/>
          <a:p>
            <a:pPr marL="285750" indent="-285750">
              <a:buFont typeface="Wingdings" panose="05000000000000000000" pitchFamily="2" charset="2"/>
              <a:buChar char="Ø"/>
            </a:pPr>
            <a:r>
              <a:rPr lang="en-GB" sz="1200" b="1" dirty="0">
                <a:latin typeface="Arial" panose="020B0604020202020204" pitchFamily="34" charset="0"/>
                <a:cs typeface="Arial" panose="020B0604020202020204" pitchFamily="34" charset="0"/>
              </a:rPr>
              <a:t>The pharmacokinetics of metoprolol CR/ZOK are dominated by a protracted uptake period extending over [10 h and (in comparison with bisoprolol) rapid elimination, with the net result of a more flat plasma concentration curve and a less varying effect profile.</a:t>
            </a:r>
          </a:p>
          <a:p>
            <a:pPr marL="285750" indent="-285750">
              <a:buFont typeface="Wingdings" panose="05000000000000000000" pitchFamily="2" charset="2"/>
              <a:buChar char="Ø"/>
            </a:pPr>
            <a:r>
              <a:rPr lang="en-GB" sz="1200" b="1" dirty="0">
                <a:latin typeface="Arial" panose="020B0604020202020204" pitchFamily="34" charset="0"/>
                <a:cs typeface="Arial" panose="020B0604020202020204" pitchFamily="34" charset="0"/>
              </a:rPr>
              <a:t>Thus, when compared with bisoprolol, metoprolol CR/ZOK is likely to have a temporally less </a:t>
            </a:r>
            <a:r>
              <a:rPr lang="en-GB" sz="1200" b="1" u="sng" dirty="0">
                <a:latin typeface="Arial" panose="020B0604020202020204" pitchFamily="34" charset="0"/>
                <a:cs typeface="Arial" panose="020B0604020202020204" pitchFamily="34" charset="0"/>
              </a:rPr>
              <a:t>varying </a:t>
            </a:r>
            <a:r>
              <a:rPr lang="en-GB" sz="1200" b="1" dirty="0">
                <a:latin typeface="Arial" panose="020B0604020202020204" pitchFamily="34" charset="0"/>
                <a:cs typeface="Arial" panose="020B0604020202020204" pitchFamily="34" charset="0"/>
              </a:rPr>
              <a:t>blood pressure-lowering effect over the 24-h day</a:t>
            </a:r>
            <a:r>
              <a:rPr lang="en-GB" sz="1200" b="1" baseline="30000" dirty="0">
                <a:latin typeface="Arial" panose="020B0604020202020204" pitchFamily="34" charset="0"/>
                <a:cs typeface="Arial" panose="020B0604020202020204" pitchFamily="34" charset="0"/>
              </a:rPr>
              <a:t>1</a:t>
            </a:r>
          </a:p>
        </p:txBody>
      </p:sp>
      <p:sp>
        <p:nvSpPr>
          <p:cNvPr id="17" name="箭头: 五边形 52">
            <a:extLst>
              <a:ext uri="{FF2B5EF4-FFF2-40B4-BE49-F238E27FC236}">
                <a16:creationId xmlns:a16="http://schemas.microsoft.com/office/drawing/2014/main" xmlns="" id="{B3CB0DBA-06A3-4C8C-9F17-97B99C8F136B}"/>
              </a:ext>
            </a:extLst>
          </p:cNvPr>
          <p:cNvSpPr/>
          <p:nvPr/>
        </p:nvSpPr>
        <p:spPr>
          <a:xfrm rot="5400000">
            <a:off x="10942291" y="-212087"/>
            <a:ext cx="1037621" cy="1461796"/>
          </a:xfrm>
          <a:prstGeom prst="homePlate">
            <a:avLst>
              <a:gd name="adj" fmla="val 32969"/>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Hypertension</a:t>
            </a:r>
            <a:endParaRPr lang="zh-CN" altLang="en-US" b="1" dirty="0">
              <a:latin typeface="Calisto MT" panose="02040603050505030304" pitchFamily="18" charset="0"/>
              <a:ea typeface="微软雅黑" panose="020B0503020204020204" pitchFamily="34" charset="-122"/>
              <a:sym typeface="微软雅黑" panose="020B0503020204020204" pitchFamily="34" charset="-122"/>
            </a:endParaRPr>
          </a:p>
        </p:txBody>
      </p:sp>
      <p:sp>
        <p:nvSpPr>
          <p:cNvPr id="19" name="TextBox 18">
            <a:extLst>
              <a:ext uri="{FF2B5EF4-FFF2-40B4-BE49-F238E27FC236}">
                <a16:creationId xmlns:a16="http://schemas.microsoft.com/office/drawing/2014/main" xmlns="" id="{8C8CDFAD-A374-465F-9444-8D7BE606FCD2}"/>
              </a:ext>
            </a:extLst>
          </p:cNvPr>
          <p:cNvSpPr txBox="1"/>
          <p:nvPr/>
        </p:nvSpPr>
        <p:spPr>
          <a:xfrm>
            <a:off x="547929" y="6427181"/>
            <a:ext cx="6097424" cy="215444"/>
          </a:xfrm>
          <a:prstGeom prst="rect">
            <a:avLst/>
          </a:prstGeom>
          <a:noFill/>
        </p:spPr>
        <p:txBody>
          <a:bodyPr wrap="square">
            <a:spAutoFit/>
          </a:bodyPr>
          <a:lstStyle/>
          <a:p>
            <a:pPr marL="228600" indent="-228600">
              <a:buFont typeface="+mj-lt"/>
              <a:buAutoNum type="arabicPeriod"/>
            </a:pPr>
            <a:r>
              <a:rPr lang="it-IT" sz="800" b="0" dirty="0">
                <a:latin typeface="Arial" panose="020B0604020202020204" pitchFamily="34" charset="0"/>
                <a:cs typeface="Arial" panose="020B0604020202020204" pitchFamily="34" charset="0"/>
              </a:rPr>
              <a:t>In Silico Comparison Between Metoprolol Succinate </a:t>
            </a:r>
            <a:r>
              <a:rPr lang="en-GB" sz="800" b="0" dirty="0">
                <a:latin typeface="Arial" panose="020B0604020202020204" pitchFamily="34" charset="0"/>
                <a:cs typeface="Arial" panose="020B0604020202020204" pitchFamily="34" charset="0"/>
              </a:rPr>
              <a:t>and Bisoprolol on 24-Hour Systolic Blood Pressures</a:t>
            </a:r>
            <a:endParaRPr lang="en-GB"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425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1CACFA3B-EF77-4CAC-8B63-4F2091DBB0E6}"/>
              </a:ext>
            </a:extLst>
          </p:cNvPr>
          <p:cNvGrpSpPr/>
          <p:nvPr/>
        </p:nvGrpSpPr>
        <p:grpSpPr>
          <a:xfrm>
            <a:off x="515938" y="1233488"/>
            <a:ext cx="11160124" cy="5014543"/>
            <a:chOff x="515938" y="1233488"/>
            <a:chExt cx="11160124" cy="5014543"/>
          </a:xfrm>
        </p:grpSpPr>
        <p:sp>
          <p:nvSpPr>
            <p:cNvPr id="48" name="梯形 47">
              <a:extLst>
                <a:ext uri="{FF2B5EF4-FFF2-40B4-BE49-F238E27FC236}">
                  <a16:creationId xmlns:a16="http://schemas.microsoft.com/office/drawing/2014/main" xmlns="" id="{1704A0C6-2D08-4629-8E70-83634BEA2955}"/>
                </a:ext>
              </a:extLst>
            </p:cNvPr>
            <p:cNvSpPr/>
            <p:nvPr/>
          </p:nvSpPr>
          <p:spPr>
            <a:xfrm>
              <a:off x="2359939" y="1240521"/>
              <a:ext cx="7472124" cy="483303"/>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9" name="组合 48">
              <a:extLst>
                <a:ext uri="{FF2B5EF4-FFF2-40B4-BE49-F238E27FC236}">
                  <a16:creationId xmlns:a16="http://schemas.microsoft.com/office/drawing/2014/main" xmlns="" id="{11F355AC-0450-440E-BE80-B717BBC52F73}"/>
                </a:ext>
              </a:extLst>
            </p:cNvPr>
            <p:cNvGrpSpPr/>
            <p:nvPr/>
          </p:nvGrpSpPr>
          <p:grpSpPr>
            <a:xfrm>
              <a:off x="515938" y="1385421"/>
              <a:ext cx="11160124" cy="4862610"/>
              <a:chOff x="515938" y="1244599"/>
              <a:chExt cx="11160124" cy="4992689"/>
            </a:xfrm>
          </p:grpSpPr>
          <p:sp>
            <p:nvSpPr>
              <p:cNvPr id="66" name="矩形: 圆角 65">
                <a:extLst>
                  <a:ext uri="{FF2B5EF4-FFF2-40B4-BE49-F238E27FC236}">
                    <a16:creationId xmlns:a16="http://schemas.microsoft.com/office/drawing/2014/main" xmlns="" id="{C0D5212C-9C22-4F4B-8325-96E15E59E170}"/>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矩形: 圆角 66">
                <a:extLst>
                  <a:ext uri="{FF2B5EF4-FFF2-40B4-BE49-F238E27FC236}">
                    <a16:creationId xmlns:a16="http://schemas.microsoft.com/office/drawing/2014/main" xmlns="" id="{D0804EF3-4D55-4BB1-89BE-86222C74D0D9}"/>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0" name="梯形 49">
              <a:extLst>
                <a:ext uri="{FF2B5EF4-FFF2-40B4-BE49-F238E27FC236}">
                  <a16:creationId xmlns:a16="http://schemas.microsoft.com/office/drawing/2014/main" xmlns="" id="{99210806-F86F-40FA-9131-6B0008B647E7}"/>
                </a:ext>
              </a:extLst>
            </p:cNvPr>
            <p:cNvSpPr/>
            <p:nvPr/>
          </p:nvSpPr>
          <p:spPr>
            <a:xfrm flipV="1">
              <a:off x="2499994" y="1233488"/>
              <a:ext cx="7159426" cy="490336"/>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文本框 2">
              <a:extLst>
                <a:ext uri="{FF2B5EF4-FFF2-40B4-BE49-F238E27FC236}">
                  <a16:creationId xmlns:a16="http://schemas.microsoft.com/office/drawing/2014/main" xmlns="" id="{53BE1862-0351-4889-9A4F-A5A31F9AD73E}"/>
                </a:ext>
              </a:extLst>
            </p:cNvPr>
            <p:cNvSpPr>
              <a:spLocks noChangeArrowheads="1"/>
            </p:cNvSpPr>
            <p:nvPr/>
          </p:nvSpPr>
          <p:spPr bwMode="auto">
            <a:xfrm>
              <a:off x="2488262" y="1309379"/>
              <a:ext cx="7171158" cy="338554"/>
            </a:xfrm>
            <a:prstGeom prst="rect">
              <a:avLst/>
            </a:prstGeom>
            <a:noFill/>
            <a:ln w="9525">
              <a:noFill/>
              <a:miter lim="800000"/>
              <a:headEnd/>
              <a:tailEnd/>
            </a:ln>
          </p:spPr>
          <p:txBody>
            <a:bodyPr wrap="square">
              <a:spAutoFit/>
            </a:bodyPr>
            <a:lstStyle/>
            <a:p>
              <a:pPr algn="ctr" eaLnBrk="1" hangingPunct="1">
                <a:buFont typeface="Arial" pitchFamily="34" charset="0"/>
                <a:buNone/>
              </a:pPr>
              <a:r>
                <a:rPr 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Superior to bisoprolol in BP reduction 24h after administration</a:t>
              </a:r>
            </a:p>
          </p:txBody>
        </p:sp>
      </p:grpSp>
      <p:graphicFrame>
        <p:nvGraphicFramePr>
          <p:cNvPr id="8" name="图表 7">
            <a:extLst>
              <a:ext uri="{FF2B5EF4-FFF2-40B4-BE49-F238E27FC236}">
                <a16:creationId xmlns:a16="http://schemas.microsoft.com/office/drawing/2014/main" xmlns="" id="{125F03F8-BD53-4D17-8A61-7C0772CA0B80}"/>
              </a:ext>
            </a:extLst>
          </p:cNvPr>
          <p:cNvGraphicFramePr/>
          <p:nvPr>
            <p:extLst>
              <p:ext uri="{D42A27DB-BD31-4B8C-83A1-F6EECF244321}">
                <p14:modId xmlns:p14="http://schemas.microsoft.com/office/powerpoint/2010/main" val="479966860"/>
              </p:ext>
            </p:extLst>
          </p:nvPr>
        </p:nvGraphicFramePr>
        <p:xfrm>
          <a:off x="1311888" y="2294231"/>
          <a:ext cx="5065930" cy="3143031"/>
        </p:xfrm>
        <a:graphic>
          <a:graphicData uri="http://schemas.openxmlformats.org/drawingml/2006/chart">
            <c:chart xmlns:c="http://schemas.openxmlformats.org/drawingml/2006/chart" xmlns:r="http://schemas.openxmlformats.org/officeDocument/2006/relationships" r:id="rId3"/>
          </a:graphicData>
        </a:graphic>
      </p:graphicFrame>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492702" y="156722"/>
            <a:ext cx="10144458" cy="600392"/>
          </a:xfrm>
        </p:spPr>
        <p:txBody>
          <a:bodyPr anchor="ctr">
            <a:noAutofit/>
          </a:bodyPr>
          <a:lstStyle/>
          <a:p>
            <a:pPr algn="ctr"/>
            <a:r>
              <a:rPr lang="en-US" altLang="zh-CN" dirty="0">
                <a:latin typeface="Calisto MT" panose="02040603050505030304" pitchFamily="18" charset="0"/>
                <a:sym typeface="微软雅黑" panose="020B0503020204020204" pitchFamily="34" charset="-122"/>
              </a:rPr>
              <a:t>Betaloc ZOK resulted in a continuously steady lowering of BP at 24h after administration (VS bisoprolol).</a:t>
            </a:r>
            <a:endParaRPr lang="en-US" altLang="zh-CN" baseline="30000" dirty="0">
              <a:highlight>
                <a:srgbClr val="FFFF00"/>
              </a:highlight>
              <a:latin typeface="Calisto MT" panose="02040603050505030304" pitchFamily="18" charset="0"/>
              <a:sym typeface="微软雅黑" panose="020B0503020204020204" pitchFamily="34" charset="-122"/>
            </a:endParaRPr>
          </a:p>
        </p:txBody>
      </p:sp>
      <p:grpSp>
        <p:nvGrpSpPr>
          <p:cNvPr id="15" name="组合 14">
            <a:extLst>
              <a:ext uri="{FF2B5EF4-FFF2-40B4-BE49-F238E27FC236}">
                <a16:creationId xmlns:a16="http://schemas.microsoft.com/office/drawing/2014/main" xmlns="" id="{D390A734-645D-499A-B8FA-3271CD4E6299}"/>
              </a:ext>
            </a:extLst>
          </p:cNvPr>
          <p:cNvGrpSpPr/>
          <p:nvPr/>
        </p:nvGrpSpPr>
        <p:grpSpPr>
          <a:xfrm>
            <a:off x="4203104" y="3907219"/>
            <a:ext cx="1726391" cy="859990"/>
            <a:chOff x="4203104" y="7299823"/>
            <a:chExt cx="1726391" cy="715812"/>
          </a:xfrm>
        </p:grpSpPr>
        <p:sp>
          <p:nvSpPr>
            <p:cNvPr id="57" name="上箭头 14">
              <a:extLst>
                <a:ext uri="{FF2B5EF4-FFF2-40B4-BE49-F238E27FC236}">
                  <a16:creationId xmlns:a16="http://schemas.microsoft.com/office/drawing/2014/main" xmlns="" id="{087CF88F-45D6-4212-BA4D-D4B8B86798DB}"/>
                </a:ext>
              </a:extLst>
            </p:cNvPr>
            <p:cNvSpPr/>
            <p:nvPr/>
          </p:nvSpPr>
          <p:spPr bwMode="auto">
            <a:xfrm rot="10800000">
              <a:off x="4203104" y="7334802"/>
              <a:ext cx="1566207" cy="658291"/>
            </a:xfrm>
            <a:prstGeom prst="upArrow">
              <a:avLst/>
            </a:prstGeom>
            <a:no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2100" b="1" i="0" u="none" strike="noStrike" kern="0" cap="none" spc="0" normalizeH="0" baseline="0" noProof="0">
                <a:ln>
                  <a:noFill/>
                </a:ln>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箭头: 下 4">
              <a:extLst>
                <a:ext uri="{FF2B5EF4-FFF2-40B4-BE49-F238E27FC236}">
                  <a16:creationId xmlns:a16="http://schemas.microsoft.com/office/drawing/2014/main" xmlns="" id="{B5BDA52A-3ED1-4128-9BE5-E0AF5802DD10}"/>
                </a:ext>
              </a:extLst>
            </p:cNvPr>
            <p:cNvSpPr/>
            <p:nvPr/>
          </p:nvSpPr>
          <p:spPr>
            <a:xfrm>
              <a:off x="4290785" y="7299823"/>
              <a:ext cx="1638710" cy="715812"/>
            </a:xfrm>
            <a:prstGeom prst="downArrow">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15">
              <a:extLst>
                <a:ext uri="{FF2B5EF4-FFF2-40B4-BE49-F238E27FC236}">
                  <a16:creationId xmlns:a16="http://schemas.microsoft.com/office/drawing/2014/main" xmlns="" id="{8F9F914A-0378-474E-B37B-8177B384FE9B}"/>
                </a:ext>
              </a:extLst>
            </p:cNvPr>
            <p:cNvSpPr txBox="1"/>
            <p:nvPr/>
          </p:nvSpPr>
          <p:spPr bwMode="auto">
            <a:xfrm>
              <a:off x="4455650" y="7430832"/>
              <a:ext cx="1308979" cy="523220"/>
            </a:xfrm>
            <a:prstGeom prst="rect">
              <a:avLst/>
            </a:prstGeom>
            <a:noFill/>
            <a:ln>
              <a:noFill/>
            </a:ln>
            <a:effectLst/>
            <a:sp3d>
              <a:bevelT w="190500" h="38100"/>
            </a:sp3d>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5.8</a:t>
              </a:r>
            </a:p>
          </p:txBody>
        </p:sp>
      </p:grpSp>
      <p:grpSp>
        <p:nvGrpSpPr>
          <p:cNvPr id="16" name="组合 15">
            <a:extLst>
              <a:ext uri="{FF2B5EF4-FFF2-40B4-BE49-F238E27FC236}">
                <a16:creationId xmlns:a16="http://schemas.microsoft.com/office/drawing/2014/main" xmlns="" id="{9497E753-3520-4A79-8B3E-CFDE18F1724E}"/>
              </a:ext>
            </a:extLst>
          </p:cNvPr>
          <p:cNvGrpSpPr/>
          <p:nvPr/>
        </p:nvGrpSpPr>
        <p:grpSpPr>
          <a:xfrm>
            <a:off x="1837714" y="4730295"/>
            <a:ext cx="1638710" cy="715812"/>
            <a:chOff x="3594236" y="8204835"/>
            <a:chExt cx="1638710" cy="715812"/>
          </a:xfrm>
        </p:grpSpPr>
        <p:sp>
          <p:nvSpPr>
            <p:cNvPr id="93" name="箭头: 下 92">
              <a:extLst>
                <a:ext uri="{FF2B5EF4-FFF2-40B4-BE49-F238E27FC236}">
                  <a16:creationId xmlns:a16="http://schemas.microsoft.com/office/drawing/2014/main" xmlns="" id="{27492803-078D-4AFC-9110-0DD6F19A9179}"/>
                </a:ext>
              </a:extLst>
            </p:cNvPr>
            <p:cNvSpPr/>
            <p:nvPr/>
          </p:nvSpPr>
          <p:spPr>
            <a:xfrm>
              <a:off x="3594236" y="8204835"/>
              <a:ext cx="1638710" cy="715812"/>
            </a:xfrm>
            <a:prstGeom prst="downArrow">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17">
              <a:extLst>
                <a:ext uri="{FF2B5EF4-FFF2-40B4-BE49-F238E27FC236}">
                  <a16:creationId xmlns:a16="http://schemas.microsoft.com/office/drawing/2014/main" xmlns="" id="{C3C543F0-2C26-4205-AAD1-87683BDD5128}"/>
                </a:ext>
              </a:extLst>
            </p:cNvPr>
            <p:cNvSpPr txBox="1"/>
            <p:nvPr/>
          </p:nvSpPr>
          <p:spPr bwMode="auto">
            <a:xfrm>
              <a:off x="3759102" y="8301131"/>
              <a:ext cx="1308979" cy="523220"/>
            </a:xfrm>
            <a:prstGeom prst="rect">
              <a:avLst/>
            </a:prstGeom>
            <a:noFill/>
            <a:ln>
              <a:noFill/>
            </a:ln>
            <a:effectLst/>
            <a:sp3d>
              <a:bevelT w="190500" h="38100"/>
            </a:sp3d>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3.8</a:t>
              </a:r>
            </a:p>
          </p:txBody>
        </p:sp>
      </p:grpSp>
      <p:sp>
        <p:nvSpPr>
          <p:cNvPr id="85" name="文本框 84">
            <a:extLst>
              <a:ext uri="{FF2B5EF4-FFF2-40B4-BE49-F238E27FC236}">
                <a16:creationId xmlns:a16="http://schemas.microsoft.com/office/drawing/2014/main" xmlns="" id="{2DEE62EB-F290-4F61-9694-BF35355053B3}"/>
              </a:ext>
            </a:extLst>
          </p:cNvPr>
          <p:cNvSpPr txBox="1"/>
          <p:nvPr/>
        </p:nvSpPr>
        <p:spPr>
          <a:xfrm>
            <a:off x="7540837" y="5876023"/>
            <a:ext cx="2647165" cy="169277"/>
          </a:xfrm>
          <a:prstGeom prst="rect">
            <a:avLst/>
          </a:prstGeom>
          <a:noFill/>
          <a:ln w="0">
            <a:noFill/>
          </a:ln>
        </p:spPr>
        <p:txBody>
          <a:bodyPr vert="horz" wrap="square" lIns="0" tIns="0" rIns="0" bIns="0" rtlCol="0">
            <a:spAutoFit/>
          </a:bodyPr>
          <a:lstStyle/>
          <a:p>
            <a:pPr fontAlgn="base">
              <a:spcBef>
                <a:spcPct val="0"/>
              </a:spcBef>
              <a:spcAft>
                <a:spcPct val="0"/>
              </a:spcAft>
              <a:defRPr/>
            </a:pPr>
            <a:r>
              <a:rPr 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Compared with Bisoprolol, P&lt;0.01</a:t>
            </a:r>
          </a:p>
        </p:txBody>
      </p:sp>
      <p:sp>
        <p:nvSpPr>
          <p:cNvPr id="86" name="文本框 85">
            <a:extLst>
              <a:ext uri="{FF2B5EF4-FFF2-40B4-BE49-F238E27FC236}">
                <a16:creationId xmlns:a16="http://schemas.microsoft.com/office/drawing/2014/main" xmlns="" id="{066CA990-2E62-43D5-B047-CDE6DE326C81}"/>
              </a:ext>
            </a:extLst>
          </p:cNvPr>
          <p:cNvSpPr txBox="1"/>
          <p:nvPr/>
        </p:nvSpPr>
        <p:spPr>
          <a:xfrm>
            <a:off x="3403313" y="1927717"/>
            <a:ext cx="1018954" cy="215444"/>
          </a:xfrm>
          <a:prstGeom prst="rect">
            <a:avLst/>
          </a:prstGeom>
          <a:noFill/>
          <a:ln w="0">
            <a:noFill/>
          </a:ln>
        </p:spPr>
        <p:txBody>
          <a:bodyPr vert="horz" wrap="square" lIns="0" tIns="0" rIns="0" bIns="0" rtlCol="0">
            <a:spAutoFit/>
          </a:bodyPr>
          <a:lstStyle/>
          <a:p>
            <a:pPr algn="ctr" fontAlgn="base">
              <a:spcBef>
                <a:spcPct val="0"/>
              </a:spcBef>
              <a:spcAft>
                <a:spcPct val="0"/>
              </a:spcAft>
              <a:defRPr/>
            </a:pP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 weeks</a:t>
            </a:r>
            <a:r>
              <a:rPr lang="en-US" sz="14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p>
        </p:txBody>
      </p:sp>
      <p:sp>
        <p:nvSpPr>
          <p:cNvPr id="87" name="文本框 86">
            <a:extLst>
              <a:ext uri="{FF2B5EF4-FFF2-40B4-BE49-F238E27FC236}">
                <a16:creationId xmlns:a16="http://schemas.microsoft.com/office/drawing/2014/main" xmlns="" id="{884054D5-5C8B-46C2-9E6D-2A3C0CB0144F}"/>
              </a:ext>
            </a:extLst>
          </p:cNvPr>
          <p:cNvSpPr txBox="1"/>
          <p:nvPr/>
        </p:nvSpPr>
        <p:spPr>
          <a:xfrm>
            <a:off x="8517567" y="1927717"/>
            <a:ext cx="758059" cy="215444"/>
          </a:xfrm>
          <a:prstGeom prst="rect">
            <a:avLst/>
          </a:prstGeom>
          <a:noFill/>
          <a:ln w="0">
            <a:noFill/>
          </a:ln>
        </p:spPr>
        <p:txBody>
          <a:bodyPr vert="horz" wrap="square" lIns="0" tIns="0" rIns="0" bIns="0" rtlCol="0">
            <a:spAutoFit/>
          </a:bodyPr>
          <a:lstStyle/>
          <a:p>
            <a:pPr algn="ctr" fontAlgn="base">
              <a:spcBef>
                <a:spcPct val="0"/>
              </a:spcBef>
              <a:spcAft>
                <a:spcPct val="0"/>
              </a:spcAft>
              <a:defRPr/>
            </a:pPr>
            <a:r>
              <a:rPr 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 weeks</a:t>
            </a:r>
            <a:r>
              <a:rPr lang="en-US" sz="14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p>
        </p:txBody>
      </p:sp>
      <p:sp>
        <p:nvSpPr>
          <p:cNvPr id="88" name="文本框 87">
            <a:extLst>
              <a:ext uri="{FF2B5EF4-FFF2-40B4-BE49-F238E27FC236}">
                <a16:creationId xmlns:a16="http://schemas.microsoft.com/office/drawing/2014/main" xmlns="" id="{CD7F3096-5FFC-4E99-A8AB-BD271DA9482C}"/>
              </a:ext>
            </a:extLst>
          </p:cNvPr>
          <p:cNvSpPr txBox="1"/>
          <p:nvPr/>
        </p:nvSpPr>
        <p:spPr>
          <a:xfrm>
            <a:off x="2229080" y="2219780"/>
            <a:ext cx="741714" cy="169277"/>
          </a:xfrm>
          <a:prstGeom prst="rect">
            <a:avLst/>
          </a:prstGeom>
          <a:noFill/>
          <a:ln w="0">
            <a:noFill/>
          </a:ln>
        </p:spPr>
        <p:txBody>
          <a:bodyPr vert="horz" wrap="square" lIns="0" tIns="0" rIns="0" bIns="0" rtlCol="0">
            <a:spAutoFit/>
          </a:bodyPr>
          <a:lstStyle/>
          <a:p>
            <a:pPr algn="ctr" fontAlgn="base">
              <a:spcBef>
                <a:spcPct val="0"/>
              </a:spcBef>
              <a:spcAft>
                <a:spcPct val="0"/>
              </a:spcAft>
              <a:defRPr/>
            </a:pPr>
            <a:r>
              <a:rPr lang="en-US" sz="11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Systolic</a:t>
            </a:r>
            <a:r>
              <a:rPr lang="en-US" sz="11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 BP</a:t>
            </a:r>
          </a:p>
        </p:txBody>
      </p:sp>
      <p:sp>
        <p:nvSpPr>
          <p:cNvPr id="89" name="文本框 88">
            <a:extLst>
              <a:ext uri="{FF2B5EF4-FFF2-40B4-BE49-F238E27FC236}">
                <a16:creationId xmlns:a16="http://schemas.microsoft.com/office/drawing/2014/main" xmlns="" id="{9D5C3953-C4C0-473F-BE77-ED8B513D4C9D}"/>
              </a:ext>
            </a:extLst>
          </p:cNvPr>
          <p:cNvSpPr txBox="1"/>
          <p:nvPr/>
        </p:nvSpPr>
        <p:spPr>
          <a:xfrm>
            <a:off x="4577546" y="2219780"/>
            <a:ext cx="1051684" cy="161583"/>
          </a:xfrm>
          <a:prstGeom prst="rect">
            <a:avLst/>
          </a:prstGeom>
          <a:noFill/>
          <a:ln w="0">
            <a:noFill/>
          </a:ln>
        </p:spPr>
        <p:txBody>
          <a:bodyPr vert="horz" wrap="square" lIns="0" tIns="0" rIns="0" bIns="0" rtlCol="0">
            <a:spAutoFit/>
          </a:bodyPr>
          <a:lstStyle/>
          <a:p>
            <a:pPr algn="ctr" fontAlgn="base">
              <a:spcBef>
                <a:spcPct val="0"/>
              </a:spcBef>
              <a:spcAft>
                <a:spcPct val="0"/>
              </a:spcAft>
              <a:defRPr/>
            </a:pPr>
            <a:r>
              <a:rPr lang="en-US" sz="105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Diastolic BP</a:t>
            </a:r>
          </a:p>
        </p:txBody>
      </p:sp>
      <p:sp>
        <p:nvSpPr>
          <p:cNvPr id="92" name="文本框 91">
            <a:extLst>
              <a:ext uri="{FF2B5EF4-FFF2-40B4-BE49-F238E27FC236}">
                <a16:creationId xmlns:a16="http://schemas.microsoft.com/office/drawing/2014/main" xmlns="" id="{2F575E66-E1EC-4D25-9821-CB4E6333B82A}"/>
              </a:ext>
            </a:extLst>
          </p:cNvPr>
          <p:cNvSpPr txBox="1"/>
          <p:nvPr/>
        </p:nvSpPr>
        <p:spPr>
          <a:xfrm>
            <a:off x="977777" y="2219780"/>
            <a:ext cx="169277" cy="3346186"/>
          </a:xfrm>
          <a:prstGeom prst="rect">
            <a:avLst/>
          </a:prstGeom>
          <a:noFill/>
          <a:ln w="0">
            <a:noFill/>
          </a:ln>
        </p:spPr>
        <p:txBody>
          <a:bodyPr vert="vert270" wrap="square" lIns="0" tIns="0" rIns="0" bIns="0" rtlCol="0">
            <a:spAutoFit/>
          </a:bodyPr>
          <a:lstStyle/>
          <a:p>
            <a:pPr algn="ctr" fontAlgn="base">
              <a:spcBef>
                <a:spcPct val="0"/>
              </a:spcBef>
              <a:spcAft>
                <a:spcPct val="0"/>
              </a:spcAft>
              <a:defRPr/>
            </a:pPr>
            <a:r>
              <a:rPr lang="en-US" sz="11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Change from Baseline in Resting BP (mmHg)</a:t>
            </a:r>
          </a:p>
        </p:txBody>
      </p:sp>
      <p:grpSp>
        <p:nvGrpSpPr>
          <p:cNvPr id="17" name="组合 16">
            <a:extLst>
              <a:ext uri="{FF2B5EF4-FFF2-40B4-BE49-F238E27FC236}">
                <a16:creationId xmlns:a16="http://schemas.microsoft.com/office/drawing/2014/main" xmlns="" id="{4EEFFAEF-2524-4839-9A6C-C04EF6DABD47}"/>
              </a:ext>
            </a:extLst>
          </p:cNvPr>
          <p:cNvGrpSpPr/>
          <p:nvPr/>
        </p:nvGrpSpPr>
        <p:grpSpPr>
          <a:xfrm>
            <a:off x="2200275" y="5518557"/>
            <a:ext cx="2289903" cy="542132"/>
            <a:chOff x="2200275" y="5353261"/>
            <a:chExt cx="2289903" cy="542132"/>
          </a:xfrm>
        </p:grpSpPr>
        <p:sp>
          <p:nvSpPr>
            <p:cNvPr id="9" name="矩形 8">
              <a:extLst>
                <a:ext uri="{FF2B5EF4-FFF2-40B4-BE49-F238E27FC236}">
                  <a16:creationId xmlns:a16="http://schemas.microsoft.com/office/drawing/2014/main" xmlns="" id="{1FFDD3B5-3AB0-4F68-BC2F-04CA73C27D4C}"/>
                </a:ext>
              </a:extLst>
            </p:cNvPr>
            <p:cNvSpPr/>
            <p:nvPr/>
          </p:nvSpPr>
          <p:spPr>
            <a:xfrm>
              <a:off x="2200275" y="5410424"/>
              <a:ext cx="159664" cy="159664"/>
            </a:xfrm>
            <a:prstGeom prst="rect">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文本框 68">
              <a:extLst>
                <a:ext uri="{FF2B5EF4-FFF2-40B4-BE49-F238E27FC236}">
                  <a16:creationId xmlns:a16="http://schemas.microsoft.com/office/drawing/2014/main" xmlns="" id="{69441F9D-BA49-42DC-9D57-7339FA93CC0A}"/>
                </a:ext>
              </a:extLst>
            </p:cNvPr>
            <p:cNvSpPr txBox="1"/>
            <p:nvPr/>
          </p:nvSpPr>
          <p:spPr>
            <a:xfrm>
              <a:off x="2449338" y="5353261"/>
              <a:ext cx="2040840" cy="261610"/>
            </a:xfrm>
            <a:prstGeom prst="rect">
              <a:avLst/>
            </a:prstGeom>
            <a:noFill/>
          </p:spPr>
          <p:txBody>
            <a:bodyPr wrap="square">
              <a:spAutoFit/>
            </a:bodyPr>
            <a:lstStyle/>
            <a:p>
              <a:pPr fontAlgn="base">
                <a:spcBef>
                  <a:spcPct val="0"/>
                </a:spcBef>
                <a:spcAft>
                  <a:spcPct val="0"/>
                </a:spcAft>
                <a:defRPr/>
              </a:pP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Betaloc ZOK 100mg, </a:t>
              </a:r>
              <a:r>
                <a:rPr lang="en-US" altLang="zh-CN" sz="1100" dirty="0" err="1">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qd</a:t>
              </a:r>
              <a:endPar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70" name="矩形 69">
              <a:extLst>
                <a:ext uri="{FF2B5EF4-FFF2-40B4-BE49-F238E27FC236}">
                  <a16:creationId xmlns:a16="http://schemas.microsoft.com/office/drawing/2014/main" xmlns="" id="{152EC38A-C682-452E-A4C3-56CA8B4FE3E1}"/>
                </a:ext>
              </a:extLst>
            </p:cNvPr>
            <p:cNvSpPr/>
            <p:nvPr/>
          </p:nvSpPr>
          <p:spPr>
            <a:xfrm>
              <a:off x="2200275" y="5670092"/>
              <a:ext cx="159664" cy="159664"/>
            </a:xfrm>
            <a:prstGeom prst="rect">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文本框 70">
              <a:extLst>
                <a:ext uri="{FF2B5EF4-FFF2-40B4-BE49-F238E27FC236}">
                  <a16:creationId xmlns:a16="http://schemas.microsoft.com/office/drawing/2014/main" xmlns="" id="{4054FD4F-9D87-45FD-B384-12F6431E2ABD}"/>
                </a:ext>
              </a:extLst>
            </p:cNvPr>
            <p:cNvSpPr txBox="1"/>
            <p:nvPr/>
          </p:nvSpPr>
          <p:spPr>
            <a:xfrm>
              <a:off x="2449338" y="5633783"/>
              <a:ext cx="2040840" cy="261610"/>
            </a:xfrm>
            <a:prstGeom prst="rect">
              <a:avLst/>
            </a:prstGeom>
            <a:noFill/>
          </p:spPr>
          <p:txBody>
            <a:bodyPr wrap="square">
              <a:spAutoFit/>
            </a:bodyPr>
            <a:lstStyle/>
            <a:p>
              <a:pPr fontAlgn="base">
                <a:spcBef>
                  <a:spcPct val="0"/>
                </a:spcBef>
                <a:spcAft>
                  <a:spcPct val="0"/>
                </a:spcAft>
                <a:defRPr/>
              </a:pP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Bisoprolol 10mg, </a:t>
              </a:r>
              <a:r>
                <a:rPr lang="en-US" altLang="zh-CN" sz="1100" dirty="0" err="1">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qd</a:t>
              </a:r>
              <a:endPar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1" name="文本框 10">
            <a:extLst>
              <a:ext uri="{FF2B5EF4-FFF2-40B4-BE49-F238E27FC236}">
                <a16:creationId xmlns:a16="http://schemas.microsoft.com/office/drawing/2014/main" xmlns="" id="{9F1B6457-36C6-4066-A9AB-E512E00BD320}"/>
              </a:ext>
            </a:extLst>
          </p:cNvPr>
          <p:cNvSpPr txBox="1"/>
          <p:nvPr/>
        </p:nvSpPr>
        <p:spPr>
          <a:xfrm>
            <a:off x="3078916" y="4202795"/>
            <a:ext cx="320302" cy="276999"/>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文本框 96">
            <a:extLst>
              <a:ext uri="{FF2B5EF4-FFF2-40B4-BE49-F238E27FC236}">
                <a16:creationId xmlns:a16="http://schemas.microsoft.com/office/drawing/2014/main" xmlns="" id="{60BAE2A2-7AA5-4FE5-B9A8-13FA6D8191D5}"/>
              </a:ext>
            </a:extLst>
          </p:cNvPr>
          <p:cNvSpPr txBox="1"/>
          <p:nvPr/>
        </p:nvSpPr>
        <p:spPr>
          <a:xfrm>
            <a:off x="5411079" y="2853650"/>
            <a:ext cx="320302" cy="276999"/>
          </a:xfrm>
          <a:prstGeom prst="rect">
            <a:avLst/>
          </a:prstGeom>
          <a:noFill/>
        </p:spPr>
        <p:txBody>
          <a:bodyPr wrap="square" rtlCol="0">
            <a:spAutoFit/>
          </a:bodyPr>
          <a:lstStyle/>
          <a:p>
            <a:pPr algn="ctr"/>
            <a:r>
              <a:rPr lang="en-US" altLang="zh-CN" sz="120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98" name="图表 97">
            <a:extLst>
              <a:ext uri="{FF2B5EF4-FFF2-40B4-BE49-F238E27FC236}">
                <a16:creationId xmlns:a16="http://schemas.microsoft.com/office/drawing/2014/main" xmlns="" id="{EBE70D6D-A18A-4BA3-AE9E-311B52E6D649}"/>
              </a:ext>
            </a:extLst>
          </p:cNvPr>
          <p:cNvGraphicFramePr/>
          <p:nvPr>
            <p:extLst>
              <p:ext uri="{D42A27DB-BD31-4B8C-83A1-F6EECF244321}">
                <p14:modId xmlns:p14="http://schemas.microsoft.com/office/powerpoint/2010/main" val="2369157946"/>
              </p:ext>
            </p:extLst>
          </p:nvPr>
        </p:nvGraphicFramePr>
        <p:xfrm>
          <a:off x="6401005" y="1971297"/>
          <a:ext cx="5065930" cy="3143031"/>
        </p:xfrm>
        <a:graphic>
          <a:graphicData uri="http://schemas.openxmlformats.org/drawingml/2006/chart">
            <c:chart xmlns:c="http://schemas.openxmlformats.org/drawingml/2006/chart" xmlns:r="http://schemas.openxmlformats.org/officeDocument/2006/relationships" r:id="rId4"/>
          </a:graphicData>
        </a:graphic>
      </p:graphicFrame>
      <p:sp>
        <p:nvSpPr>
          <p:cNvPr id="99" name="文本框 98">
            <a:extLst>
              <a:ext uri="{FF2B5EF4-FFF2-40B4-BE49-F238E27FC236}">
                <a16:creationId xmlns:a16="http://schemas.microsoft.com/office/drawing/2014/main" xmlns="" id="{F84816CF-786B-47AF-99BC-76BF84171B46}"/>
              </a:ext>
            </a:extLst>
          </p:cNvPr>
          <p:cNvSpPr txBox="1"/>
          <p:nvPr/>
        </p:nvSpPr>
        <p:spPr>
          <a:xfrm>
            <a:off x="7362599" y="2219780"/>
            <a:ext cx="741714" cy="169277"/>
          </a:xfrm>
          <a:prstGeom prst="rect">
            <a:avLst/>
          </a:prstGeom>
          <a:noFill/>
          <a:ln w="0">
            <a:noFill/>
          </a:ln>
        </p:spPr>
        <p:txBody>
          <a:bodyPr vert="horz" wrap="square" lIns="0" tIns="0" rIns="0" bIns="0" rtlCol="0">
            <a:spAutoFit/>
          </a:bodyPr>
          <a:lstStyle/>
          <a:p>
            <a:pPr algn="ctr" fontAlgn="base">
              <a:spcBef>
                <a:spcPct val="0"/>
              </a:spcBef>
              <a:spcAft>
                <a:spcPct val="0"/>
              </a:spcAft>
              <a:defRPr/>
            </a:pPr>
            <a:r>
              <a:rPr lang="en-US" sz="11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Systolic BP</a:t>
            </a:r>
          </a:p>
        </p:txBody>
      </p:sp>
      <p:sp>
        <p:nvSpPr>
          <p:cNvPr id="100" name="文本框 99">
            <a:extLst>
              <a:ext uri="{FF2B5EF4-FFF2-40B4-BE49-F238E27FC236}">
                <a16:creationId xmlns:a16="http://schemas.microsoft.com/office/drawing/2014/main" xmlns="" id="{8E20D02F-808C-42CB-8061-F2AE9FB770E4}"/>
              </a:ext>
            </a:extLst>
          </p:cNvPr>
          <p:cNvSpPr txBox="1"/>
          <p:nvPr/>
        </p:nvSpPr>
        <p:spPr>
          <a:xfrm>
            <a:off x="9612980" y="2219780"/>
            <a:ext cx="1051684" cy="161583"/>
          </a:xfrm>
          <a:prstGeom prst="rect">
            <a:avLst/>
          </a:prstGeom>
          <a:noFill/>
          <a:ln w="0">
            <a:noFill/>
          </a:ln>
        </p:spPr>
        <p:txBody>
          <a:bodyPr vert="horz" wrap="square" lIns="0" tIns="0" rIns="0" bIns="0" rtlCol="0">
            <a:spAutoFit/>
          </a:bodyPr>
          <a:lstStyle/>
          <a:p>
            <a:pPr algn="ctr" fontAlgn="base">
              <a:spcBef>
                <a:spcPct val="0"/>
              </a:spcBef>
              <a:spcAft>
                <a:spcPct val="0"/>
              </a:spcAft>
              <a:defRPr/>
            </a:pPr>
            <a:r>
              <a:rPr lang="en-US" sz="105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Diastolic BP</a:t>
            </a:r>
          </a:p>
        </p:txBody>
      </p:sp>
      <p:sp>
        <p:nvSpPr>
          <p:cNvPr id="101" name="文本框 100">
            <a:extLst>
              <a:ext uri="{FF2B5EF4-FFF2-40B4-BE49-F238E27FC236}">
                <a16:creationId xmlns:a16="http://schemas.microsoft.com/office/drawing/2014/main" xmlns="" id="{16A342EB-5811-4C49-8764-6CD76BED45E3}"/>
              </a:ext>
            </a:extLst>
          </p:cNvPr>
          <p:cNvSpPr txBox="1"/>
          <p:nvPr/>
        </p:nvSpPr>
        <p:spPr>
          <a:xfrm>
            <a:off x="7936491" y="4344250"/>
            <a:ext cx="320302" cy="276999"/>
          </a:xfrm>
          <a:prstGeom prst="rect">
            <a:avLst/>
          </a:prstGeom>
          <a:noFill/>
        </p:spPr>
        <p:txBody>
          <a:bodyPr wrap="square" rtlCol="0">
            <a:spAutoFit/>
          </a:bodyPr>
          <a:lstStyle/>
          <a:p>
            <a:pPr algn="ctr"/>
            <a:r>
              <a:rPr lang="en-US" altLang="zh-CN" sz="120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文本框 101">
            <a:extLst>
              <a:ext uri="{FF2B5EF4-FFF2-40B4-BE49-F238E27FC236}">
                <a16:creationId xmlns:a16="http://schemas.microsoft.com/office/drawing/2014/main" xmlns="" id="{AF33F45A-C0D6-49D9-B815-FB4C6A29BA11}"/>
              </a:ext>
            </a:extLst>
          </p:cNvPr>
          <p:cNvSpPr txBox="1"/>
          <p:nvPr/>
        </p:nvSpPr>
        <p:spPr>
          <a:xfrm>
            <a:off x="10316858" y="3068920"/>
            <a:ext cx="320302" cy="276999"/>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3" name="组合 102">
            <a:extLst>
              <a:ext uri="{FF2B5EF4-FFF2-40B4-BE49-F238E27FC236}">
                <a16:creationId xmlns:a16="http://schemas.microsoft.com/office/drawing/2014/main" xmlns="" id="{5143CEA7-3807-4FB8-989F-64D948458D49}"/>
              </a:ext>
            </a:extLst>
          </p:cNvPr>
          <p:cNvGrpSpPr/>
          <p:nvPr/>
        </p:nvGrpSpPr>
        <p:grpSpPr>
          <a:xfrm>
            <a:off x="6938121" y="4944657"/>
            <a:ext cx="1638710" cy="834682"/>
            <a:chOff x="3594236" y="8204835"/>
            <a:chExt cx="1638710" cy="715812"/>
          </a:xfrm>
        </p:grpSpPr>
        <p:sp>
          <p:nvSpPr>
            <p:cNvPr id="104" name="箭头: 下 103">
              <a:extLst>
                <a:ext uri="{FF2B5EF4-FFF2-40B4-BE49-F238E27FC236}">
                  <a16:creationId xmlns:a16="http://schemas.microsoft.com/office/drawing/2014/main" xmlns="" id="{6FB702D4-15CA-46B4-ABBA-D8AB06BF7FB4}"/>
                </a:ext>
              </a:extLst>
            </p:cNvPr>
            <p:cNvSpPr/>
            <p:nvPr/>
          </p:nvSpPr>
          <p:spPr>
            <a:xfrm>
              <a:off x="3594236" y="8204835"/>
              <a:ext cx="1638710" cy="715812"/>
            </a:xfrm>
            <a:prstGeom prst="downArrow">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TextBox 17">
              <a:extLst>
                <a:ext uri="{FF2B5EF4-FFF2-40B4-BE49-F238E27FC236}">
                  <a16:creationId xmlns:a16="http://schemas.microsoft.com/office/drawing/2014/main" xmlns="" id="{DAC3F01F-7DC9-41A3-BB5B-612DF753397A}"/>
                </a:ext>
              </a:extLst>
            </p:cNvPr>
            <p:cNvSpPr txBox="1"/>
            <p:nvPr/>
          </p:nvSpPr>
          <p:spPr bwMode="auto">
            <a:xfrm>
              <a:off x="3759102" y="8301131"/>
              <a:ext cx="1308979" cy="523220"/>
            </a:xfrm>
            <a:prstGeom prst="rect">
              <a:avLst/>
            </a:prstGeom>
            <a:noFill/>
            <a:ln>
              <a:noFill/>
            </a:ln>
            <a:effectLst/>
            <a:sp3d>
              <a:bevelT w="190500" h="38100"/>
            </a:sp3d>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4.2</a:t>
              </a:r>
            </a:p>
          </p:txBody>
        </p:sp>
      </p:grpSp>
      <p:grpSp>
        <p:nvGrpSpPr>
          <p:cNvPr id="106" name="组合 105">
            <a:extLst>
              <a:ext uri="{FF2B5EF4-FFF2-40B4-BE49-F238E27FC236}">
                <a16:creationId xmlns:a16="http://schemas.microsoft.com/office/drawing/2014/main" xmlns="" id="{E091E0C5-0C3B-4443-87D0-7DC7C682BC19}"/>
              </a:ext>
            </a:extLst>
          </p:cNvPr>
          <p:cNvGrpSpPr/>
          <p:nvPr/>
        </p:nvGrpSpPr>
        <p:grpSpPr>
          <a:xfrm>
            <a:off x="9275626" y="3907219"/>
            <a:ext cx="1726391" cy="859990"/>
            <a:chOff x="4203104" y="7299823"/>
            <a:chExt cx="1726391" cy="715812"/>
          </a:xfrm>
        </p:grpSpPr>
        <p:sp>
          <p:nvSpPr>
            <p:cNvPr id="107" name="上箭头 14">
              <a:extLst>
                <a:ext uri="{FF2B5EF4-FFF2-40B4-BE49-F238E27FC236}">
                  <a16:creationId xmlns:a16="http://schemas.microsoft.com/office/drawing/2014/main" xmlns="" id="{E96B904A-81EE-4C71-AA1C-581B66DC931B}"/>
                </a:ext>
              </a:extLst>
            </p:cNvPr>
            <p:cNvSpPr/>
            <p:nvPr/>
          </p:nvSpPr>
          <p:spPr bwMode="auto">
            <a:xfrm rot="10800000">
              <a:off x="4203104" y="7334802"/>
              <a:ext cx="1566207" cy="658291"/>
            </a:xfrm>
            <a:prstGeom prst="upArrow">
              <a:avLst/>
            </a:prstGeom>
            <a:no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2100" b="1" i="0" u="none" strike="noStrike" kern="0" cap="none" spc="0" normalizeH="0" baseline="0" noProof="0">
                <a:ln>
                  <a:noFill/>
                </a:ln>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箭头: 下 107">
              <a:extLst>
                <a:ext uri="{FF2B5EF4-FFF2-40B4-BE49-F238E27FC236}">
                  <a16:creationId xmlns:a16="http://schemas.microsoft.com/office/drawing/2014/main" xmlns="" id="{569C9CDE-46E0-41AB-965A-C1F2BAD9A599}"/>
                </a:ext>
              </a:extLst>
            </p:cNvPr>
            <p:cNvSpPr/>
            <p:nvPr/>
          </p:nvSpPr>
          <p:spPr>
            <a:xfrm>
              <a:off x="4290785" y="7299823"/>
              <a:ext cx="1638710" cy="715812"/>
            </a:xfrm>
            <a:prstGeom prst="downArrow">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 name="TextBox 15">
              <a:extLst>
                <a:ext uri="{FF2B5EF4-FFF2-40B4-BE49-F238E27FC236}">
                  <a16:creationId xmlns:a16="http://schemas.microsoft.com/office/drawing/2014/main" xmlns="" id="{2EC76DFC-6DFE-44A2-9D85-5A34DBCE72AA}"/>
                </a:ext>
              </a:extLst>
            </p:cNvPr>
            <p:cNvSpPr txBox="1"/>
            <p:nvPr/>
          </p:nvSpPr>
          <p:spPr bwMode="auto">
            <a:xfrm>
              <a:off x="4455650" y="7430832"/>
              <a:ext cx="1308979" cy="523220"/>
            </a:xfrm>
            <a:prstGeom prst="rect">
              <a:avLst/>
            </a:prstGeom>
            <a:noFill/>
            <a:ln>
              <a:noFill/>
            </a:ln>
            <a:effectLst/>
            <a:sp3d>
              <a:bevelT w="190500" h="38100"/>
            </a:sp3d>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b="1" kern="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6.7</a:t>
              </a:r>
              <a:endPar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10" name="文本框 109">
            <a:extLst>
              <a:ext uri="{FF2B5EF4-FFF2-40B4-BE49-F238E27FC236}">
                <a16:creationId xmlns:a16="http://schemas.microsoft.com/office/drawing/2014/main" xmlns="" id="{C1DB21E6-E778-4F16-B26F-C6755315B49C}"/>
              </a:ext>
            </a:extLst>
          </p:cNvPr>
          <p:cNvSpPr txBox="1"/>
          <p:nvPr/>
        </p:nvSpPr>
        <p:spPr>
          <a:xfrm>
            <a:off x="422802" y="6512416"/>
            <a:ext cx="6093912" cy="215444"/>
          </a:xfrm>
          <a:prstGeom prst="rect">
            <a:avLst/>
          </a:prstGeom>
          <a:noFill/>
        </p:spPr>
        <p:txBody>
          <a:bodyPr wrap="square">
            <a:spAutoFit/>
          </a:bodyPr>
          <a:lstStyle/>
          <a:p>
            <a:pPr marL="228600" indent="-228600">
              <a:buFont typeface="+mj-lt"/>
              <a:buAutoNum type="arabicPeriod"/>
            </a:pPr>
            <a:r>
              <a:rPr lang="de-DE"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Kronig B. Verh Dtsch Ges Herz Kreislaufforsch. 1990;22:224-229.</a:t>
            </a:r>
          </a:p>
        </p:txBody>
      </p:sp>
      <p:cxnSp>
        <p:nvCxnSpPr>
          <p:cNvPr id="46" name="直接连接符 45">
            <a:extLst>
              <a:ext uri="{FF2B5EF4-FFF2-40B4-BE49-F238E27FC236}">
                <a16:creationId xmlns:a16="http://schemas.microsoft.com/office/drawing/2014/main" xmlns="" id="{70447192-4DED-40AB-BE0A-8F0E3EBDE334}"/>
              </a:ext>
            </a:extLst>
          </p:cNvPr>
          <p:cNvCxnSpPr>
            <a:cxnSpLocks/>
          </p:cNvCxnSpPr>
          <p:nvPr/>
        </p:nvCxnSpPr>
        <p:spPr>
          <a:xfrm>
            <a:off x="1701842" y="2389057"/>
            <a:ext cx="4371999"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 id="{70447192-4DED-40AB-BE0A-8F0E3EBDE334}"/>
              </a:ext>
            </a:extLst>
          </p:cNvPr>
          <p:cNvCxnSpPr>
            <a:cxnSpLocks/>
          </p:cNvCxnSpPr>
          <p:nvPr/>
        </p:nvCxnSpPr>
        <p:spPr>
          <a:xfrm>
            <a:off x="6672646" y="2389057"/>
            <a:ext cx="4371999"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D62CBD78-BC96-4B4D-A1FB-BB4C93FE82DA}"/>
              </a:ext>
            </a:extLst>
          </p:cNvPr>
          <p:cNvCxnSpPr/>
          <p:nvPr/>
        </p:nvCxnSpPr>
        <p:spPr>
          <a:xfrm>
            <a:off x="2229080" y="2143161"/>
            <a:ext cx="320969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D51A5DDD-C1F7-4F47-B1ED-40E042C23CE5}"/>
              </a:ext>
            </a:extLst>
          </p:cNvPr>
          <p:cNvCxnSpPr/>
          <p:nvPr/>
        </p:nvCxnSpPr>
        <p:spPr>
          <a:xfrm>
            <a:off x="7362599" y="2143161"/>
            <a:ext cx="320969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xmlns="" id="{3A4B7DBE-1C09-4B10-96FD-4A73BB29DBD0}"/>
              </a:ext>
            </a:extLst>
          </p:cNvPr>
          <p:cNvCxnSpPr>
            <a:cxnSpLocks/>
          </p:cNvCxnSpPr>
          <p:nvPr/>
        </p:nvCxnSpPr>
        <p:spPr>
          <a:xfrm>
            <a:off x="1749552" y="2342044"/>
            <a:ext cx="0" cy="307693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3" name="箭头: 五边形 52">
            <a:extLst>
              <a:ext uri="{FF2B5EF4-FFF2-40B4-BE49-F238E27FC236}">
                <a16:creationId xmlns:a16="http://schemas.microsoft.com/office/drawing/2014/main" xmlns="" id="{FDE4DF49-7203-4638-9FCD-E610EF9ABF68}"/>
              </a:ext>
            </a:extLst>
          </p:cNvPr>
          <p:cNvSpPr/>
          <p:nvPr/>
        </p:nvSpPr>
        <p:spPr>
          <a:xfrm rot="5400000">
            <a:off x="10942291" y="-212087"/>
            <a:ext cx="1037621" cy="1461796"/>
          </a:xfrm>
          <a:prstGeom prst="homePlate">
            <a:avLst>
              <a:gd name="adj" fmla="val 32969"/>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Hypertension</a:t>
            </a:r>
            <a:endParaRPr lang="zh-CN" altLang="en-US" b="1" dirty="0">
              <a:latin typeface="Calisto MT" panose="02040603050505030304" pitchFamily="18" charset="0"/>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875700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F095B2B7-E763-4E2C-BB82-A51B205529D3}"/>
              </a:ext>
            </a:extLst>
          </p:cNvPr>
          <p:cNvGrpSpPr/>
          <p:nvPr/>
        </p:nvGrpSpPr>
        <p:grpSpPr>
          <a:xfrm>
            <a:off x="515938" y="1385421"/>
            <a:ext cx="11160124" cy="4862610"/>
            <a:chOff x="515938" y="1244599"/>
            <a:chExt cx="11160124" cy="4992689"/>
          </a:xfrm>
        </p:grpSpPr>
        <p:sp>
          <p:nvSpPr>
            <p:cNvPr id="14" name="矩形: 圆角 13">
              <a:extLst>
                <a:ext uri="{FF2B5EF4-FFF2-40B4-BE49-F238E27FC236}">
                  <a16:creationId xmlns:a16="http://schemas.microsoft.com/office/drawing/2014/main" xmlns="" id="{F293DDAD-591F-4922-9E36-4F660074B135}"/>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圆角 14">
              <a:extLst>
                <a:ext uri="{FF2B5EF4-FFF2-40B4-BE49-F238E27FC236}">
                  <a16:creationId xmlns:a16="http://schemas.microsoft.com/office/drawing/2014/main" xmlns="" id="{A2B0C69A-62D2-4D88-8317-27E1EF9F513B}"/>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450971" y="220662"/>
            <a:ext cx="10129943" cy="600392"/>
          </a:xfrm>
        </p:spPr>
        <p:txBody>
          <a:bodyPr anchor="ctr">
            <a:noAutofit/>
          </a:bodyPr>
          <a:lstStyle/>
          <a:p>
            <a:pPr algn="ctr"/>
            <a:r>
              <a:rPr lang="en-US" altLang="zh-CN" dirty="0">
                <a:latin typeface="Calisto MT" panose="02040603050505030304" pitchFamily="18" charset="0"/>
                <a:sym typeface="微软雅黑" panose="020B0503020204020204" pitchFamily="34" charset="-122"/>
              </a:rPr>
              <a:t>Betaloc ZOK 100mg reduced the number of angina pectoris per week by 84% in patients with stable angina.</a:t>
            </a:r>
            <a:endParaRPr lang="en-US" altLang="zh-CN" baseline="30000" dirty="0">
              <a:latin typeface="Calisto MT" panose="02040603050505030304" pitchFamily="18" charset="0"/>
              <a:sym typeface="微软雅黑" panose="020B0503020204020204" pitchFamily="34" charset="-122"/>
            </a:endParaRPr>
          </a:p>
        </p:txBody>
      </p:sp>
      <p:graphicFrame>
        <p:nvGraphicFramePr>
          <p:cNvPr id="4" name="图表 3">
            <a:extLst>
              <a:ext uri="{FF2B5EF4-FFF2-40B4-BE49-F238E27FC236}">
                <a16:creationId xmlns:a16="http://schemas.microsoft.com/office/drawing/2014/main" xmlns="" id="{A01C6DAC-8AB1-4401-8246-BCC5EF95C5F4}"/>
              </a:ext>
            </a:extLst>
          </p:cNvPr>
          <p:cNvGraphicFramePr/>
          <p:nvPr>
            <p:extLst>
              <p:ext uri="{D42A27DB-BD31-4B8C-83A1-F6EECF244321}">
                <p14:modId xmlns:p14="http://schemas.microsoft.com/office/powerpoint/2010/main" val="3218933028"/>
              </p:ext>
            </p:extLst>
          </p:nvPr>
        </p:nvGraphicFramePr>
        <p:xfrm>
          <a:off x="929329" y="2032261"/>
          <a:ext cx="5166671" cy="3106155"/>
        </p:xfrm>
        <a:graphic>
          <a:graphicData uri="http://schemas.openxmlformats.org/drawingml/2006/chart">
            <c:chart xmlns:c="http://schemas.openxmlformats.org/drawingml/2006/chart" xmlns:r="http://schemas.openxmlformats.org/officeDocument/2006/relationships" r:id="rId3"/>
          </a:graphicData>
        </a:graphic>
      </p:graphicFrame>
      <p:sp>
        <p:nvSpPr>
          <p:cNvPr id="18" name="文本框 17">
            <a:extLst>
              <a:ext uri="{FF2B5EF4-FFF2-40B4-BE49-F238E27FC236}">
                <a16:creationId xmlns:a16="http://schemas.microsoft.com/office/drawing/2014/main" xmlns="" id="{7F12AFF4-EEE8-4141-B364-CE3D9228251F}"/>
              </a:ext>
            </a:extLst>
          </p:cNvPr>
          <p:cNvSpPr txBox="1"/>
          <p:nvPr/>
        </p:nvSpPr>
        <p:spPr>
          <a:xfrm>
            <a:off x="679839" y="5326641"/>
            <a:ext cx="10941589" cy="790922"/>
          </a:xfrm>
          <a:prstGeom prst="rect">
            <a:avLst/>
          </a:prstGeom>
          <a:noFill/>
        </p:spPr>
        <p:txBody>
          <a:bodyPr wrap="square">
            <a:spAutoFit/>
          </a:bodyPr>
          <a:lstStyle/>
          <a:p>
            <a:pPr>
              <a:lnSpc>
                <a:spcPct val="110000"/>
              </a:lnSpc>
              <a:spcBef>
                <a:spcPts val="100"/>
              </a:spcBef>
            </a:pPr>
            <a:r>
              <a:rPr lang="en-US" altLang="zh-CN" sz="105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Fifty-two patients with a history of stable exercise-induced angina pectoris and at least six episodes of significant ST-segment depression during 24-h ambulatory electrocardiographic monitoring after 9 days of placebo were included in the study. The patients first completed a 9-day placebo run-in phase with additional administration of a long-acting nitrate during the first 7 days. They then received in a randomized sequence metoprolol CR/XL and amlodipine each for 4 weeks. During placebo treatment and at the end of each phase of active treatment, the patient’s clinical progress was assessed, and a 24-h ECG monitor was performed.</a:t>
            </a:r>
          </a:p>
        </p:txBody>
      </p:sp>
      <p:cxnSp>
        <p:nvCxnSpPr>
          <p:cNvPr id="20" name="直接连接符 19">
            <a:extLst>
              <a:ext uri="{FF2B5EF4-FFF2-40B4-BE49-F238E27FC236}">
                <a16:creationId xmlns:a16="http://schemas.microsoft.com/office/drawing/2014/main" xmlns="" id="{E3EED150-B823-4849-A60B-8AFC616D1338}"/>
              </a:ext>
            </a:extLst>
          </p:cNvPr>
          <p:cNvCxnSpPr/>
          <p:nvPr/>
        </p:nvCxnSpPr>
        <p:spPr>
          <a:xfrm>
            <a:off x="771525" y="5240016"/>
            <a:ext cx="10610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xmlns="" id="{0CB726AB-7C22-4382-99EB-8A5A9C785157}"/>
              </a:ext>
            </a:extLst>
          </p:cNvPr>
          <p:cNvSpPr txBox="1"/>
          <p:nvPr/>
        </p:nvSpPr>
        <p:spPr>
          <a:xfrm>
            <a:off x="4832910" y="3894301"/>
            <a:ext cx="142092" cy="276999"/>
          </a:xfrm>
          <a:prstGeom prst="rect">
            <a:avLst/>
          </a:prstGeom>
          <a:noFill/>
        </p:spPr>
        <p:txBody>
          <a:bodyPr wrap="square" rtlCol="0">
            <a:spAutoFit/>
          </a:bodyPr>
          <a:lstStyle/>
          <a:p>
            <a:pPr algn="ct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20">
            <a:extLst>
              <a:ext uri="{FF2B5EF4-FFF2-40B4-BE49-F238E27FC236}">
                <a16:creationId xmlns:a16="http://schemas.microsoft.com/office/drawing/2014/main" xmlns="" id="{8840B61B-C7A6-418D-BE83-4A47F75607FC}"/>
              </a:ext>
            </a:extLst>
          </p:cNvPr>
          <p:cNvSpPr txBox="1"/>
          <p:nvPr/>
        </p:nvSpPr>
        <p:spPr>
          <a:xfrm>
            <a:off x="1470584" y="1942337"/>
            <a:ext cx="2136215" cy="307777"/>
          </a:xfrm>
          <a:prstGeom prst="rect">
            <a:avLst/>
          </a:prstGeom>
          <a:noFill/>
        </p:spPr>
        <p:txBody>
          <a:bodyPr wrap="square" rtlCol="0">
            <a:spAutoFit/>
          </a:bodyPr>
          <a:lstStyle/>
          <a:p>
            <a:pPr algn="ctr"/>
            <a:r>
              <a:rPr lang="en-US" altLang="zh-CN"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a:t>
            </a: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r>
              <a:rPr lang="en-US" altLang="zh-CN"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0.001 vs. </a:t>
            </a:r>
            <a:r>
              <a:rPr lang="en-US" altLang="zh-CN" sz="1400" dirty="0">
                <a:solidFill>
                  <a:srgbClr val="333333"/>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baseline</a:t>
            </a:r>
            <a:r>
              <a:rPr lang="en-US" altLang="zh-CN" sz="1400" baseline="30000" dirty="0">
                <a:solidFill>
                  <a:srgbClr val="333333"/>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endParaRPr lang="zh-CN" altLang="en-US" sz="1400" baseline="300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aphicFrame>
        <p:nvGraphicFramePr>
          <p:cNvPr id="22" name="图表 21">
            <a:extLst>
              <a:ext uri="{FF2B5EF4-FFF2-40B4-BE49-F238E27FC236}">
                <a16:creationId xmlns:a16="http://schemas.microsoft.com/office/drawing/2014/main" xmlns="" id="{B6EC34B8-6E49-42FA-A168-35766FAEABD5}"/>
              </a:ext>
            </a:extLst>
          </p:cNvPr>
          <p:cNvGraphicFramePr/>
          <p:nvPr>
            <p:extLst>
              <p:ext uri="{D42A27DB-BD31-4B8C-83A1-F6EECF244321}">
                <p14:modId xmlns:p14="http://schemas.microsoft.com/office/powerpoint/2010/main" val="2285886005"/>
              </p:ext>
            </p:extLst>
          </p:nvPr>
        </p:nvGraphicFramePr>
        <p:xfrm>
          <a:off x="6096000" y="2032261"/>
          <a:ext cx="5166671" cy="3106155"/>
        </p:xfrm>
        <a:graphic>
          <a:graphicData uri="http://schemas.openxmlformats.org/drawingml/2006/chart">
            <c:chart xmlns:c="http://schemas.openxmlformats.org/drawingml/2006/chart" xmlns:r="http://schemas.openxmlformats.org/officeDocument/2006/relationships" r:id="rId4"/>
          </a:graphicData>
        </a:graphic>
      </p:graphicFrame>
      <p:sp>
        <p:nvSpPr>
          <p:cNvPr id="23" name="文本框 22">
            <a:extLst>
              <a:ext uri="{FF2B5EF4-FFF2-40B4-BE49-F238E27FC236}">
                <a16:creationId xmlns:a16="http://schemas.microsoft.com/office/drawing/2014/main" xmlns="" id="{7787D5D3-1D90-4057-BB88-85B6CB85874E}"/>
              </a:ext>
            </a:extLst>
          </p:cNvPr>
          <p:cNvSpPr txBox="1"/>
          <p:nvPr/>
        </p:nvSpPr>
        <p:spPr>
          <a:xfrm>
            <a:off x="6637255" y="1942337"/>
            <a:ext cx="2136215" cy="307777"/>
          </a:xfrm>
          <a:prstGeom prst="rect">
            <a:avLst/>
          </a:prstGeom>
          <a:noFill/>
        </p:spPr>
        <p:txBody>
          <a:bodyPr wrap="square" rtlCol="0">
            <a:spAutoFit/>
          </a:bodyPr>
          <a:lstStyle/>
          <a:p>
            <a:pPr algn="ctr"/>
            <a:r>
              <a:rPr lang="en-US" altLang="zh-CN"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a:t>
            </a: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r>
              <a:rPr lang="en-US" altLang="zh-CN" sz="14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0.005 vs. </a:t>
            </a:r>
            <a:r>
              <a:rPr lang="en-US" altLang="zh-CN" sz="1400" dirty="0">
                <a:solidFill>
                  <a:srgbClr val="333333"/>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baseline</a:t>
            </a:r>
            <a:r>
              <a:rPr lang="en-US" altLang="zh-CN" sz="1400" baseline="30000" dirty="0">
                <a:solidFill>
                  <a:srgbClr val="333333"/>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endParaRPr lang="zh-CN" altLang="en-US" sz="1400" baseline="300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5" name="文本框 24">
            <a:extLst>
              <a:ext uri="{FF2B5EF4-FFF2-40B4-BE49-F238E27FC236}">
                <a16:creationId xmlns:a16="http://schemas.microsoft.com/office/drawing/2014/main" xmlns="" id="{02154A09-E50D-4A38-8BF2-7E7D180EBB83}"/>
              </a:ext>
            </a:extLst>
          </p:cNvPr>
          <p:cNvSpPr txBox="1"/>
          <p:nvPr/>
        </p:nvSpPr>
        <p:spPr>
          <a:xfrm>
            <a:off x="9999581" y="3690629"/>
            <a:ext cx="142092" cy="276999"/>
          </a:xfrm>
          <a:prstGeom prst="rect">
            <a:avLst/>
          </a:prstGeom>
          <a:noFill/>
        </p:spPr>
        <p:txBody>
          <a:bodyPr wrap="square" rtlCol="0">
            <a:spAutoFit/>
          </a:bodyPr>
          <a:lstStyle/>
          <a:p>
            <a:pPr algn="ct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6" name="直接连接符 15">
            <a:extLst>
              <a:ext uri="{FF2B5EF4-FFF2-40B4-BE49-F238E27FC236}">
                <a16:creationId xmlns:a16="http://schemas.microsoft.com/office/drawing/2014/main" xmlns="" id="{D69BC386-E095-4319-8D1F-BAB54CA57C9A}"/>
              </a:ext>
            </a:extLst>
          </p:cNvPr>
          <p:cNvCxnSpPr/>
          <p:nvPr/>
        </p:nvCxnSpPr>
        <p:spPr>
          <a:xfrm>
            <a:off x="6150633" y="2021098"/>
            <a:ext cx="0" cy="2844692"/>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xmlns="" id="{40D4B550-D3C5-43B1-866F-7673909FA704}"/>
              </a:ext>
            </a:extLst>
          </p:cNvPr>
          <p:cNvSpPr txBox="1"/>
          <p:nvPr/>
        </p:nvSpPr>
        <p:spPr>
          <a:xfrm>
            <a:off x="465708" y="6516145"/>
            <a:ext cx="6093912" cy="215444"/>
          </a:xfrm>
          <a:prstGeom prst="rect">
            <a:avLst/>
          </a:prstGeom>
          <a:noFill/>
        </p:spPr>
        <p:txBody>
          <a:bodyPr wrap="square">
            <a:spAutoFit/>
          </a:bodyPr>
          <a:lstStyle/>
          <a:p>
            <a:pPr marL="228600" indent="-228600">
              <a:buFont typeface="+mj-lt"/>
              <a:buAutoNum type="arabicPeriod"/>
            </a:pPr>
            <a:r>
              <a:rPr lang="en-US"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Klein G, et al. J Clin Pharm </a:t>
            </a:r>
            <a:r>
              <a:rPr lang="en-US" altLang="zh-CN" sz="80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Ther</a:t>
            </a:r>
            <a:r>
              <a:rPr lang="en-US"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1997 Oct-Dec;22(5-6):371-8</a:t>
            </a:r>
          </a:p>
        </p:txBody>
      </p:sp>
      <p:sp>
        <p:nvSpPr>
          <p:cNvPr id="30" name="箭头: 下 29">
            <a:extLst>
              <a:ext uri="{FF2B5EF4-FFF2-40B4-BE49-F238E27FC236}">
                <a16:creationId xmlns:a16="http://schemas.microsoft.com/office/drawing/2014/main" xmlns="" id="{E1CA04B8-F2A4-4663-A471-6C2A5691DDA4}"/>
              </a:ext>
            </a:extLst>
          </p:cNvPr>
          <p:cNvSpPr/>
          <p:nvPr/>
        </p:nvSpPr>
        <p:spPr>
          <a:xfrm>
            <a:off x="3820630" y="2856764"/>
            <a:ext cx="2242886" cy="1017956"/>
          </a:xfrm>
          <a:prstGeom prst="down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31">
            <a:extLst>
              <a:ext uri="{FF2B5EF4-FFF2-40B4-BE49-F238E27FC236}">
                <a16:creationId xmlns:a16="http://schemas.microsoft.com/office/drawing/2014/main" xmlns="" id="{E5B7259D-0D0B-450E-B8DE-4DA0FF17FF8F}"/>
              </a:ext>
            </a:extLst>
          </p:cNvPr>
          <p:cNvSpPr txBox="1"/>
          <p:nvPr/>
        </p:nvSpPr>
        <p:spPr>
          <a:xfrm>
            <a:off x="4289949" y="2913607"/>
            <a:ext cx="1379699" cy="707886"/>
          </a:xfrm>
          <a:prstGeom prst="rect">
            <a:avLst/>
          </a:prstGeom>
          <a:noFill/>
        </p:spPr>
        <p:txBody>
          <a:bodyPr wrap="square" rtlCol="0">
            <a:spAutoFit/>
          </a:bodyPr>
          <a:lstStyle/>
          <a:p>
            <a:pPr algn="ctr"/>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84</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4" name="箭头: 下 23">
            <a:extLst>
              <a:ext uri="{FF2B5EF4-FFF2-40B4-BE49-F238E27FC236}">
                <a16:creationId xmlns:a16="http://schemas.microsoft.com/office/drawing/2014/main" xmlns="" id="{C7089FE7-70BC-470F-A43B-2E476FBF38A8}"/>
              </a:ext>
            </a:extLst>
          </p:cNvPr>
          <p:cNvSpPr/>
          <p:nvPr/>
        </p:nvSpPr>
        <p:spPr>
          <a:xfrm>
            <a:off x="8895998" y="2519841"/>
            <a:ext cx="2115832" cy="1017956"/>
          </a:xfrm>
          <a:prstGeom prst="down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文本框 25">
            <a:extLst>
              <a:ext uri="{FF2B5EF4-FFF2-40B4-BE49-F238E27FC236}">
                <a16:creationId xmlns:a16="http://schemas.microsoft.com/office/drawing/2014/main" xmlns="" id="{814D37B8-AE30-4EAD-A61C-2AC0E169AC55}"/>
              </a:ext>
            </a:extLst>
          </p:cNvPr>
          <p:cNvSpPr txBox="1"/>
          <p:nvPr/>
        </p:nvSpPr>
        <p:spPr>
          <a:xfrm>
            <a:off x="9319572" y="2558955"/>
            <a:ext cx="1379699" cy="707886"/>
          </a:xfrm>
          <a:prstGeom prst="rect">
            <a:avLst/>
          </a:prstGeom>
          <a:noFill/>
        </p:spPr>
        <p:txBody>
          <a:bodyPr wrap="square" rtlCol="0">
            <a:spAutoFit/>
          </a:bodyPr>
          <a:lstStyle/>
          <a:p>
            <a:pPr algn="ctr"/>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78</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9" name="箭头: 五边形 28">
            <a:extLst>
              <a:ext uri="{FF2B5EF4-FFF2-40B4-BE49-F238E27FC236}">
                <a16:creationId xmlns:a16="http://schemas.microsoft.com/office/drawing/2014/main" xmlns="" id="{78B48AEE-3C24-477E-A9B6-5AEEA89A5121}"/>
              </a:ext>
            </a:extLst>
          </p:cNvPr>
          <p:cNvSpPr/>
          <p:nvPr/>
        </p:nvSpPr>
        <p:spPr>
          <a:xfrm rot="5400000">
            <a:off x="11144197" y="35922"/>
            <a:ext cx="1037621" cy="969872"/>
          </a:xfrm>
          <a:prstGeom prst="homePlate">
            <a:avLst>
              <a:gd name="adj" fmla="val 23177"/>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Angina</a:t>
            </a:r>
          </a:p>
        </p:txBody>
      </p:sp>
    </p:spTree>
    <p:extLst>
      <p:ext uri="{BB962C8B-B14F-4D97-AF65-F5344CB8AC3E}">
        <p14:creationId xmlns:p14="http://schemas.microsoft.com/office/powerpoint/2010/main" val="2057136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a:extLst>
              <a:ext uri="{FF2B5EF4-FFF2-40B4-BE49-F238E27FC236}">
                <a16:creationId xmlns:a16="http://schemas.microsoft.com/office/drawing/2014/main" xmlns="" id="{35B821D4-1221-43F6-BE30-5266F1AAAFC6}"/>
              </a:ext>
            </a:extLst>
          </p:cNvPr>
          <p:cNvGrpSpPr/>
          <p:nvPr/>
        </p:nvGrpSpPr>
        <p:grpSpPr>
          <a:xfrm>
            <a:off x="412368" y="1410046"/>
            <a:ext cx="11160124" cy="4862610"/>
            <a:chOff x="515938" y="1244599"/>
            <a:chExt cx="11160124" cy="4992689"/>
          </a:xfrm>
        </p:grpSpPr>
        <p:sp>
          <p:nvSpPr>
            <p:cNvPr id="122" name="矩形: 圆角 121">
              <a:extLst>
                <a:ext uri="{FF2B5EF4-FFF2-40B4-BE49-F238E27FC236}">
                  <a16:creationId xmlns:a16="http://schemas.microsoft.com/office/drawing/2014/main" xmlns="" id="{00B5FC19-A90C-4CC8-80C7-C5A8D9031F36}"/>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9" name="矩形: 圆角 138">
              <a:extLst>
                <a:ext uri="{FF2B5EF4-FFF2-40B4-BE49-F238E27FC236}">
                  <a16:creationId xmlns:a16="http://schemas.microsoft.com/office/drawing/2014/main" xmlns="" id="{E35F2A39-315E-4B39-A922-BB07A4DD4845}"/>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430425" y="218614"/>
            <a:ext cx="9973010" cy="600392"/>
          </a:xfrm>
        </p:spPr>
        <p:txBody>
          <a:bodyPr anchor="ctr">
            <a:noAutofit/>
          </a:bodyPr>
          <a:lstStyle/>
          <a:p>
            <a:pPr algn="ctr"/>
            <a:r>
              <a:rPr lang="en-US" altLang="zh-CN" dirty="0">
                <a:latin typeface="Calisto MT" panose="02040603050505030304" pitchFamily="18" charset="0"/>
                <a:sym typeface="微软雅黑" panose="020B0503020204020204" pitchFamily="34" charset="-122"/>
              </a:rPr>
              <a:t>Metoprolol significantly improved the ischemic burden of patients with chronic stable angina compared with CCB.</a:t>
            </a:r>
            <a:endParaRPr lang="en-US" altLang="zh-CN" baseline="30000" dirty="0">
              <a:latin typeface="Calisto MT" panose="02040603050505030304" pitchFamily="18" charset="0"/>
              <a:sym typeface="微软雅黑" panose="020B0503020204020204" pitchFamily="34" charset="-122"/>
            </a:endParaRPr>
          </a:p>
        </p:txBody>
      </p:sp>
      <p:sp>
        <p:nvSpPr>
          <p:cNvPr id="87" name="Rectangle: Top Corners Rounded 110">
            <a:extLst>
              <a:ext uri="{FF2B5EF4-FFF2-40B4-BE49-F238E27FC236}">
                <a16:creationId xmlns:a16="http://schemas.microsoft.com/office/drawing/2014/main" xmlns="" id="{D21F7D43-7B92-4179-8001-9D00A73CFF93}"/>
              </a:ext>
            </a:extLst>
          </p:cNvPr>
          <p:cNvSpPr/>
          <p:nvPr/>
        </p:nvSpPr>
        <p:spPr>
          <a:xfrm>
            <a:off x="2480947" y="3377410"/>
            <a:ext cx="503473" cy="1835560"/>
          </a:xfrm>
          <a:prstGeom prst="rect">
            <a:avLst/>
          </a:prstGeom>
          <a:gradFill>
            <a:gsLst>
              <a:gs pos="0">
                <a:srgbClr val="2285AF"/>
              </a:gs>
              <a:gs pos="50000">
                <a:srgbClr val="2285AF">
                  <a:alpha val="80000"/>
                </a:srgbClr>
              </a:gs>
              <a:gs pos="100000">
                <a:srgbClr val="2285AF"/>
              </a:gs>
            </a:gsLst>
            <a:lin ang="10800000" scaled="1"/>
          </a:gradFill>
          <a:ln w="25400" cap="flat" cmpd="sng" algn="ctr">
            <a:noFill/>
            <a:prstDash val="solid"/>
          </a:ln>
          <a:effectLst/>
        </p:spPr>
        <p:txBody>
          <a:bodyPr rtlCol="0" anchor="ctr"/>
          <a:lstStyle/>
          <a:p>
            <a:pPr marL="0" marR="0" lvl="0" indent="0" algn="ctr" defTabSz="457189" eaLnBrk="1" fontAlgn="auto" latinLnBrk="0" hangingPunct="1">
              <a:lnSpc>
                <a:spcPct val="90000"/>
              </a:lnSpc>
              <a:spcBef>
                <a:spcPts val="0"/>
              </a:spcBef>
              <a:spcAft>
                <a:spcPts val="450"/>
              </a:spcAft>
              <a:buClrTx/>
              <a:buSzTx/>
              <a:buFont typeface="Arial" pitchFamily="34" charset="0"/>
              <a:buNone/>
              <a:tabLst/>
              <a:defRPr/>
            </a:pPr>
            <a:endParaRPr kumimoji="0" lang="en-I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Rectangle: Top Corners Rounded 111">
            <a:extLst>
              <a:ext uri="{FF2B5EF4-FFF2-40B4-BE49-F238E27FC236}">
                <a16:creationId xmlns:a16="http://schemas.microsoft.com/office/drawing/2014/main" xmlns="" id="{3C771B3D-A869-4C23-9F99-1A3B502549DF}"/>
              </a:ext>
            </a:extLst>
          </p:cNvPr>
          <p:cNvSpPr/>
          <p:nvPr/>
        </p:nvSpPr>
        <p:spPr>
          <a:xfrm>
            <a:off x="3049843" y="4768617"/>
            <a:ext cx="503473" cy="444356"/>
          </a:xfrm>
          <a:prstGeom prst="rect">
            <a:avLst/>
          </a:prstGeom>
          <a:gradFill>
            <a:gsLst>
              <a:gs pos="0">
                <a:srgbClr val="C7261E"/>
              </a:gs>
              <a:gs pos="54000">
                <a:srgbClr val="C7261E">
                  <a:alpha val="80000"/>
                </a:srgbClr>
              </a:gs>
              <a:gs pos="100000">
                <a:srgbClr val="C7261E"/>
              </a:gs>
            </a:gsLst>
            <a:lin ang="10800000" scaled="1"/>
          </a:gradFill>
          <a:ln w="25400" cap="flat" cmpd="sng" algn="ctr">
            <a:noFill/>
            <a:prstDash val="solid"/>
          </a:ln>
          <a:effectLst/>
        </p:spPr>
        <p:txBody>
          <a:bodyPr rtlCol="0" anchor="ctr"/>
          <a:lstStyle/>
          <a:p>
            <a:pPr marL="0" marR="0" lvl="0" indent="0" algn="ctr" defTabSz="457189" eaLnBrk="1" fontAlgn="auto" latinLnBrk="0" hangingPunct="1">
              <a:lnSpc>
                <a:spcPct val="90000"/>
              </a:lnSpc>
              <a:spcBef>
                <a:spcPts val="0"/>
              </a:spcBef>
              <a:spcAft>
                <a:spcPts val="450"/>
              </a:spcAft>
              <a:buClrTx/>
              <a:buSzTx/>
              <a:buFont typeface="Arial" pitchFamily="34" charset="0"/>
              <a:buNone/>
              <a:tabLst/>
              <a:defRPr/>
            </a:pPr>
            <a:endParaRPr kumimoji="0" lang="en-IN" sz="20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89" name="Rectangle: Top Corners Rounded 112">
            <a:extLst>
              <a:ext uri="{FF2B5EF4-FFF2-40B4-BE49-F238E27FC236}">
                <a16:creationId xmlns:a16="http://schemas.microsoft.com/office/drawing/2014/main" xmlns="" id="{548CF7C2-657F-42BE-B427-918D5079CAD9}"/>
              </a:ext>
            </a:extLst>
          </p:cNvPr>
          <p:cNvSpPr/>
          <p:nvPr/>
        </p:nvSpPr>
        <p:spPr>
          <a:xfrm>
            <a:off x="4102301" y="3716561"/>
            <a:ext cx="503473" cy="1496411"/>
          </a:xfrm>
          <a:prstGeom prst="rect">
            <a:avLst/>
          </a:prstGeom>
          <a:gradFill>
            <a:gsLst>
              <a:gs pos="0">
                <a:srgbClr val="2285AF"/>
              </a:gs>
              <a:gs pos="54000">
                <a:srgbClr val="2285AF">
                  <a:alpha val="80000"/>
                </a:srgbClr>
              </a:gs>
              <a:gs pos="100000">
                <a:srgbClr val="2285AF"/>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lt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90" name="Rectangle: Top Corners Rounded 113">
            <a:extLst>
              <a:ext uri="{FF2B5EF4-FFF2-40B4-BE49-F238E27FC236}">
                <a16:creationId xmlns:a16="http://schemas.microsoft.com/office/drawing/2014/main" xmlns="" id="{60887B89-7D48-41E6-A82E-07CD656F6376}"/>
              </a:ext>
            </a:extLst>
          </p:cNvPr>
          <p:cNvSpPr/>
          <p:nvPr/>
        </p:nvSpPr>
        <p:spPr>
          <a:xfrm>
            <a:off x="4671197" y="4360251"/>
            <a:ext cx="503473" cy="852720"/>
          </a:xfrm>
          <a:prstGeom prst="rect">
            <a:avLst/>
          </a:prstGeom>
          <a:gradFill>
            <a:gsLst>
              <a:gs pos="0">
                <a:srgbClr val="C7261E"/>
              </a:gs>
              <a:gs pos="54000">
                <a:srgbClr val="C7261E">
                  <a:alpha val="80000"/>
                </a:srgbClr>
              </a:gs>
              <a:gs pos="100000">
                <a:srgbClr val="C7261E"/>
              </a:gs>
            </a:gsLst>
            <a:lin ang="10800000" scaled="1"/>
          </a:gradFill>
          <a:ln w="25400" cap="flat" cmpd="sng" algn="ctr">
            <a:noFill/>
            <a:prstDash val="solid"/>
          </a:ln>
          <a:effectLst/>
        </p:spPr>
        <p:txBody>
          <a:bodyPr rtlCol="0" anchor="ctr"/>
          <a:lstStyle/>
          <a:p>
            <a:pPr algn="ctr" defTabSz="457189">
              <a:lnSpc>
                <a:spcPct val="90000"/>
              </a:lnSpc>
              <a:spcAft>
                <a:spcPts val="450"/>
              </a:spcAft>
            </a:pPr>
            <a:endParaRPr lang="en-IN" sz="20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1" name="Straight Connector 114">
            <a:extLst>
              <a:ext uri="{FF2B5EF4-FFF2-40B4-BE49-F238E27FC236}">
                <a16:creationId xmlns:a16="http://schemas.microsoft.com/office/drawing/2014/main" xmlns="" id="{CC503DFC-770E-400D-B1B1-C5E3AF97B0A3}"/>
              </a:ext>
            </a:extLst>
          </p:cNvPr>
          <p:cNvCxnSpPr/>
          <p:nvPr/>
        </p:nvCxnSpPr>
        <p:spPr>
          <a:xfrm>
            <a:off x="2003073" y="3178076"/>
            <a:ext cx="0" cy="2034898"/>
          </a:xfrm>
          <a:prstGeom prst="line">
            <a:avLst/>
          </a:prstGeom>
          <a:noFill/>
          <a:ln w="12700" cap="flat" cmpd="sng" algn="ctr">
            <a:solidFill>
              <a:srgbClr val="000000">
                <a:lumMod val="85000"/>
                <a:lumOff val="15000"/>
              </a:srgbClr>
            </a:solidFill>
            <a:prstDash val="solid"/>
          </a:ln>
          <a:effectLst/>
        </p:spPr>
      </p:cxnSp>
      <p:cxnSp>
        <p:nvCxnSpPr>
          <p:cNvPr id="92" name="Straight Connector 115">
            <a:extLst>
              <a:ext uri="{FF2B5EF4-FFF2-40B4-BE49-F238E27FC236}">
                <a16:creationId xmlns:a16="http://schemas.microsoft.com/office/drawing/2014/main" xmlns="" id="{8CB0822D-E988-4E5D-B041-6B998E572452}"/>
              </a:ext>
            </a:extLst>
          </p:cNvPr>
          <p:cNvCxnSpPr/>
          <p:nvPr/>
        </p:nvCxnSpPr>
        <p:spPr>
          <a:xfrm>
            <a:off x="1995608" y="5212970"/>
            <a:ext cx="3488045" cy="0"/>
          </a:xfrm>
          <a:prstGeom prst="line">
            <a:avLst/>
          </a:prstGeom>
          <a:noFill/>
          <a:ln w="12700" cap="flat" cmpd="sng" algn="ctr">
            <a:solidFill>
              <a:srgbClr val="000000">
                <a:lumMod val="85000"/>
                <a:lumOff val="15000"/>
              </a:srgbClr>
            </a:solidFill>
            <a:prstDash val="solid"/>
          </a:ln>
          <a:effectLst/>
        </p:spPr>
      </p:cxnSp>
      <p:cxnSp>
        <p:nvCxnSpPr>
          <p:cNvPr id="93" name="Straight Connector 116">
            <a:extLst>
              <a:ext uri="{FF2B5EF4-FFF2-40B4-BE49-F238E27FC236}">
                <a16:creationId xmlns:a16="http://schemas.microsoft.com/office/drawing/2014/main" xmlns="" id="{FAAB9DA6-83F0-4FB3-9051-F28894C81071}"/>
              </a:ext>
            </a:extLst>
          </p:cNvPr>
          <p:cNvCxnSpPr/>
          <p:nvPr/>
        </p:nvCxnSpPr>
        <p:spPr>
          <a:xfrm>
            <a:off x="1934273" y="3178074"/>
            <a:ext cx="77334" cy="0"/>
          </a:xfrm>
          <a:prstGeom prst="line">
            <a:avLst/>
          </a:prstGeom>
          <a:noFill/>
          <a:ln w="12700" cap="flat" cmpd="sng" algn="ctr">
            <a:solidFill>
              <a:srgbClr val="000000">
                <a:lumMod val="85000"/>
                <a:lumOff val="15000"/>
              </a:srgbClr>
            </a:solidFill>
            <a:prstDash val="solid"/>
          </a:ln>
          <a:effectLst/>
        </p:spPr>
      </p:cxnSp>
      <p:cxnSp>
        <p:nvCxnSpPr>
          <p:cNvPr id="94" name="Straight Connector 117">
            <a:extLst>
              <a:ext uri="{FF2B5EF4-FFF2-40B4-BE49-F238E27FC236}">
                <a16:creationId xmlns:a16="http://schemas.microsoft.com/office/drawing/2014/main" xmlns="" id="{B37FFE16-787D-4854-8636-7E3D4BFDDAE1}"/>
              </a:ext>
            </a:extLst>
          </p:cNvPr>
          <p:cNvCxnSpPr/>
          <p:nvPr/>
        </p:nvCxnSpPr>
        <p:spPr>
          <a:xfrm>
            <a:off x="1934273" y="3689392"/>
            <a:ext cx="77334" cy="0"/>
          </a:xfrm>
          <a:prstGeom prst="line">
            <a:avLst/>
          </a:prstGeom>
          <a:noFill/>
          <a:ln w="12700" cap="flat" cmpd="sng" algn="ctr">
            <a:solidFill>
              <a:srgbClr val="000000">
                <a:lumMod val="85000"/>
                <a:lumOff val="15000"/>
              </a:srgbClr>
            </a:solidFill>
            <a:prstDash val="solid"/>
          </a:ln>
          <a:effectLst/>
        </p:spPr>
      </p:cxnSp>
      <p:cxnSp>
        <p:nvCxnSpPr>
          <p:cNvPr id="95" name="Straight Connector 118">
            <a:extLst>
              <a:ext uri="{FF2B5EF4-FFF2-40B4-BE49-F238E27FC236}">
                <a16:creationId xmlns:a16="http://schemas.microsoft.com/office/drawing/2014/main" xmlns="" id="{BD6F4180-D181-4E1F-AAFA-1F19A5A3FBF6}"/>
              </a:ext>
            </a:extLst>
          </p:cNvPr>
          <p:cNvCxnSpPr/>
          <p:nvPr/>
        </p:nvCxnSpPr>
        <p:spPr>
          <a:xfrm>
            <a:off x="1934273" y="4200712"/>
            <a:ext cx="77334" cy="0"/>
          </a:xfrm>
          <a:prstGeom prst="line">
            <a:avLst/>
          </a:prstGeom>
          <a:noFill/>
          <a:ln w="12700" cap="flat" cmpd="sng" algn="ctr">
            <a:solidFill>
              <a:srgbClr val="000000">
                <a:lumMod val="85000"/>
                <a:lumOff val="15000"/>
              </a:srgbClr>
            </a:solidFill>
            <a:prstDash val="solid"/>
          </a:ln>
          <a:effectLst/>
        </p:spPr>
      </p:cxnSp>
      <p:cxnSp>
        <p:nvCxnSpPr>
          <p:cNvPr id="96" name="Straight Connector 119">
            <a:extLst>
              <a:ext uri="{FF2B5EF4-FFF2-40B4-BE49-F238E27FC236}">
                <a16:creationId xmlns:a16="http://schemas.microsoft.com/office/drawing/2014/main" xmlns="" id="{F529C7F2-4ED3-4588-87DC-F4517C9332C9}"/>
              </a:ext>
            </a:extLst>
          </p:cNvPr>
          <p:cNvCxnSpPr/>
          <p:nvPr/>
        </p:nvCxnSpPr>
        <p:spPr>
          <a:xfrm>
            <a:off x="1934273" y="4704244"/>
            <a:ext cx="77334" cy="0"/>
          </a:xfrm>
          <a:prstGeom prst="line">
            <a:avLst/>
          </a:prstGeom>
          <a:noFill/>
          <a:ln w="12700" cap="flat" cmpd="sng" algn="ctr">
            <a:solidFill>
              <a:srgbClr val="000000">
                <a:lumMod val="85000"/>
                <a:lumOff val="15000"/>
              </a:srgbClr>
            </a:solidFill>
            <a:prstDash val="solid"/>
          </a:ln>
          <a:effectLst/>
        </p:spPr>
      </p:cxnSp>
      <p:cxnSp>
        <p:nvCxnSpPr>
          <p:cNvPr id="97" name="Straight Connector 120">
            <a:extLst>
              <a:ext uri="{FF2B5EF4-FFF2-40B4-BE49-F238E27FC236}">
                <a16:creationId xmlns:a16="http://schemas.microsoft.com/office/drawing/2014/main" xmlns="" id="{D28B5DFA-4F6E-4C33-8678-C62B3C72CF99}"/>
              </a:ext>
            </a:extLst>
          </p:cNvPr>
          <p:cNvCxnSpPr/>
          <p:nvPr/>
        </p:nvCxnSpPr>
        <p:spPr>
          <a:xfrm>
            <a:off x="1934273" y="5212966"/>
            <a:ext cx="77334" cy="0"/>
          </a:xfrm>
          <a:prstGeom prst="line">
            <a:avLst/>
          </a:prstGeom>
          <a:noFill/>
          <a:ln w="12700" cap="flat" cmpd="sng" algn="ctr">
            <a:solidFill>
              <a:srgbClr val="000000">
                <a:lumMod val="85000"/>
                <a:lumOff val="15000"/>
              </a:srgbClr>
            </a:solidFill>
            <a:prstDash val="solid"/>
          </a:ln>
          <a:effectLst/>
        </p:spPr>
      </p:cxnSp>
      <p:sp>
        <p:nvSpPr>
          <p:cNvPr id="102" name="TextBox 130">
            <a:extLst>
              <a:ext uri="{FF2B5EF4-FFF2-40B4-BE49-F238E27FC236}">
                <a16:creationId xmlns:a16="http://schemas.microsoft.com/office/drawing/2014/main" xmlns="" id="{B841FF42-0EC9-4AA4-96C4-53DC2350D2D1}"/>
              </a:ext>
            </a:extLst>
          </p:cNvPr>
          <p:cNvSpPr txBox="1"/>
          <p:nvPr/>
        </p:nvSpPr>
        <p:spPr>
          <a:xfrm>
            <a:off x="1461941" y="4568580"/>
            <a:ext cx="456979"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100</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05" name="TextBox 125">
            <a:extLst>
              <a:ext uri="{FF2B5EF4-FFF2-40B4-BE49-F238E27FC236}">
                <a16:creationId xmlns:a16="http://schemas.microsoft.com/office/drawing/2014/main" xmlns="" id="{CF5FD9E9-C8DB-45E6-8B43-3873648BE9B5}"/>
              </a:ext>
            </a:extLst>
          </p:cNvPr>
          <p:cNvSpPr txBox="1"/>
          <p:nvPr/>
        </p:nvSpPr>
        <p:spPr>
          <a:xfrm>
            <a:off x="1019655" y="2309261"/>
            <a:ext cx="4706395" cy="244682"/>
          </a:xfrm>
          <a:prstGeom prst="rect">
            <a:avLst/>
          </a:prstGeom>
          <a:noFill/>
        </p:spPr>
        <p:txBody>
          <a:bodyPr wrap="square">
            <a:spAutoFit/>
          </a:bodyPr>
          <a:lstStyle/>
          <a:p>
            <a:pPr algn="ctr" defTabSz="685783">
              <a:lnSpc>
                <a:spcPct val="90000"/>
              </a:lnSpc>
              <a:spcAft>
                <a:spcPts val="450"/>
              </a:spcAft>
              <a:buFont typeface="Arial" pitchFamily="34" charset="0"/>
              <a:buNone/>
              <a:defRPr/>
            </a:pPr>
            <a:r>
              <a:rPr lang="en-US" sz="11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Mean reduction in duration of total ischemic burden</a:t>
            </a:r>
          </a:p>
        </p:txBody>
      </p:sp>
      <p:sp>
        <p:nvSpPr>
          <p:cNvPr id="106" name="TextBox 126">
            <a:extLst>
              <a:ext uri="{FF2B5EF4-FFF2-40B4-BE49-F238E27FC236}">
                <a16:creationId xmlns:a16="http://schemas.microsoft.com/office/drawing/2014/main" xmlns="" id="{C3792BA4-08BA-4758-AC71-702CCA4B2AF1}"/>
              </a:ext>
            </a:extLst>
          </p:cNvPr>
          <p:cNvSpPr txBox="1"/>
          <p:nvPr/>
        </p:nvSpPr>
        <p:spPr>
          <a:xfrm rot="16200000">
            <a:off x="192301" y="4046229"/>
            <a:ext cx="2433722" cy="216982"/>
          </a:xfrm>
          <a:prstGeom prst="rect">
            <a:avLst/>
          </a:prstGeom>
          <a:noFill/>
        </p:spPr>
        <p:txBody>
          <a:bodyPr wrap="square">
            <a:spAutoFit/>
          </a:bodyPr>
          <a:lstStyle/>
          <a:p>
            <a:pPr algn="ctr" defTabSz="685783">
              <a:lnSpc>
                <a:spcPct val="90000"/>
              </a:lnSpc>
              <a:spcAft>
                <a:spcPts val="450"/>
              </a:spcAft>
              <a:buFont typeface="Arial" pitchFamily="34" charset="0"/>
              <a:buNone/>
              <a:defRPr/>
            </a:pPr>
            <a:r>
              <a:rPr lang="en-US" sz="9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Mean duration in minutes</a:t>
            </a:r>
          </a:p>
        </p:txBody>
      </p:sp>
      <p:sp>
        <p:nvSpPr>
          <p:cNvPr id="107" name="TextBox 127">
            <a:extLst>
              <a:ext uri="{FF2B5EF4-FFF2-40B4-BE49-F238E27FC236}">
                <a16:creationId xmlns:a16="http://schemas.microsoft.com/office/drawing/2014/main" xmlns="" id="{66DFE015-8E43-4018-9204-66058CC2104E}"/>
              </a:ext>
            </a:extLst>
          </p:cNvPr>
          <p:cNvSpPr txBox="1"/>
          <p:nvPr/>
        </p:nvSpPr>
        <p:spPr>
          <a:xfrm>
            <a:off x="2381251" y="5217122"/>
            <a:ext cx="1206333" cy="230832"/>
          </a:xfrm>
          <a:prstGeom prst="rect">
            <a:avLst/>
          </a:prstGeom>
          <a:noFill/>
        </p:spPr>
        <p:txBody>
          <a:bodyPr wrap="square">
            <a:spAutoFit/>
          </a:bodyPr>
          <a:lstStyle/>
          <a:p>
            <a:pPr algn="ctr" defTabSz="457189">
              <a:buFont typeface="Arial" pitchFamily="34" charset="0"/>
              <a:buNone/>
              <a:defRPr/>
            </a:pPr>
            <a:r>
              <a:rPr lang="en-US" sz="9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08" name="TextBox 128">
            <a:extLst>
              <a:ext uri="{FF2B5EF4-FFF2-40B4-BE49-F238E27FC236}">
                <a16:creationId xmlns:a16="http://schemas.microsoft.com/office/drawing/2014/main" xmlns="" id="{A9AD0313-3AB7-44E3-8441-39A4F4B3CE30}"/>
              </a:ext>
            </a:extLst>
          </p:cNvPr>
          <p:cNvSpPr txBox="1"/>
          <p:nvPr/>
        </p:nvSpPr>
        <p:spPr>
          <a:xfrm>
            <a:off x="4002685" y="5217122"/>
            <a:ext cx="1206333" cy="230832"/>
          </a:xfrm>
          <a:prstGeom prst="rect">
            <a:avLst/>
          </a:prstGeom>
          <a:noFill/>
        </p:spPr>
        <p:txBody>
          <a:bodyPr wrap="square">
            <a:spAutoFit/>
          </a:bodyPr>
          <a:lstStyle/>
          <a:p>
            <a:pPr algn="ctr" defTabSz="457189">
              <a:buFont typeface="Arial" pitchFamily="34" charset="0"/>
              <a:buNone/>
              <a:defRPr/>
            </a:pPr>
            <a:r>
              <a:rPr lang="en-US" sz="9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Diltiazem</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09" name="TextBox 129">
            <a:extLst>
              <a:ext uri="{FF2B5EF4-FFF2-40B4-BE49-F238E27FC236}">
                <a16:creationId xmlns:a16="http://schemas.microsoft.com/office/drawing/2014/main" xmlns="" id="{B980C6FA-5A95-4F04-A9E2-5605A7185C0E}"/>
              </a:ext>
            </a:extLst>
          </p:cNvPr>
          <p:cNvSpPr txBox="1"/>
          <p:nvPr/>
        </p:nvSpPr>
        <p:spPr>
          <a:xfrm>
            <a:off x="1588323" y="5080427"/>
            <a:ext cx="330598"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10" name="TextBox 131">
            <a:extLst>
              <a:ext uri="{FF2B5EF4-FFF2-40B4-BE49-F238E27FC236}">
                <a16:creationId xmlns:a16="http://schemas.microsoft.com/office/drawing/2014/main" xmlns="" id="{BA30F0BD-F5CC-418F-95E0-3DFDE52FFFF2}"/>
              </a:ext>
            </a:extLst>
          </p:cNvPr>
          <p:cNvSpPr txBox="1"/>
          <p:nvPr/>
        </p:nvSpPr>
        <p:spPr>
          <a:xfrm>
            <a:off x="1487026" y="4065590"/>
            <a:ext cx="431894"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200</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11" name="TextBox 132">
            <a:extLst>
              <a:ext uri="{FF2B5EF4-FFF2-40B4-BE49-F238E27FC236}">
                <a16:creationId xmlns:a16="http://schemas.microsoft.com/office/drawing/2014/main" xmlns="" id="{ADFA3DBF-F053-4B70-9505-9D368F385FBB}"/>
              </a:ext>
            </a:extLst>
          </p:cNvPr>
          <p:cNvSpPr txBox="1"/>
          <p:nvPr/>
        </p:nvSpPr>
        <p:spPr>
          <a:xfrm>
            <a:off x="1487025" y="3562489"/>
            <a:ext cx="431895"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300</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12" name="TextBox 133">
            <a:extLst>
              <a:ext uri="{FF2B5EF4-FFF2-40B4-BE49-F238E27FC236}">
                <a16:creationId xmlns:a16="http://schemas.microsoft.com/office/drawing/2014/main" xmlns="" id="{B1BB6050-B6F1-4AD4-9D12-B20514B65ABD}"/>
              </a:ext>
            </a:extLst>
          </p:cNvPr>
          <p:cNvSpPr txBox="1"/>
          <p:nvPr/>
        </p:nvSpPr>
        <p:spPr>
          <a:xfrm>
            <a:off x="1457883" y="3049777"/>
            <a:ext cx="461038"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400</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15" name="TextBox 136">
            <a:extLst>
              <a:ext uri="{FF2B5EF4-FFF2-40B4-BE49-F238E27FC236}">
                <a16:creationId xmlns:a16="http://schemas.microsoft.com/office/drawing/2014/main" xmlns="" id="{718B658E-235E-4EF5-963C-9EE845223CDF}"/>
              </a:ext>
            </a:extLst>
          </p:cNvPr>
          <p:cNvSpPr txBox="1"/>
          <p:nvPr/>
        </p:nvSpPr>
        <p:spPr>
          <a:xfrm>
            <a:off x="3375638" y="2999845"/>
            <a:ext cx="816190" cy="215444"/>
          </a:xfrm>
          <a:prstGeom prst="rect">
            <a:avLst/>
          </a:prstGeom>
          <a:noFill/>
        </p:spPr>
        <p:txBody>
          <a:bodyPr wrap="square">
            <a:spAutoFit/>
          </a:bodyPr>
          <a:lstStyle/>
          <a:p>
            <a:pPr algn="ctr" defTabSz="457189">
              <a:buFont typeface="Arial" pitchFamily="34" charset="0"/>
              <a:buNone/>
              <a:defRPr/>
            </a:pPr>
            <a:r>
              <a:rPr lang="en-US" sz="800" b="1" i="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a:t>
            </a:r>
            <a:r>
              <a:rPr lang="en-US" sz="8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&lt;0.01</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nvGrpSpPr>
          <p:cNvPr id="7" name="组合 6">
            <a:extLst>
              <a:ext uri="{FF2B5EF4-FFF2-40B4-BE49-F238E27FC236}">
                <a16:creationId xmlns:a16="http://schemas.microsoft.com/office/drawing/2014/main" xmlns="" id="{D716C8A9-5DF7-4F46-93F6-5BC593D79E62}"/>
              </a:ext>
            </a:extLst>
          </p:cNvPr>
          <p:cNvGrpSpPr/>
          <p:nvPr/>
        </p:nvGrpSpPr>
        <p:grpSpPr>
          <a:xfrm>
            <a:off x="2502279" y="5557288"/>
            <a:ext cx="2518742" cy="230832"/>
            <a:chOff x="2522826" y="5638269"/>
            <a:chExt cx="2518742" cy="230832"/>
          </a:xfrm>
        </p:grpSpPr>
        <p:grpSp>
          <p:nvGrpSpPr>
            <p:cNvPr id="6" name="组合 5">
              <a:extLst>
                <a:ext uri="{FF2B5EF4-FFF2-40B4-BE49-F238E27FC236}">
                  <a16:creationId xmlns:a16="http://schemas.microsoft.com/office/drawing/2014/main" xmlns="" id="{E89F0B06-8452-4624-A563-199624427BFD}"/>
                </a:ext>
              </a:extLst>
            </p:cNvPr>
            <p:cNvGrpSpPr/>
            <p:nvPr/>
          </p:nvGrpSpPr>
          <p:grpSpPr>
            <a:xfrm>
              <a:off x="2522826" y="5638269"/>
              <a:ext cx="1077346" cy="230832"/>
              <a:chOff x="2522826" y="5638269"/>
              <a:chExt cx="1077346" cy="230832"/>
            </a:xfrm>
          </p:grpSpPr>
          <p:sp>
            <p:nvSpPr>
              <p:cNvPr id="103" name="Rectangle: Top Corners Rounded 123">
                <a:extLst>
                  <a:ext uri="{FF2B5EF4-FFF2-40B4-BE49-F238E27FC236}">
                    <a16:creationId xmlns:a16="http://schemas.microsoft.com/office/drawing/2014/main" xmlns="" id="{7EDCDC58-0EF6-49AA-8FFA-EDA61268DCB0}"/>
                  </a:ext>
                </a:extLst>
              </p:cNvPr>
              <p:cNvSpPr/>
              <p:nvPr/>
            </p:nvSpPr>
            <p:spPr>
              <a:xfrm>
                <a:off x="2522826" y="5700333"/>
                <a:ext cx="117334" cy="109504"/>
              </a:xfrm>
              <a:prstGeom prst="round2SameRect">
                <a:avLst>
                  <a:gd name="adj1" fmla="val 9605"/>
                  <a:gd name="adj2" fmla="val 0"/>
                </a:avLst>
              </a:prstGeom>
              <a:solidFill>
                <a:srgbClr val="2285AF"/>
              </a:solidFill>
              <a:ln w="25400" cap="flat" cmpd="sng" algn="ctr">
                <a:noFill/>
                <a:prstDash val="solid"/>
              </a:ln>
              <a:effectLst/>
            </p:spPr>
            <p:txBody>
              <a:bodyPr rtlCol="0" anchor="ctr"/>
              <a:lstStyle/>
              <a:p>
                <a:pPr marL="0" marR="0" lvl="0" indent="0" algn="ctr" defTabSz="457189" eaLnBrk="1" fontAlgn="auto" latinLnBrk="0" hangingPunct="1">
                  <a:lnSpc>
                    <a:spcPct val="90000"/>
                  </a:lnSpc>
                  <a:spcBef>
                    <a:spcPts val="0"/>
                  </a:spcBef>
                  <a:spcAft>
                    <a:spcPts val="450"/>
                  </a:spcAft>
                  <a:buClrTx/>
                  <a:buSzTx/>
                  <a:buFont typeface="Arial" pitchFamily="34" charset="0"/>
                  <a:buNone/>
                  <a:tabLst/>
                  <a:defRPr/>
                </a:pPr>
                <a:endParaRPr kumimoji="0" lang="en-I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Rectangle: Top Corners Rounded 124">
                <a:extLst>
                  <a:ext uri="{FF2B5EF4-FFF2-40B4-BE49-F238E27FC236}">
                    <a16:creationId xmlns:a16="http://schemas.microsoft.com/office/drawing/2014/main" xmlns="" id="{0EB928CF-5420-4ABC-84FC-E5A33A7C2124}"/>
                  </a:ext>
                </a:extLst>
              </p:cNvPr>
              <p:cNvSpPr/>
              <p:nvPr/>
            </p:nvSpPr>
            <p:spPr>
              <a:xfrm>
                <a:off x="3482838" y="5700333"/>
                <a:ext cx="117334" cy="109504"/>
              </a:xfrm>
              <a:prstGeom prst="round2SameRect">
                <a:avLst>
                  <a:gd name="adj1" fmla="val 9605"/>
                  <a:gd name="adj2" fmla="val 0"/>
                </a:avLst>
              </a:prstGeom>
              <a:solidFill>
                <a:srgbClr val="C7261E"/>
              </a:solidFill>
              <a:ln w="25400" cap="flat" cmpd="sng" algn="ctr">
                <a:noFill/>
                <a:prstDash val="solid"/>
              </a:ln>
              <a:effectLst/>
            </p:spPr>
            <p:txBody>
              <a:bodyPr rtlCol="0" anchor="ctr"/>
              <a:lstStyle/>
              <a:p>
                <a:pPr marL="0" marR="0" lvl="0" indent="0" algn="ctr" defTabSz="457189" eaLnBrk="1" fontAlgn="auto" latinLnBrk="0" hangingPunct="1">
                  <a:lnSpc>
                    <a:spcPct val="90000"/>
                  </a:lnSpc>
                  <a:spcBef>
                    <a:spcPts val="0"/>
                  </a:spcBef>
                  <a:spcAft>
                    <a:spcPts val="450"/>
                  </a:spcAft>
                  <a:buClrTx/>
                  <a:buSzTx/>
                  <a:buFont typeface="Arial" pitchFamily="34" charset="0"/>
                  <a:buNone/>
                  <a:tabLst/>
                  <a:defRPr/>
                </a:pPr>
                <a:endParaRPr kumimoji="0" lang="en-I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6" name="TextBox 137">
                <a:extLst>
                  <a:ext uri="{FF2B5EF4-FFF2-40B4-BE49-F238E27FC236}">
                    <a16:creationId xmlns:a16="http://schemas.microsoft.com/office/drawing/2014/main" xmlns="" id="{78BA6245-E9AE-492D-9111-03FCAE3FEFC3}"/>
                  </a:ext>
                </a:extLst>
              </p:cNvPr>
              <p:cNvSpPr txBox="1"/>
              <p:nvPr/>
            </p:nvSpPr>
            <p:spPr>
              <a:xfrm>
                <a:off x="2587475" y="5638269"/>
                <a:ext cx="681703" cy="230832"/>
              </a:xfrm>
              <a:prstGeom prst="rect">
                <a:avLst/>
              </a:prstGeom>
              <a:noFill/>
            </p:spPr>
            <p:txBody>
              <a:bodyPr wrap="square">
                <a:spAutoFit/>
              </a:bodyPr>
              <a:lstStyle/>
              <a:p>
                <a:pPr algn="ctr" defTabSz="457189">
                  <a:buFont typeface="Arial" pitchFamily="34" charset="0"/>
                  <a:buNone/>
                  <a:defRPr/>
                </a:pPr>
                <a:r>
                  <a:rPr lang="en-US"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Control</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17" name="TextBox 138">
              <a:extLst>
                <a:ext uri="{FF2B5EF4-FFF2-40B4-BE49-F238E27FC236}">
                  <a16:creationId xmlns:a16="http://schemas.microsoft.com/office/drawing/2014/main" xmlns="" id="{9258374E-2F65-4CBD-A8DE-4AE21A460BDA}"/>
                </a:ext>
              </a:extLst>
            </p:cNvPr>
            <p:cNvSpPr txBox="1"/>
            <p:nvPr/>
          </p:nvSpPr>
          <p:spPr>
            <a:xfrm>
              <a:off x="3591135" y="5638269"/>
              <a:ext cx="1450433" cy="230832"/>
            </a:xfrm>
            <a:prstGeom prst="rect">
              <a:avLst/>
            </a:prstGeom>
            <a:noFill/>
          </p:spPr>
          <p:txBody>
            <a:bodyPr wrap="square">
              <a:spAutoFit/>
            </a:bodyPr>
            <a:lstStyle/>
            <a:p>
              <a:pPr defTabSz="457189">
                <a:buFont typeface="Arial" pitchFamily="34" charset="0"/>
                <a:buNone/>
                <a:defRPr/>
              </a:pPr>
              <a:r>
                <a:rPr lang="en-US"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After therapy</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18" name="TextBox 139">
            <a:extLst>
              <a:ext uri="{FF2B5EF4-FFF2-40B4-BE49-F238E27FC236}">
                <a16:creationId xmlns:a16="http://schemas.microsoft.com/office/drawing/2014/main" xmlns="" id="{780C1794-E58E-4D63-9212-256EB0E4FDF9}"/>
              </a:ext>
            </a:extLst>
          </p:cNvPr>
          <p:cNvSpPr txBox="1"/>
          <p:nvPr/>
        </p:nvSpPr>
        <p:spPr>
          <a:xfrm>
            <a:off x="2452215" y="3616394"/>
            <a:ext cx="539910"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364</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19" name="TextBox 140">
            <a:extLst>
              <a:ext uri="{FF2B5EF4-FFF2-40B4-BE49-F238E27FC236}">
                <a16:creationId xmlns:a16="http://schemas.microsoft.com/office/drawing/2014/main" xmlns="" id="{FB9BAA6A-C02C-48A6-8014-083B5A3497D0}"/>
              </a:ext>
            </a:extLst>
          </p:cNvPr>
          <p:cNvSpPr txBox="1"/>
          <p:nvPr/>
        </p:nvSpPr>
        <p:spPr>
          <a:xfrm>
            <a:off x="4054270" y="3947228"/>
            <a:ext cx="574512"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295</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20" name="TextBox 141">
            <a:extLst>
              <a:ext uri="{FF2B5EF4-FFF2-40B4-BE49-F238E27FC236}">
                <a16:creationId xmlns:a16="http://schemas.microsoft.com/office/drawing/2014/main" xmlns="" id="{D4685C4E-5929-4692-9F42-F253E12A1CF7}"/>
              </a:ext>
            </a:extLst>
          </p:cNvPr>
          <p:cNvSpPr txBox="1"/>
          <p:nvPr/>
        </p:nvSpPr>
        <p:spPr>
          <a:xfrm>
            <a:off x="3082137" y="4909279"/>
            <a:ext cx="435284"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88</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21" name="TextBox 142">
            <a:extLst>
              <a:ext uri="{FF2B5EF4-FFF2-40B4-BE49-F238E27FC236}">
                <a16:creationId xmlns:a16="http://schemas.microsoft.com/office/drawing/2014/main" xmlns="" id="{CB0E62B7-7BC9-40F1-982D-A6FA83D3C211}"/>
              </a:ext>
            </a:extLst>
          </p:cNvPr>
          <p:cNvSpPr txBox="1"/>
          <p:nvPr/>
        </p:nvSpPr>
        <p:spPr>
          <a:xfrm>
            <a:off x="4653804" y="4598869"/>
            <a:ext cx="547046"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169</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57" name="TextBox 42">
            <a:extLst>
              <a:ext uri="{FF2B5EF4-FFF2-40B4-BE49-F238E27FC236}">
                <a16:creationId xmlns:a16="http://schemas.microsoft.com/office/drawing/2014/main" xmlns="" id="{57952BE1-3D12-4EC4-A54A-57E5870B23C8}"/>
              </a:ext>
            </a:extLst>
          </p:cNvPr>
          <p:cNvSpPr txBox="1"/>
          <p:nvPr/>
        </p:nvSpPr>
        <p:spPr>
          <a:xfrm>
            <a:off x="771938" y="1841236"/>
            <a:ext cx="5397428" cy="424732"/>
          </a:xfrm>
          <a:prstGeom prst="rect">
            <a:avLst/>
          </a:prstGeom>
          <a:noFill/>
        </p:spPr>
        <p:txBody>
          <a:bodyPr wrap="square">
            <a:spAutoFit/>
          </a:bodyPr>
          <a:lstStyle/>
          <a:p>
            <a:pPr algn="ctr" defTabSz="457189">
              <a:lnSpc>
                <a:spcPct val="90000"/>
              </a:lnSpc>
              <a:spcAft>
                <a:spcPts val="450"/>
              </a:spcAft>
              <a:buFont typeface="Arial" pitchFamily="34" charset="0"/>
              <a:buNone/>
              <a:defRPr/>
            </a:pPr>
            <a:r>
              <a:rPr lang="en-US" sz="12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There was a 76% reduction in the duration of the total ischemic burden by metoprolol as compared to 43% by diltiazem (</a:t>
            </a:r>
            <a:r>
              <a:rPr lang="en-US" sz="1200" b="1" i="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a:t>
            </a:r>
            <a:r>
              <a:rPr lang="en-US" sz="12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&lt;0.01).</a:t>
            </a:r>
            <a:r>
              <a:rPr lang="en-US" sz="1200" b="1" baseline="30000"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p>
        </p:txBody>
      </p:sp>
      <p:sp>
        <p:nvSpPr>
          <p:cNvPr id="156" name="TextBox 41">
            <a:extLst>
              <a:ext uri="{FF2B5EF4-FFF2-40B4-BE49-F238E27FC236}">
                <a16:creationId xmlns:a16="http://schemas.microsoft.com/office/drawing/2014/main" xmlns="" id="{26C270C5-8B5B-4083-8A32-081FFE55D948}"/>
              </a:ext>
            </a:extLst>
          </p:cNvPr>
          <p:cNvSpPr txBox="1"/>
          <p:nvPr/>
        </p:nvSpPr>
        <p:spPr>
          <a:xfrm>
            <a:off x="6265798" y="1840757"/>
            <a:ext cx="5072149" cy="424732"/>
          </a:xfrm>
          <a:prstGeom prst="rect">
            <a:avLst/>
          </a:prstGeom>
          <a:noFill/>
        </p:spPr>
        <p:txBody>
          <a:bodyPr wrap="square">
            <a:spAutoFit/>
          </a:bodyPr>
          <a:lstStyle/>
          <a:p>
            <a:pPr algn="ctr" defTabSz="457189">
              <a:lnSpc>
                <a:spcPct val="90000"/>
              </a:lnSpc>
              <a:spcAft>
                <a:spcPts val="450"/>
              </a:spcAft>
              <a:buFont typeface="Arial" pitchFamily="34" charset="0"/>
              <a:buNone/>
              <a:defRPr/>
            </a:pPr>
            <a:r>
              <a:rPr lang="en-US" sz="12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There was a 40% reduction in the frequency of total ischemic burden by metoprolol as compared to 24% by diltiazem (</a:t>
            </a:r>
            <a:r>
              <a:rPr lang="en-US" sz="1200" b="1" i="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a:t>
            </a:r>
            <a:r>
              <a:rPr lang="en-US" sz="1200" b="1"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&lt;0.02).</a:t>
            </a:r>
            <a:r>
              <a:rPr lang="en-US" sz="1200" b="1" baseline="30000" dirty="0">
                <a:solidFill>
                  <a:srgbClr val="2285A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p>
        </p:txBody>
      </p:sp>
      <p:sp>
        <p:nvSpPr>
          <p:cNvPr id="123" name="Rectangle: Top Corners Rounded 74">
            <a:extLst>
              <a:ext uri="{FF2B5EF4-FFF2-40B4-BE49-F238E27FC236}">
                <a16:creationId xmlns:a16="http://schemas.microsoft.com/office/drawing/2014/main" xmlns="" id="{F3166AD3-525C-4A29-8FA5-D88C1702B5E3}"/>
              </a:ext>
            </a:extLst>
          </p:cNvPr>
          <p:cNvSpPr/>
          <p:nvPr/>
        </p:nvSpPr>
        <p:spPr>
          <a:xfrm>
            <a:off x="7614379" y="3558009"/>
            <a:ext cx="521291" cy="1665763"/>
          </a:xfrm>
          <a:prstGeom prst="rect">
            <a:avLst/>
          </a:prstGeom>
          <a:gradFill>
            <a:gsLst>
              <a:gs pos="0">
                <a:srgbClr val="2285AF"/>
              </a:gs>
              <a:gs pos="54000">
                <a:srgbClr val="2285AF">
                  <a:alpha val="80000"/>
                </a:srgbClr>
              </a:gs>
              <a:gs pos="100000">
                <a:srgbClr val="2285AF"/>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Rectangle: Top Corners Rounded 75">
            <a:extLst>
              <a:ext uri="{FF2B5EF4-FFF2-40B4-BE49-F238E27FC236}">
                <a16:creationId xmlns:a16="http://schemas.microsoft.com/office/drawing/2014/main" xmlns="" id="{00286D8E-5CE3-4BC4-9B77-3AC8B22F47A6}"/>
              </a:ext>
            </a:extLst>
          </p:cNvPr>
          <p:cNvSpPr/>
          <p:nvPr/>
        </p:nvSpPr>
        <p:spPr>
          <a:xfrm>
            <a:off x="8203410" y="4230695"/>
            <a:ext cx="521291" cy="993077"/>
          </a:xfrm>
          <a:prstGeom prst="rect">
            <a:avLst/>
          </a:prstGeom>
          <a:gradFill>
            <a:gsLst>
              <a:gs pos="0">
                <a:srgbClr val="C7261E"/>
              </a:gs>
              <a:gs pos="54000">
                <a:srgbClr val="C7261E">
                  <a:alpha val="80000"/>
                </a:srgbClr>
              </a:gs>
              <a:gs pos="100000">
                <a:srgbClr val="C7261E"/>
              </a:gs>
            </a:gsLst>
            <a:lin ang="10800000" scaled="1"/>
          </a:gradFill>
          <a:ln w="25400" cap="flat" cmpd="sng" algn="ctr">
            <a:noFill/>
            <a:prstDash val="solid"/>
          </a:ln>
          <a:effectLst/>
        </p:spPr>
        <p:txBody>
          <a:bodyPr rtlCol="0" anchor="ctr"/>
          <a:lstStyle/>
          <a:p>
            <a:pPr algn="ctr" defTabSz="457189">
              <a:lnSpc>
                <a:spcPct val="90000"/>
              </a:lnSpc>
              <a:spcAft>
                <a:spcPts val="450"/>
              </a:spcAft>
            </a:pPr>
            <a:endParaRPr lang="en-IN" sz="20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5" name="Rectangle: Top Corners Rounded 76">
            <a:extLst>
              <a:ext uri="{FF2B5EF4-FFF2-40B4-BE49-F238E27FC236}">
                <a16:creationId xmlns:a16="http://schemas.microsoft.com/office/drawing/2014/main" xmlns="" id="{9659B0FE-6C90-400B-B240-6994751D7EE9}"/>
              </a:ext>
            </a:extLst>
          </p:cNvPr>
          <p:cNvSpPr/>
          <p:nvPr/>
        </p:nvSpPr>
        <p:spPr>
          <a:xfrm>
            <a:off x="9293114" y="3603084"/>
            <a:ext cx="521291" cy="1620688"/>
          </a:xfrm>
          <a:prstGeom prst="rect">
            <a:avLst/>
          </a:prstGeom>
          <a:gradFill>
            <a:gsLst>
              <a:gs pos="0">
                <a:srgbClr val="2285AF"/>
              </a:gs>
              <a:gs pos="54000">
                <a:srgbClr val="2285AF">
                  <a:alpha val="80000"/>
                </a:srgbClr>
              </a:gs>
              <a:gs pos="100000">
                <a:srgbClr val="2285AF"/>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lt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26" name="Rectangle: Top Corners Rounded 77">
            <a:extLst>
              <a:ext uri="{FF2B5EF4-FFF2-40B4-BE49-F238E27FC236}">
                <a16:creationId xmlns:a16="http://schemas.microsoft.com/office/drawing/2014/main" xmlns="" id="{A1335610-A695-428A-8970-2386D72718E7}"/>
              </a:ext>
            </a:extLst>
          </p:cNvPr>
          <p:cNvSpPr/>
          <p:nvPr/>
        </p:nvSpPr>
        <p:spPr>
          <a:xfrm>
            <a:off x="9882143" y="3993173"/>
            <a:ext cx="521291" cy="1230598"/>
          </a:xfrm>
          <a:prstGeom prst="rect">
            <a:avLst/>
          </a:prstGeom>
          <a:gradFill>
            <a:gsLst>
              <a:gs pos="0">
                <a:srgbClr val="C7261E"/>
              </a:gs>
              <a:gs pos="54000">
                <a:srgbClr val="C7261E">
                  <a:alpha val="80000"/>
                </a:srgbClr>
              </a:gs>
              <a:gs pos="100000">
                <a:srgbClr val="C7261E"/>
              </a:gs>
            </a:gsLst>
            <a:lin ang="10800000" scaled="1"/>
          </a:gradFill>
          <a:ln w="25400" cap="flat" cmpd="sng" algn="ctr">
            <a:noFill/>
            <a:prstDash val="solid"/>
          </a:ln>
          <a:effectLst/>
        </p:spPr>
        <p:txBody>
          <a:bodyPr rtlCol="0" anchor="ctr"/>
          <a:lstStyle/>
          <a:p>
            <a:pPr algn="ctr" defTabSz="457189">
              <a:lnSpc>
                <a:spcPct val="90000"/>
              </a:lnSpc>
              <a:spcAft>
                <a:spcPts val="450"/>
              </a:spcAft>
            </a:pPr>
            <a:endParaRPr lang="en-IN" sz="20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27" name="Straight Connector 78">
            <a:extLst>
              <a:ext uri="{FF2B5EF4-FFF2-40B4-BE49-F238E27FC236}">
                <a16:creationId xmlns:a16="http://schemas.microsoft.com/office/drawing/2014/main" xmlns="" id="{BE001862-415F-4919-9F91-75A24255142A}"/>
              </a:ext>
            </a:extLst>
          </p:cNvPr>
          <p:cNvCxnSpPr/>
          <p:nvPr/>
        </p:nvCxnSpPr>
        <p:spPr>
          <a:xfrm>
            <a:off x="7132847" y="3184913"/>
            <a:ext cx="0" cy="2038861"/>
          </a:xfrm>
          <a:prstGeom prst="line">
            <a:avLst/>
          </a:prstGeom>
          <a:noFill/>
          <a:ln w="12700" cap="flat" cmpd="sng" algn="ctr">
            <a:solidFill>
              <a:srgbClr val="000000">
                <a:lumMod val="85000"/>
                <a:lumOff val="15000"/>
              </a:srgbClr>
            </a:solidFill>
            <a:prstDash val="solid"/>
          </a:ln>
          <a:effectLst/>
        </p:spPr>
      </p:cxnSp>
      <p:cxnSp>
        <p:nvCxnSpPr>
          <p:cNvPr id="128" name="Straight Connector 79">
            <a:extLst>
              <a:ext uri="{FF2B5EF4-FFF2-40B4-BE49-F238E27FC236}">
                <a16:creationId xmlns:a16="http://schemas.microsoft.com/office/drawing/2014/main" xmlns="" id="{908C6FBF-68EE-40F6-B2A7-E3E86A1EC441}"/>
              </a:ext>
            </a:extLst>
          </p:cNvPr>
          <p:cNvCxnSpPr/>
          <p:nvPr/>
        </p:nvCxnSpPr>
        <p:spPr>
          <a:xfrm>
            <a:off x="7125119" y="5223770"/>
            <a:ext cx="3611487" cy="0"/>
          </a:xfrm>
          <a:prstGeom prst="line">
            <a:avLst/>
          </a:prstGeom>
          <a:noFill/>
          <a:ln w="12700" cap="flat" cmpd="sng" algn="ctr">
            <a:solidFill>
              <a:srgbClr val="000000">
                <a:lumMod val="85000"/>
                <a:lumOff val="15000"/>
              </a:srgbClr>
            </a:solidFill>
            <a:prstDash val="solid"/>
          </a:ln>
          <a:effectLst/>
        </p:spPr>
      </p:cxnSp>
      <p:cxnSp>
        <p:nvCxnSpPr>
          <p:cNvPr id="129" name="Straight Connector 80">
            <a:extLst>
              <a:ext uri="{FF2B5EF4-FFF2-40B4-BE49-F238E27FC236}">
                <a16:creationId xmlns:a16="http://schemas.microsoft.com/office/drawing/2014/main" xmlns="" id="{F4F3C9F9-3EA6-4AE3-A18B-5AD0A790DCFE}"/>
              </a:ext>
            </a:extLst>
          </p:cNvPr>
          <p:cNvCxnSpPr/>
          <p:nvPr/>
        </p:nvCxnSpPr>
        <p:spPr>
          <a:xfrm>
            <a:off x="7061613" y="3184911"/>
            <a:ext cx="80071" cy="0"/>
          </a:xfrm>
          <a:prstGeom prst="line">
            <a:avLst/>
          </a:prstGeom>
          <a:noFill/>
          <a:ln w="12700" cap="flat" cmpd="sng" algn="ctr">
            <a:solidFill>
              <a:srgbClr val="000000">
                <a:lumMod val="85000"/>
                <a:lumOff val="15000"/>
              </a:srgbClr>
            </a:solidFill>
            <a:prstDash val="solid"/>
          </a:ln>
          <a:effectLst/>
        </p:spPr>
      </p:cxnSp>
      <p:cxnSp>
        <p:nvCxnSpPr>
          <p:cNvPr id="130" name="Straight Connector 81">
            <a:extLst>
              <a:ext uri="{FF2B5EF4-FFF2-40B4-BE49-F238E27FC236}">
                <a16:creationId xmlns:a16="http://schemas.microsoft.com/office/drawing/2014/main" xmlns="" id="{19E525F3-55FC-4AEE-8728-E62A0EC6582A}"/>
              </a:ext>
            </a:extLst>
          </p:cNvPr>
          <p:cNvCxnSpPr/>
          <p:nvPr/>
        </p:nvCxnSpPr>
        <p:spPr>
          <a:xfrm>
            <a:off x="7061613" y="5223766"/>
            <a:ext cx="80071" cy="0"/>
          </a:xfrm>
          <a:prstGeom prst="line">
            <a:avLst/>
          </a:prstGeom>
          <a:noFill/>
          <a:ln w="12700" cap="flat" cmpd="sng" algn="ctr">
            <a:solidFill>
              <a:srgbClr val="000000">
                <a:lumMod val="85000"/>
                <a:lumOff val="15000"/>
              </a:srgbClr>
            </a:solidFill>
            <a:prstDash val="solid"/>
          </a:ln>
          <a:effectLst/>
        </p:spPr>
      </p:cxnSp>
      <p:cxnSp>
        <p:nvCxnSpPr>
          <p:cNvPr id="131" name="Straight Connector 82">
            <a:extLst>
              <a:ext uri="{FF2B5EF4-FFF2-40B4-BE49-F238E27FC236}">
                <a16:creationId xmlns:a16="http://schemas.microsoft.com/office/drawing/2014/main" xmlns="" id="{35FDB40D-E370-4E78-99F4-A7AE5E7B096E}"/>
              </a:ext>
            </a:extLst>
          </p:cNvPr>
          <p:cNvCxnSpPr/>
          <p:nvPr/>
        </p:nvCxnSpPr>
        <p:spPr>
          <a:xfrm>
            <a:off x="7061613" y="3603084"/>
            <a:ext cx="80071" cy="0"/>
          </a:xfrm>
          <a:prstGeom prst="line">
            <a:avLst/>
          </a:prstGeom>
          <a:noFill/>
          <a:ln w="12700" cap="flat" cmpd="sng" algn="ctr">
            <a:solidFill>
              <a:srgbClr val="000000">
                <a:lumMod val="85000"/>
                <a:lumOff val="15000"/>
              </a:srgbClr>
            </a:solidFill>
            <a:prstDash val="solid"/>
          </a:ln>
          <a:effectLst/>
        </p:spPr>
      </p:cxnSp>
      <p:cxnSp>
        <p:nvCxnSpPr>
          <p:cNvPr id="132" name="Straight Connector 83">
            <a:extLst>
              <a:ext uri="{FF2B5EF4-FFF2-40B4-BE49-F238E27FC236}">
                <a16:creationId xmlns:a16="http://schemas.microsoft.com/office/drawing/2014/main" xmlns="" id="{674408BF-022B-43EA-815C-50EBB55156CE}"/>
              </a:ext>
            </a:extLst>
          </p:cNvPr>
          <p:cNvCxnSpPr/>
          <p:nvPr/>
        </p:nvCxnSpPr>
        <p:spPr>
          <a:xfrm>
            <a:off x="7061613" y="4000108"/>
            <a:ext cx="80071" cy="0"/>
          </a:xfrm>
          <a:prstGeom prst="line">
            <a:avLst/>
          </a:prstGeom>
          <a:noFill/>
          <a:ln w="12700" cap="flat" cmpd="sng" algn="ctr">
            <a:solidFill>
              <a:srgbClr val="000000">
                <a:lumMod val="85000"/>
                <a:lumOff val="15000"/>
              </a:srgbClr>
            </a:solidFill>
            <a:prstDash val="solid"/>
          </a:ln>
          <a:effectLst/>
        </p:spPr>
      </p:cxnSp>
      <p:cxnSp>
        <p:nvCxnSpPr>
          <p:cNvPr id="133" name="Straight Connector 84">
            <a:extLst>
              <a:ext uri="{FF2B5EF4-FFF2-40B4-BE49-F238E27FC236}">
                <a16:creationId xmlns:a16="http://schemas.microsoft.com/office/drawing/2014/main" xmlns="" id="{344A01B3-361F-480A-ACF4-B112B4CC175B}"/>
              </a:ext>
            </a:extLst>
          </p:cNvPr>
          <p:cNvCxnSpPr/>
          <p:nvPr/>
        </p:nvCxnSpPr>
        <p:spPr>
          <a:xfrm>
            <a:off x="7061613" y="4412735"/>
            <a:ext cx="80071" cy="0"/>
          </a:xfrm>
          <a:prstGeom prst="line">
            <a:avLst/>
          </a:prstGeom>
          <a:noFill/>
          <a:ln w="12700" cap="flat" cmpd="sng" algn="ctr">
            <a:solidFill>
              <a:srgbClr val="000000">
                <a:lumMod val="85000"/>
                <a:lumOff val="15000"/>
              </a:srgbClr>
            </a:solidFill>
            <a:prstDash val="solid"/>
          </a:ln>
          <a:effectLst/>
        </p:spPr>
      </p:cxnSp>
      <p:cxnSp>
        <p:nvCxnSpPr>
          <p:cNvPr id="134" name="Straight Connector 85">
            <a:extLst>
              <a:ext uri="{FF2B5EF4-FFF2-40B4-BE49-F238E27FC236}">
                <a16:creationId xmlns:a16="http://schemas.microsoft.com/office/drawing/2014/main" xmlns="" id="{1C974105-09C7-4950-B988-A46234586673}"/>
              </a:ext>
            </a:extLst>
          </p:cNvPr>
          <p:cNvCxnSpPr/>
          <p:nvPr/>
        </p:nvCxnSpPr>
        <p:spPr>
          <a:xfrm>
            <a:off x="7061613" y="4818426"/>
            <a:ext cx="80071" cy="0"/>
          </a:xfrm>
          <a:prstGeom prst="line">
            <a:avLst/>
          </a:prstGeom>
          <a:noFill/>
          <a:ln w="12700" cap="flat" cmpd="sng" algn="ctr">
            <a:solidFill>
              <a:srgbClr val="000000">
                <a:lumMod val="85000"/>
                <a:lumOff val="15000"/>
              </a:srgbClr>
            </a:solidFill>
            <a:prstDash val="solid"/>
          </a:ln>
          <a:effectLst/>
        </p:spPr>
      </p:cxnSp>
      <p:sp>
        <p:nvSpPr>
          <p:cNvPr id="141" name="TextBox 90">
            <a:extLst>
              <a:ext uri="{FF2B5EF4-FFF2-40B4-BE49-F238E27FC236}">
                <a16:creationId xmlns:a16="http://schemas.microsoft.com/office/drawing/2014/main" xmlns="" id="{C9CA45E5-7635-4393-8CF6-C14385956930}"/>
              </a:ext>
            </a:extLst>
          </p:cNvPr>
          <p:cNvSpPr txBox="1"/>
          <p:nvPr/>
        </p:nvSpPr>
        <p:spPr>
          <a:xfrm>
            <a:off x="6072730" y="2326990"/>
            <a:ext cx="4888367" cy="244682"/>
          </a:xfrm>
          <a:prstGeom prst="rect">
            <a:avLst/>
          </a:prstGeom>
          <a:noFill/>
        </p:spPr>
        <p:txBody>
          <a:bodyPr wrap="square">
            <a:spAutoFit/>
          </a:bodyPr>
          <a:lstStyle/>
          <a:p>
            <a:pPr algn="ctr" defTabSz="685783">
              <a:lnSpc>
                <a:spcPct val="90000"/>
              </a:lnSpc>
              <a:spcAft>
                <a:spcPts val="450"/>
              </a:spcAft>
              <a:buFont typeface="Arial" pitchFamily="34" charset="0"/>
              <a:buNone/>
              <a:defRPr/>
            </a:pPr>
            <a:r>
              <a:rPr lang="en-US" sz="11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Mean reduction in the frequency of total ischemic burden</a:t>
            </a:r>
          </a:p>
        </p:txBody>
      </p:sp>
      <p:sp>
        <p:nvSpPr>
          <p:cNvPr id="142" name="TextBox 91">
            <a:extLst>
              <a:ext uri="{FF2B5EF4-FFF2-40B4-BE49-F238E27FC236}">
                <a16:creationId xmlns:a16="http://schemas.microsoft.com/office/drawing/2014/main" xmlns="" id="{6D310E5A-3523-4EE3-970A-C70E3C208791}"/>
              </a:ext>
            </a:extLst>
          </p:cNvPr>
          <p:cNvSpPr txBox="1"/>
          <p:nvPr/>
        </p:nvSpPr>
        <p:spPr>
          <a:xfrm rot="16200000">
            <a:off x="5445102" y="4054968"/>
            <a:ext cx="2216141" cy="216982"/>
          </a:xfrm>
          <a:prstGeom prst="rect">
            <a:avLst/>
          </a:prstGeom>
          <a:noFill/>
        </p:spPr>
        <p:txBody>
          <a:bodyPr wrap="square">
            <a:spAutoFit/>
          </a:bodyPr>
          <a:lstStyle/>
          <a:p>
            <a:pPr algn="ctr" defTabSz="685783">
              <a:lnSpc>
                <a:spcPct val="90000"/>
              </a:lnSpc>
              <a:spcAft>
                <a:spcPts val="450"/>
              </a:spcAft>
              <a:buFont typeface="Arial" pitchFamily="34" charset="0"/>
              <a:buNone/>
              <a:defRPr/>
            </a:pPr>
            <a:r>
              <a:rPr lang="en-US" sz="9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Mean Episodes/48 hour</a:t>
            </a:r>
          </a:p>
        </p:txBody>
      </p:sp>
      <p:sp>
        <p:nvSpPr>
          <p:cNvPr id="143" name="TextBox 92">
            <a:extLst>
              <a:ext uri="{FF2B5EF4-FFF2-40B4-BE49-F238E27FC236}">
                <a16:creationId xmlns:a16="http://schemas.microsoft.com/office/drawing/2014/main" xmlns="" id="{7D5B32C8-F8F7-4301-8D28-0953187EF64D}"/>
              </a:ext>
            </a:extLst>
          </p:cNvPr>
          <p:cNvSpPr txBox="1"/>
          <p:nvPr/>
        </p:nvSpPr>
        <p:spPr>
          <a:xfrm>
            <a:off x="7555561" y="5227930"/>
            <a:ext cx="1249026" cy="230832"/>
          </a:xfrm>
          <a:prstGeom prst="rect">
            <a:avLst/>
          </a:prstGeom>
          <a:noFill/>
        </p:spPr>
        <p:txBody>
          <a:bodyPr wrap="square">
            <a:spAutoFit/>
          </a:bodyPr>
          <a:lstStyle/>
          <a:p>
            <a:pPr algn="ctr" defTabSz="457189">
              <a:buFont typeface="Arial" pitchFamily="34" charset="0"/>
              <a:buNone/>
              <a:defRPr/>
            </a:pPr>
            <a:r>
              <a:rPr lang="en-US" sz="9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44" name="TextBox 93">
            <a:extLst>
              <a:ext uri="{FF2B5EF4-FFF2-40B4-BE49-F238E27FC236}">
                <a16:creationId xmlns:a16="http://schemas.microsoft.com/office/drawing/2014/main" xmlns="" id="{DE29B309-CA9F-4239-B108-3A1CB585C153}"/>
              </a:ext>
            </a:extLst>
          </p:cNvPr>
          <p:cNvSpPr txBox="1"/>
          <p:nvPr/>
        </p:nvSpPr>
        <p:spPr>
          <a:xfrm>
            <a:off x="9234379" y="5227930"/>
            <a:ext cx="1249026" cy="230832"/>
          </a:xfrm>
          <a:prstGeom prst="rect">
            <a:avLst/>
          </a:prstGeom>
          <a:noFill/>
        </p:spPr>
        <p:txBody>
          <a:bodyPr wrap="square">
            <a:spAutoFit/>
          </a:bodyPr>
          <a:lstStyle/>
          <a:p>
            <a:pPr algn="ctr" defTabSz="457189">
              <a:buFont typeface="Arial" pitchFamily="34" charset="0"/>
              <a:buNone/>
              <a:defRPr/>
            </a:pPr>
            <a:r>
              <a:rPr lang="en-US" sz="9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Diltiazem</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45" name="TextBox 94">
            <a:extLst>
              <a:ext uri="{FF2B5EF4-FFF2-40B4-BE49-F238E27FC236}">
                <a16:creationId xmlns:a16="http://schemas.microsoft.com/office/drawing/2014/main" xmlns="" id="{4C48B4A1-757C-4DF0-8171-4A9A6797B8EB}"/>
              </a:ext>
            </a:extLst>
          </p:cNvPr>
          <p:cNvSpPr txBox="1"/>
          <p:nvPr/>
        </p:nvSpPr>
        <p:spPr>
          <a:xfrm>
            <a:off x="6651318" y="3064060"/>
            <a:ext cx="400715"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10</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46" name="TextBox 95">
            <a:extLst>
              <a:ext uri="{FF2B5EF4-FFF2-40B4-BE49-F238E27FC236}">
                <a16:creationId xmlns:a16="http://schemas.microsoft.com/office/drawing/2014/main" xmlns="" id="{776DACFA-259A-41DD-9CDB-2C0E456BCA91}"/>
              </a:ext>
            </a:extLst>
          </p:cNvPr>
          <p:cNvSpPr txBox="1"/>
          <p:nvPr/>
        </p:nvSpPr>
        <p:spPr>
          <a:xfrm>
            <a:off x="6651318" y="3477036"/>
            <a:ext cx="400715"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8</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47" name="TextBox 96">
            <a:extLst>
              <a:ext uri="{FF2B5EF4-FFF2-40B4-BE49-F238E27FC236}">
                <a16:creationId xmlns:a16="http://schemas.microsoft.com/office/drawing/2014/main" xmlns="" id="{E7AFE138-1A96-4935-B1F7-C32B540FF2D6}"/>
              </a:ext>
            </a:extLst>
          </p:cNvPr>
          <p:cNvSpPr txBox="1"/>
          <p:nvPr/>
        </p:nvSpPr>
        <p:spPr>
          <a:xfrm>
            <a:off x="6651318" y="3874061"/>
            <a:ext cx="400715"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6</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48" name="TextBox 97">
            <a:extLst>
              <a:ext uri="{FF2B5EF4-FFF2-40B4-BE49-F238E27FC236}">
                <a16:creationId xmlns:a16="http://schemas.microsoft.com/office/drawing/2014/main" xmlns="" id="{6F50634D-FAE4-42CF-87CB-5473451FCDA3}"/>
              </a:ext>
            </a:extLst>
          </p:cNvPr>
          <p:cNvSpPr txBox="1"/>
          <p:nvPr/>
        </p:nvSpPr>
        <p:spPr>
          <a:xfrm>
            <a:off x="6651318" y="4263638"/>
            <a:ext cx="400715"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4</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49" name="TextBox 98">
            <a:extLst>
              <a:ext uri="{FF2B5EF4-FFF2-40B4-BE49-F238E27FC236}">
                <a16:creationId xmlns:a16="http://schemas.microsoft.com/office/drawing/2014/main" xmlns="" id="{7ECE9794-DE28-40A9-928D-D106478B2896}"/>
              </a:ext>
            </a:extLst>
          </p:cNvPr>
          <p:cNvSpPr txBox="1"/>
          <p:nvPr/>
        </p:nvSpPr>
        <p:spPr>
          <a:xfrm>
            <a:off x="6651318" y="4670532"/>
            <a:ext cx="400715"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2</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50" name="TextBox 99">
            <a:extLst>
              <a:ext uri="{FF2B5EF4-FFF2-40B4-BE49-F238E27FC236}">
                <a16:creationId xmlns:a16="http://schemas.microsoft.com/office/drawing/2014/main" xmlns="" id="{736E6C22-EEA1-48FE-B3D8-0B7B853FAC50}"/>
              </a:ext>
            </a:extLst>
          </p:cNvPr>
          <p:cNvSpPr txBox="1"/>
          <p:nvPr/>
        </p:nvSpPr>
        <p:spPr>
          <a:xfrm>
            <a:off x="6651318" y="5090969"/>
            <a:ext cx="400715" cy="215444"/>
          </a:xfrm>
          <a:prstGeom prst="rect">
            <a:avLst/>
          </a:prstGeom>
          <a:noFill/>
        </p:spPr>
        <p:txBody>
          <a:bodyPr wrap="square">
            <a:spAutoFit/>
          </a:bodyPr>
          <a:lstStyle/>
          <a:p>
            <a:pPr algn="r" defTabSz="457189">
              <a:buFont typeface="Arial" pitchFamily="34" charset="0"/>
              <a:buNone/>
              <a:defRPr/>
            </a:pPr>
            <a:r>
              <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a:t>
            </a:r>
            <a:endParaRPr lang="en-IN" sz="9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53" name="TextBox 102">
            <a:extLst>
              <a:ext uri="{FF2B5EF4-FFF2-40B4-BE49-F238E27FC236}">
                <a16:creationId xmlns:a16="http://schemas.microsoft.com/office/drawing/2014/main" xmlns="" id="{CB8E8080-D007-432E-BE27-AE48B116665F}"/>
              </a:ext>
            </a:extLst>
          </p:cNvPr>
          <p:cNvSpPr txBox="1"/>
          <p:nvPr/>
        </p:nvSpPr>
        <p:spPr>
          <a:xfrm>
            <a:off x="8587693" y="3175733"/>
            <a:ext cx="845075" cy="215444"/>
          </a:xfrm>
          <a:prstGeom prst="rect">
            <a:avLst/>
          </a:prstGeom>
          <a:noFill/>
        </p:spPr>
        <p:txBody>
          <a:bodyPr wrap="square">
            <a:spAutoFit/>
          </a:bodyPr>
          <a:lstStyle/>
          <a:p>
            <a:pPr algn="ctr" defTabSz="457189">
              <a:buFont typeface="Arial" pitchFamily="34" charset="0"/>
              <a:buNone/>
              <a:defRPr/>
            </a:pPr>
            <a:r>
              <a:rPr lang="en-US" sz="800" b="1" i="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a:t>
            </a:r>
            <a:r>
              <a:rPr lang="en-US" sz="8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&lt;0.02</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58" name="TextBox 43">
            <a:extLst>
              <a:ext uri="{FF2B5EF4-FFF2-40B4-BE49-F238E27FC236}">
                <a16:creationId xmlns:a16="http://schemas.microsoft.com/office/drawing/2014/main" xmlns="" id="{BD5A4487-4A96-494D-BB6A-CEFDA643A25A}"/>
              </a:ext>
            </a:extLst>
          </p:cNvPr>
          <p:cNvSpPr txBox="1"/>
          <p:nvPr/>
        </p:nvSpPr>
        <p:spPr>
          <a:xfrm>
            <a:off x="7595126" y="3658651"/>
            <a:ext cx="559796"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8.2</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59" name="TextBox 44">
            <a:extLst>
              <a:ext uri="{FF2B5EF4-FFF2-40B4-BE49-F238E27FC236}">
                <a16:creationId xmlns:a16="http://schemas.microsoft.com/office/drawing/2014/main" xmlns="" id="{3BB40F91-A8E0-4272-B4F3-41F628BB392A}"/>
              </a:ext>
            </a:extLst>
          </p:cNvPr>
          <p:cNvSpPr txBox="1"/>
          <p:nvPr/>
        </p:nvSpPr>
        <p:spPr>
          <a:xfrm>
            <a:off x="8195704" y="4425903"/>
            <a:ext cx="541101"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4.9</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60" name="TextBox 71">
            <a:extLst>
              <a:ext uri="{FF2B5EF4-FFF2-40B4-BE49-F238E27FC236}">
                <a16:creationId xmlns:a16="http://schemas.microsoft.com/office/drawing/2014/main" xmlns="" id="{134C7434-E69E-45B7-AA2A-F9F07B685510}"/>
              </a:ext>
            </a:extLst>
          </p:cNvPr>
          <p:cNvSpPr txBox="1"/>
          <p:nvPr/>
        </p:nvSpPr>
        <p:spPr>
          <a:xfrm>
            <a:off x="9266355" y="3807635"/>
            <a:ext cx="592536"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8.0</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61" name="TextBox 72">
            <a:extLst>
              <a:ext uri="{FF2B5EF4-FFF2-40B4-BE49-F238E27FC236}">
                <a16:creationId xmlns:a16="http://schemas.microsoft.com/office/drawing/2014/main" xmlns="" id="{EE1C6A9A-5BA4-458D-8668-E86C4D8242E7}"/>
              </a:ext>
            </a:extLst>
          </p:cNvPr>
          <p:cNvSpPr txBox="1"/>
          <p:nvPr/>
        </p:nvSpPr>
        <p:spPr>
          <a:xfrm>
            <a:off x="9814405" y="4239510"/>
            <a:ext cx="615883" cy="215444"/>
          </a:xfrm>
          <a:prstGeom prst="rect">
            <a:avLst/>
          </a:prstGeom>
          <a:noFill/>
        </p:spPr>
        <p:txBody>
          <a:bodyPr wrap="square">
            <a:spAutoFit/>
          </a:bodyPr>
          <a:lstStyle/>
          <a:p>
            <a:pPr algn="ctr" defTabSz="457189">
              <a:buFont typeface="Arial" pitchFamily="34" charset="0"/>
              <a:buNone/>
              <a:defRPr/>
            </a:pPr>
            <a:r>
              <a:rPr lang="en-US" sz="8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6.1</a:t>
            </a:r>
            <a:endParaRPr lang="en-IN" sz="9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cxnSp>
        <p:nvCxnSpPr>
          <p:cNvPr id="140" name="直接连接符 139">
            <a:extLst>
              <a:ext uri="{FF2B5EF4-FFF2-40B4-BE49-F238E27FC236}">
                <a16:creationId xmlns:a16="http://schemas.microsoft.com/office/drawing/2014/main" xmlns="" id="{9FE400F3-E8AC-4AAD-BBF5-46AD9C7EBA91}"/>
              </a:ext>
            </a:extLst>
          </p:cNvPr>
          <p:cNvCxnSpPr>
            <a:cxnSpLocks/>
          </p:cNvCxnSpPr>
          <p:nvPr/>
        </p:nvCxnSpPr>
        <p:spPr>
          <a:xfrm>
            <a:off x="6130086" y="1792746"/>
            <a:ext cx="0" cy="401846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82" name="组合 181">
            <a:extLst>
              <a:ext uri="{FF2B5EF4-FFF2-40B4-BE49-F238E27FC236}">
                <a16:creationId xmlns:a16="http://schemas.microsoft.com/office/drawing/2014/main" xmlns="" id="{221545C6-97E7-4EE7-9367-6E7C0F699391}"/>
              </a:ext>
            </a:extLst>
          </p:cNvPr>
          <p:cNvGrpSpPr/>
          <p:nvPr/>
        </p:nvGrpSpPr>
        <p:grpSpPr>
          <a:xfrm>
            <a:off x="7624046" y="5575017"/>
            <a:ext cx="2518742" cy="230832"/>
            <a:chOff x="2522826" y="5638269"/>
            <a:chExt cx="2518742" cy="230832"/>
          </a:xfrm>
        </p:grpSpPr>
        <p:grpSp>
          <p:nvGrpSpPr>
            <p:cNvPr id="183" name="组合 182">
              <a:extLst>
                <a:ext uri="{FF2B5EF4-FFF2-40B4-BE49-F238E27FC236}">
                  <a16:creationId xmlns:a16="http://schemas.microsoft.com/office/drawing/2014/main" xmlns="" id="{D5A7DE78-8968-4F03-9319-2BE11E088E59}"/>
                </a:ext>
              </a:extLst>
            </p:cNvPr>
            <p:cNvGrpSpPr/>
            <p:nvPr/>
          </p:nvGrpSpPr>
          <p:grpSpPr>
            <a:xfrm>
              <a:off x="2522826" y="5638269"/>
              <a:ext cx="1077346" cy="230832"/>
              <a:chOff x="2522826" y="5638269"/>
              <a:chExt cx="1077346" cy="230832"/>
            </a:xfrm>
          </p:grpSpPr>
          <p:sp>
            <p:nvSpPr>
              <p:cNvPr id="185" name="Rectangle: Top Corners Rounded 123">
                <a:extLst>
                  <a:ext uri="{FF2B5EF4-FFF2-40B4-BE49-F238E27FC236}">
                    <a16:creationId xmlns:a16="http://schemas.microsoft.com/office/drawing/2014/main" xmlns="" id="{C363FFA6-62A8-4315-A015-DDBF37B7F91B}"/>
                  </a:ext>
                </a:extLst>
              </p:cNvPr>
              <p:cNvSpPr/>
              <p:nvPr/>
            </p:nvSpPr>
            <p:spPr>
              <a:xfrm>
                <a:off x="2522826" y="5700333"/>
                <a:ext cx="117334" cy="109504"/>
              </a:xfrm>
              <a:prstGeom prst="round2SameRect">
                <a:avLst>
                  <a:gd name="adj1" fmla="val 9605"/>
                  <a:gd name="adj2" fmla="val 0"/>
                </a:avLst>
              </a:prstGeom>
              <a:solidFill>
                <a:srgbClr val="2285AF"/>
              </a:solidFill>
              <a:ln w="25400" cap="flat" cmpd="sng" algn="ctr">
                <a:noFill/>
                <a:prstDash val="solid"/>
              </a:ln>
              <a:effectLst/>
            </p:spPr>
            <p:txBody>
              <a:bodyPr rtlCol="0" anchor="ctr"/>
              <a:lstStyle/>
              <a:p>
                <a:pPr marL="0" marR="0" lvl="0" indent="0" algn="ctr" defTabSz="457189" eaLnBrk="1" fontAlgn="auto" latinLnBrk="0" hangingPunct="1">
                  <a:lnSpc>
                    <a:spcPct val="90000"/>
                  </a:lnSpc>
                  <a:spcBef>
                    <a:spcPts val="0"/>
                  </a:spcBef>
                  <a:spcAft>
                    <a:spcPts val="450"/>
                  </a:spcAft>
                  <a:buClrTx/>
                  <a:buSzTx/>
                  <a:buFont typeface="Arial" pitchFamily="34" charset="0"/>
                  <a:buNone/>
                  <a:tabLst/>
                  <a:defRPr/>
                </a:pPr>
                <a:endParaRPr kumimoji="0" lang="en-I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 name="Rectangle: Top Corners Rounded 124">
                <a:extLst>
                  <a:ext uri="{FF2B5EF4-FFF2-40B4-BE49-F238E27FC236}">
                    <a16:creationId xmlns:a16="http://schemas.microsoft.com/office/drawing/2014/main" xmlns="" id="{18CA41DE-39DD-4DA7-A217-0ABCE1E05614}"/>
                  </a:ext>
                </a:extLst>
              </p:cNvPr>
              <p:cNvSpPr/>
              <p:nvPr/>
            </p:nvSpPr>
            <p:spPr>
              <a:xfrm>
                <a:off x="3482838" y="5700333"/>
                <a:ext cx="117334" cy="109504"/>
              </a:xfrm>
              <a:prstGeom prst="round2SameRect">
                <a:avLst>
                  <a:gd name="adj1" fmla="val 9605"/>
                  <a:gd name="adj2" fmla="val 0"/>
                </a:avLst>
              </a:prstGeom>
              <a:solidFill>
                <a:srgbClr val="C7261E"/>
              </a:solidFill>
              <a:ln w="25400" cap="flat" cmpd="sng" algn="ctr">
                <a:noFill/>
                <a:prstDash val="solid"/>
              </a:ln>
              <a:effectLst/>
            </p:spPr>
            <p:txBody>
              <a:bodyPr rtlCol="0" anchor="ctr"/>
              <a:lstStyle/>
              <a:p>
                <a:pPr marL="0" marR="0" lvl="0" indent="0" algn="ctr" defTabSz="457189" eaLnBrk="1" fontAlgn="auto" latinLnBrk="0" hangingPunct="1">
                  <a:lnSpc>
                    <a:spcPct val="90000"/>
                  </a:lnSpc>
                  <a:spcBef>
                    <a:spcPts val="0"/>
                  </a:spcBef>
                  <a:spcAft>
                    <a:spcPts val="450"/>
                  </a:spcAft>
                  <a:buClrTx/>
                  <a:buSzTx/>
                  <a:buFont typeface="Arial" pitchFamily="34" charset="0"/>
                  <a:buNone/>
                  <a:tabLst/>
                  <a:defRPr/>
                </a:pPr>
                <a:endParaRPr kumimoji="0" lang="en-I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 name="TextBox 137">
                <a:extLst>
                  <a:ext uri="{FF2B5EF4-FFF2-40B4-BE49-F238E27FC236}">
                    <a16:creationId xmlns:a16="http://schemas.microsoft.com/office/drawing/2014/main" xmlns="" id="{8BDB0282-B7E6-43E7-AB03-D33A2DAAD6B0}"/>
                  </a:ext>
                </a:extLst>
              </p:cNvPr>
              <p:cNvSpPr txBox="1"/>
              <p:nvPr/>
            </p:nvSpPr>
            <p:spPr>
              <a:xfrm>
                <a:off x="2587475" y="5638269"/>
                <a:ext cx="681703" cy="230832"/>
              </a:xfrm>
              <a:prstGeom prst="rect">
                <a:avLst/>
              </a:prstGeom>
              <a:noFill/>
            </p:spPr>
            <p:txBody>
              <a:bodyPr wrap="square">
                <a:spAutoFit/>
              </a:bodyPr>
              <a:lstStyle/>
              <a:p>
                <a:pPr algn="ctr" defTabSz="457189">
                  <a:buFont typeface="Arial" pitchFamily="34" charset="0"/>
                  <a:buNone/>
                  <a:defRPr/>
                </a:pPr>
                <a:r>
                  <a:rPr lang="en-US"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Control</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84" name="TextBox 138">
              <a:extLst>
                <a:ext uri="{FF2B5EF4-FFF2-40B4-BE49-F238E27FC236}">
                  <a16:creationId xmlns:a16="http://schemas.microsoft.com/office/drawing/2014/main" xmlns="" id="{BE900381-56BF-416D-898A-AE574C2FFB97}"/>
                </a:ext>
              </a:extLst>
            </p:cNvPr>
            <p:cNvSpPr txBox="1"/>
            <p:nvPr/>
          </p:nvSpPr>
          <p:spPr>
            <a:xfrm>
              <a:off x="3591135" y="5638269"/>
              <a:ext cx="1450433" cy="230832"/>
            </a:xfrm>
            <a:prstGeom prst="rect">
              <a:avLst/>
            </a:prstGeom>
            <a:noFill/>
          </p:spPr>
          <p:txBody>
            <a:bodyPr wrap="square">
              <a:spAutoFit/>
            </a:bodyPr>
            <a:lstStyle/>
            <a:p>
              <a:pPr defTabSz="457189">
                <a:buFont typeface="Arial" pitchFamily="34" charset="0"/>
                <a:buNone/>
                <a:defRPr/>
              </a:pPr>
              <a:r>
                <a:rPr lang="en-US"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After therapy</a:t>
              </a:r>
              <a:endParaRPr lang="en-IN" sz="9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89" name="文本框 188">
            <a:extLst>
              <a:ext uri="{FF2B5EF4-FFF2-40B4-BE49-F238E27FC236}">
                <a16:creationId xmlns:a16="http://schemas.microsoft.com/office/drawing/2014/main" xmlns="" id="{1C849AC2-DE03-40CC-A207-46EFF2AC168D}"/>
              </a:ext>
            </a:extLst>
          </p:cNvPr>
          <p:cNvSpPr txBox="1"/>
          <p:nvPr/>
        </p:nvSpPr>
        <p:spPr>
          <a:xfrm>
            <a:off x="415335" y="6550854"/>
            <a:ext cx="6093912" cy="215444"/>
          </a:xfrm>
          <a:prstGeom prst="rect">
            <a:avLst/>
          </a:prstGeom>
          <a:noFill/>
        </p:spPr>
        <p:txBody>
          <a:bodyPr wrap="square">
            <a:spAutoFit/>
          </a:bodyPr>
          <a:lstStyle/>
          <a:p>
            <a:pPr marL="228600" indent="-228600">
              <a:buFont typeface="+mj-lt"/>
              <a:buAutoNum type="arabicPeriod"/>
            </a:pPr>
            <a:r>
              <a:rPr lang="fr-FR"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Ahuja RC, et al. Int J Cardiol. 1993;41:191-199. </a:t>
            </a:r>
          </a:p>
        </p:txBody>
      </p:sp>
      <p:sp>
        <p:nvSpPr>
          <p:cNvPr id="155" name="箭头: 五边形 154">
            <a:extLst>
              <a:ext uri="{FF2B5EF4-FFF2-40B4-BE49-F238E27FC236}">
                <a16:creationId xmlns:a16="http://schemas.microsoft.com/office/drawing/2014/main" xmlns="" id="{B060E920-8692-4D22-B153-E32967BB7168}"/>
              </a:ext>
            </a:extLst>
          </p:cNvPr>
          <p:cNvSpPr/>
          <p:nvPr/>
        </p:nvSpPr>
        <p:spPr>
          <a:xfrm rot="5400000">
            <a:off x="11012130" y="24098"/>
            <a:ext cx="1037621" cy="989425"/>
          </a:xfrm>
          <a:prstGeom prst="homePlate">
            <a:avLst>
              <a:gd name="adj" fmla="val 23177"/>
            </a:avLst>
          </a:prstGeom>
          <a:solidFill>
            <a:srgbClr val="298AB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b="1" dirty="0">
                <a:latin typeface="Calisto MT" panose="02040603050505030304" pitchFamily="18" charset="0"/>
                <a:ea typeface="微软雅黑" panose="020B0503020204020204" pitchFamily="34" charset="-122"/>
                <a:sym typeface="微软雅黑" panose="020B0503020204020204" pitchFamily="34" charset="-122"/>
              </a:rPr>
              <a:t>Angina</a:t>
            </a:r>
          </a:p>
        </p:txBody>
      </p:sp>
      <p:sp>
        <p:nvSpPr>
          <p:cNvPr id="162" name="箭头: 上 161">
            <a:extLst>
              <a:ext uri="{FF2B5EF4-FFF2-40B4-BE49-F238E27FC236}">
                <a16:creationId xmlns:a16="http://schemas.microsoft.com/office/drawing/2014/main" xmlns="" id="{E54D574B-22FB-4A50-B4D0-7E59F261A758}"/>
              </a:ext>
            </a:extLst>
          </p:cNvPr>
          <p:cNvSpPr/>
          <p:nvPr/>
        </p:nvSpPr>
        <p:spPr>
          <a:xfrm rot="10800000">
            <a:off x="2637403" y="2711252"/>
            <a:ext cx="709755" cy="617167"/>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7261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 name="箭头: 上 162">
            <a:extLst>
              <a:ext uri="{FF2B5EF4-FFF2-40B4-BE49-F238E27FC236}">
                <a16:creationId xmlns:a16="http://schemas.microsoft.com/office/drawing/2014/main" xmlns="" id="{C5650AD3-7BF1-43F2-BAEC-8EE29664058C}"/>
              </a:ext>
            </a:extLst>
          </p:cNvPr>
          <p:cNvSpPr/>
          <p:nvPr/>
        </p:nvSpPr>
        <p:spPr>
          <a:xfrm rot="10800000">
            <a:off x="4257842" y="3083393"/>
            <a:ext cx="709753" cy="607017"/>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7261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 name="箭头: 上 163">
            <a:extLst>
              <a:ext uri="{FF2B5EF4-FFF2-40B4-BE49-F238E27FC236}">
                <a16:creationId xmlns:a16="http://schemas.microsoft.com/office/drawing/2014/main" xmlns="" id="{92500700-72B3-4FE9-BA7D-9B6B60D1AD19}"/>
              </a:ext>
            </a:extLst>
          </p:cNvPr>
          <p:cNvSpPr/>
          <p:nvPr/>
        </p:nvSpPr>
        <p:spPr>
          <a:xfrm rot="10800000">
            <a:off x="7786729" y="2857864"/>
            <a:ext cx="885859" cy="573428"/>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7261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 name="箭头: 上 164">
            <a:extLst>
              <a:ext uri="{FF2B5EF4-FFF2-40B4-BE49-F238E27FC236}">
                <a16:creationId xmlns:a16="http://schemas.microsoft.com/office/drawing/2014/main" xmlns="" id="{2A48D2C2-913E-4B4D-BDAF-C181C3D5C675}"/>
              </a:ext>
            </a:extLst>
          </p:cNvPr>
          <p:cNvSpPr/>
          <p:nvPr/>
        </p:nvSpPr>
        <p:spPr>
          <a:xfrm rot="10800000">
            <a:off x="9538395" y="2922918"/>
            <a:ext cx="802856" cy="654538"/>
          </a:xfrm>
          <a:prstGeom prst="upArrow">
            <a:avLst/>
          </a:prstGeom>
          <a:solidFill>
            <a:srgbClr val="C7261E"/>
          </a:solidFill>
          <a:ln>
            <a:solidFill>
              <a:srgbClr val="C72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7261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TextBox 134">
            <a:extLst>
              <a:ext uri="{FF2B5EF4-FFF2-40B4-BE49-F238E27FC236}">
                <a16:creationId xmlns:a16="http://schemas.microsoft.com/office/drawing/2014/main" xmlns="" id="{58D0036F-C4F1-49EC-B2BC-E7A1C561B56B}"/>
              </a:ext>
            </a:extLst>
          </p:cNvPr>
          <p:cNvSpPr txBox="1"/>
          <p:nvPr/>
        </p:nvSpPr>
        <p:spPr>
          <a:xfrm>
            <a:off x="4149794" y="3237504"/>
            <a:ext cx="958096" cy="338554"/>
          </a:xfrm>
          <a:prstGeom prst="rect">
            <a:avLst/>
          </a:prstGeom>
          <a:noFill/>
        </p:spPr>
        <p:txBody>
          <a:bodyPr wrap="square">
            <a:spAutoFit/>
          </a:bodyPr>
          <a:lstStyle/>
          <a:p>
            <a:pPr algn="ctr" defTabSz="457189">
              <a:buFont typeface="Arial" pitchFamily="34" charset="0"/>
              <a:buNone/>
              <a:defRPr/>
            </a:pPr>
            <a:r>
              <a:rPr 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43</a:t>
            </a:r>
            <a:r>
              <a:rPr lang="en-US" sz="11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en-IN" sz="2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14" name="TextBox 135">
            <a:extLst>
              <a:ext uri="{FF2B5EF4-FFF2-40B4-BE49-F238E27FC236}">
                <a16:creationId xmlns:a16="http://schemas.microsoft.com/office/drawing/2014/main" xmlns="" id="{2B43CA9E-30AD-49C7-8D8D-06004C73337D}"/>
              </a:ext>
            </a:extLst>
          </p:cNvPr>
          <p:cNvSpPr txBox="1"/>
          <p:nvPr/>
        </p:nvSpPr>
        <p:spPr>
          <a:xfrm>
            <a:off x="2626603" y="2792927"/>
            <a:ext cx="759533" cy="338554"/>
          </a:xfrm>
          <a:prstGeom prst="rect">
            <a:avLst/>
          </a:prstGeom>
          <a:noFill/>
        </p:spPr>
        <p:txBody>
          <a:bodyPr wrap="square">
            <a:spAutoFit/>
          </a:bodyPr>
          <a:lstStyle/>
          <a:p>
            <a:pPr algn="ctr" defTabSz="457189">
              <a:buFont typeface="Arial" pitchFamily="34" charset="0"/>
              <a:buNone/>
              <a:defRPr/>
            </a:pPr>
            <a:r>
              <a:rPr 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76</a:t>
            </a:r>
            <a:r>
              <a:rPr lang="en-US" sz="11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en-IN" sz="2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51" name="TextBox 100">
            <a:extLst>
              <a:ext uri="{FF2B5EF4-FFF2-40B4-BE49-F238E27FC236}">
                <a16:creationId xmlns:a16="http://schemas.microsoft.com/office/drawing/2014/main" xmlns="" id="{58D0073F-9D97-4859-BCE5-6AE43367EF56}"/>
              </a:ext>
            </a:extLst>
          </p:cNvPr>
          <p:cNvSpPr txBox="1"/>
          <p:nvPr/>
        </p:nvSpPr>
        <p:spPr>
          <a:xfrm>
            <a:off x="9553759" y="3095944"/>
            <a:ext cx="845066" cy="338554"/>
          </a:xfrm>
          <a:prstGeom prst="rect">
            <a:avLst/>
          </a:prstGeom>
          <a:noFill/>
        </p:spPr>
        <p:txBody>
          <a:bodyPr wrap="square">
            <a:spAutoFit/>
          </a:bodyPr>
          <a:lstStyle/>
          <a:p>
            <a:pPr algn="ctr" defTabSz="457189">
              <a:buFont typeface="Arial" pitchFamily="34" charset="0"/>
              <a:buNone/>
              <a:defRPr/>
            </a:pPr>
            <a:r>
              <a:rPr 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24</a:t>
            </a:r>
            <a:r>
              <a:rPr 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en-IN" sz="2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52" name="TextBox 101">
            <a:extLst>
              <a:ext uri="{FF2B5EF4-FFF2-40B4-BE49-F238E27FC236}">
                <a16:creationId xmlns:a16="http://schemas.microsoft.com/office/drawing/2014/main" xmlns="" id="{B8EF1EA3-405E-405A-A962-B3402E07C462}"/>
              </a:ext>
            </a:extLst>
          </p:cNvPr>
          <p:cNvSpPr txBox="1"/>
          <p:nvPr/>
        </p:nvSpPr>
        <p:spPr>
          <a:xfrm>
            <a:off x="7863307" y="2944012"/>
            <a:ext cx="778911" cy="338554"/>
          </a:xfrm>
          <a:prstGeom prst="rect">
            <a:avLst/>
          </a:prstGeom>
          <a:noFill/>
        </p:spPr>
        <p:txBody>
          <a:bodyPr wrap="square">
            <a:spAutoFit/>
          </a:bodyPr>
          <a:lstStyle/>
          <a:p>
            <a:pPr algn="ctr" defTabSz="457189">
              <a:buFont typeface="Arial" pitchFamily="34" charset="0"/>
              <a:buNone/>
              <a:defRPr/>
            </a:pPr>
            <a:r>
              <a:rPr 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40</a:t>
            </a:r>
            <a:r>
              <a:rPr 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en-I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Tree>
    <p:extLst>
      <p:ext uri="{BB962C8B-B14F-4D97-AF65-F5344CB8AC3E}">
        <p14:creationId xmlns:p14="http://schemas.microsoft.com/office/powerpoint/2010/main" val="3670762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12D49E77-A348-4479-9C30-368E658541FC}"/>
              </a:ext>
            </a:extLst>
          </p:cNvPr>
          <p:cNvGrpSpPr/>
          <p:nvPr/>
        </p:nvGrpSpPr>
        <p:grpSpPr>
          <a:xfrm>
            <a:off x="492284" y="2592548"/>
            <a:ext cx="11497335" cy="1921786"/>
            <a:chOff x="500376" y="2641100"/>
            <a:chExt cx="11497335" cy="1921786"/>
          </a:xfrm>
        </p:grpSpPr>
        <p:sp>
          <p:nvSpPr>
            <p:cNvPr id="3" name="文本框 2">
              <a:extLst>
                <a:ext uri="{FF2B5EF4-FFF2-40B4-BE49-F238E27FC236}">
                  <a16:creationId xmlns:a16="http://schemas.microsoft.com/office/drawing/2014/main" xmlns="" id="{F17E9899-FA23-4772-9A45-6091049A4FBC}"/>
                </a:ext>
              </a:extLst>
            </p:cNvPr>
            <p:cNvSpPr txBox="1"/>
            <p:nvPr/>
          </p:nvSpPr>
          <p:spPr>
            <a:xfrm>
              <a:off x="2249509" y="2679095"/>
              <a:ext cx="9748202" cy="824136"/>
            </a:xfrm>
            <a:prstGeom prst="rect">
              <a:avLst/>
            </a:prstGeom>
            <a:noFill/>
          </p:spPr>
          <p:txBody>
            <a:bodyPr wrap="square" anchor="ctr">
              <a:spAutoFit/>
            </a:bodyPr>
            <a:lstStyle/>
            <a:p>
              <a:pPr algn="ctr">
                <a:lnSpc>
                  <a:spcPct val="200000"/>
                </a:lnSpc>
              </a:pPr>
              <a:r>
                <a:rPr lang="en-US" altLang="zh-CN" sz="2800" b="1" dirty="0">
                  <a:solidFill>
                    <a:schemeClr val="tx1">
                      <a:lumMod val="75000"/>
                      <a:lumOff val="25000"/>
                    </a:schemeClr>
                  </a:solidFill>
                  <a:latin typeface="Calisto MT" panose="02040603050505030304" pitchFamily="18" charset="0"/>
                  <a:ea typeface="微软雅黑" panose="020B0503020204020204" pitchFamily="34" charset="-122"/>
                  <a:sym typeface="微软雅黑" panose="020B0503020204020204" pitchFamily="34" charset="-122"/>
                </a:rPr>
                <a:t>Safety profile of Betaloc ZOK</a:t>
              </a:r>
            </a:p>
          </p:txBody>
        </p:sp>
        <p:sp>
          <p:nvSpPr>
            <p:cNvPr id="6" name="平行四边形 5">
              <a:extLst>
                <a:ext uri="{FF2B5EF4-FFF2-40B4-BE49-F238E27FC236}">
                  <a16:creationId xmlns:a16="http://schemas.microsoft.com/office/drawing/2014/main" xmlns="" id="{A7643BB7-8C60-448C-8332-BAD32646F54C}"/>
                </a:ext>
              </a:extLst>
            </p:cNvPr>
            <p:cNvSpPr/>
            <p:nvPr/>
          </p:nvSpPr>
          <p:spPr>
            <a:xfrm>
              <a:off x="2226983" y="4331672"/>
              <a:ext cx="4823460" cy="231214"/>
            </a:xfrm>
            <a:prstGeom prst="parallelogram">
              <a:avLst/>
            </a:prstGeom>
            <a:solidFill>
              <a:srgbClr val="298AB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平行四边形 6">
              <a:extLst>
                <a:ext uri="{FF2B5EF4-FFF2-40B4-BE49-F238E27FC236}">
                  <a16:creationId xmlns:a16="http://schemas.microsoft.com/office/drawing/2014/main" xmlns="" id="{06926FBD-ECE4-47A7-8D4D-90DA7CC3F910}"/>
                </a:ext>
              </a:extLst>
            </p:cNvPr>
            <p:cNvSpPr/>
            <p:nvPr/>
          </p:nvSpPr>
          <p:spPr>
            <a:xfrm>
              <a:off x="2211100" y="3498213"/>
              <a:ext cx="8787765" cy="231214"/>
            </a:xfrm>
            <a:prstGeom prst="parallelogram">
              <a:avLst/>
            </a:prstGeom>
            <a:solidFill>
              <a:srgbClr val="298AB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平行四边形 7">
              <a:extLst>
                <a:ext uri="{FF2B5EF4-FFF2-40B4-BE49-F238E27FC236}">
                  <a16:creationId xmlns:a16="http://schemas.microsoft.com/office/drawing/2014/main" xmlns="" id="{0692BCC2-4ABE-4FC4-976A-916C8A922F32}"/>
                </a:ext>
              </a:extLst>
            </p:cNvPr>
            <p:cNvSpPr/>
            <p:nvPr/>
          </p:nvSpPr>
          <p:spPr>
            <a:xfrm>
              <a:off x="2226984" y="2641100"/>
              <a:ext cx="7273290" cy="231214"/>
            </a:xfrm>
            <a:prstGeom prst="parallelogram">
              <a:avLst/>
            </a:prstGeom>
            <a:solidFill>
              <a:srgbClr val="298AB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8">
              <a:extLst>
                <a:ext uri="{FF2B5EF4-FFF2-40B4-BE49-F238E27FC236}">
                  <a16:creationId xmlns:a16="http://schemas.microsoft.com/office/drawing/2014/main" xmlns="" id="{CBBCC730-8051-46D8-BC3D-B91501762E83}"/>
                </a:ext>
              </a:extLst>
            </p:cNvPr>
            <p:cNvGrpSpPr/>
            <p:nvPr/>
          </p:nvGrpSpPr>
          <p:grpSpPr>
            <a:xfrm rot="7200000">
              <a:off x="500376" y="2728867"/>
              <a:ext cx="1549404" cy="1549404"/>
              <a:chOff x="500376" y="2728867"/>
              <a:chExt cx="1549404" cy="1549404"/>
            </a:xfrm>
          </p:grpSpPr>
          <p:sp>
            <p:nvSpPr>
              <p:cNvPr id="10" name="弧形 9">
                <a:extLst>
                  <a:ext uri="{FF2B5EF4-FFF2-40B4-BE49-F238E27FC236}">
                    <a16:creationId xmlns:a16="http://schemas.microsoft.com/office/drawing/2014/main" xmlns="" id="{846242CB-E6EA-4A7C-B6D1-A28A37AC589A}"/>
                  </a:ext>
                </a:extLst>
              </p:cNvPr>
              <p:cNvSpPr/>
              <p:nvPr/>
            </p:nvSpPr>
            <p:spPr>
              <a:xfrm>
                <a:off x="500376" y="2728867"/>
                <a:ext cx="1549404" cy="1549404"/>
              </a:xfrm>
              <a:prstGeom prst="arc">
                <a:avLst>
                  <a:gd name="adj1" fmla="val 6478981"/>
                  <a:gd name="adj2" fmla="val 4338140"/>
                </a:avLst>
              </a:prstGeom>
              <a:ln w="63500" cap="rnd">
                <a:gradFill>
                  <a:gsLst>
                    <a:gs pos="5000">
                      <a:srgbClr val="298AB3">
                        <a:alpha val="0"/>
                      </a:srgbClr>
                    </a:gs>
                    <a:gs pos="63000">
                      <a:srgbClr val="298AB3"/>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弧形 10">
                <a:extLst>
                  <a:ext uri="{FF2B5EF4-FFF2-40B4-BE49-F238E27FC236}">
                    <a16:creationId xmlns:a16="http://schemas.microsoft.com/office/drawing/2014/main" xmlns="" id="{E339720A-8D54-4427-AD22-D14705532F9B}"/>
                  </a:ext>
                </a:extLst>
              </p:cNvPr>
              <p:cNvSpPr/>
              <p:nvPr/>
            </p:nvSpPr>
            <p:spPr>
              <a:xfrm>
                <a:off x="708813" y="2944342"/>
                <a:ext cx="1132529" cy="1132529"/>
              </a:xfrm>
              <a:prstGeom prst="arc">
                <a:avLst>
                  <a:gd name="adj1" fmla="val 4302899"/>
                  <a:gd name="adj2" fmla="val 20294088"/>
                </a:avLst>
              </a:prstGeom>
              <a:ln w="29210" cap="rnd">
                <a:gradFill flip="none" rotWithShape="1">
                  <a:gsLst>
                    <a:gs pos="100000">
                      <a:srgbClr val="298AB3"/>
                    </a:gs>
                    <a:gs pos="14000">
                      <a:srgbClr val="298AB3">
                        <a:alpha val="0"/>
                      </a:srgbClr>
                    </a:gs>
                  </a:gsLst>
                  <a:lin ang="81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弧形 11">
                <a:extLst>
                  <a:ext uri="{FF2B5EF4-FFF2-40B4-BE49-F238E27FC236}">
                    <a16:creationId xmlns:a16="http://schemas.microsoft.com/office/drawing/2014/main" xmlns="" id="{32D74841-798C-4D43-AB2B-E76127693C0D}"/>
                  </a:ext>
                </a:extLst>
              </p:cNvPr>
              <p:cNvSpPr/>
              <p:nvPr/>
            </p:nvSpPr>
            <p:spPr>
              <a:xfrm>
                <a:off x="894530" y="3110277"/>
                <a:ext cx="761096" cy="761096"/>
              </a:xfrm>
              <a:prstGeom prst="arc">
                <a:avLst>
                  <a:gd name="adj1" fmla="val 12157276"/>
                  <a:gd name="adj2" fmla="val 20294088"/>
                </a:avLst>
              </a:prstGeom>
              <a:ln w="63500" cap="rnd">
                <a:gradFill flip="none" rotWithShape="1">
                  <a:gsLst>
                    <a:gs pos="0">
                      <a:srgbClr val="298AB3"/>
                    </a:gs>
                    <a:gs pos="100000">
                      <a:srgbClr val="298AB3">
                        <a:alpha val="0"/>
                      </a:srgbClr>
                    </a:gs>
                  </a:gsLst>
                  <a:lin ang="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弧形 12">
                <a:extLst>
                  <a:ext uri="{FF2B5EF4-FFF2-40B4-BE49-F238E27FC236}">
                    <a16:creationId xmlns:a16="http://schemas.microsoft.com/office/drawing/2014/main" xmlns="" id="{906E0D25-7184-4514-A226-6A4D5DD3F448}"/>
                  </a:ext>
                </a:extLst>
              </p:cNvPr>
              <p:cNvSpPr/>
              <p:nvPr/>
            </p:nvSpPr>
            <p:spPr>
              <a:xfrm rot="12636341">
                <a:off x="826318" y="3054574"/>
                <a:ext cx="897520" cy="897520"/>
              </a:xfrm>
              <a:prstGeom prst="arc">
                <a:avLst>
                  <a:gd name="adj1" fmla="val 8459283"/>
                  <a:gd name="adj2" fmla="val 18223732"/>
                </a:avLst>
              </a:prstGeom>
              <a:ln w="63500" cap="rnd">
                <a:gradFill flip="none" rotWithShape="1">
                  <a:gsLst>
                    <a:gs pos="100000">
                      <a:srgbClr val="298AB3"/>
                    </a:gs>
                    <a:gs pos="71000">
                      <a:srgbClr val="298AB3"/>
                    </a:gs>
                    <a:gs pos="7000">
                      <a:srgbClr val="298AB3">
                        <a:alpha val="0"/>
                      </a:srgbClr>
                    </a:gs>
                  </a:gsLst>
                  <a:lin ang="81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pills_288268">
              <a:extLst>
                <a:ext uri="{FF2B5EF4-FFF2-40B4-BE49-F238E27FC236}">
                  <a16:creationId xmlns:a16="http://schemas.microsoft.com/office/drawing/2014/main" xmlns="" id="{D78806B2-91A1-477D-BBC7-38B5FC9EE06E}"/>
                </a:ext>
              </a:extLst>
            </p:cNvPr>
            <p:cNvSpPr/>
            <p:nvPr/>
          </p:nvSpPr>
          <p:spPr>
            <a:xfrm>
              <a:off x="1093146" y="3317250"/>
              <a:ext cx="385937" cy="38538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594" h="606722">
                  <a:moveTo>
                    <a:pt x="224455" y="239596"/>
                  </a:moveTo>
                  <a:lnTo>
                    <a:pt x="55001" y="408807"/>
                  </a:lnTo>
                  <a:cubicBezTo>
                    <a:pt x="35866" y="427914"/>
                    <a:pt x="25275" y="453331"/>
                    <a:pt x="25275" y="480259"/>
                  </a:cubicBezTo>
                  <a:cubicBezTo>
                    <a:pt x="25275" y="507365"/>
                    <a:pt x="35866" y="532693"/>
                    <a:pt x="55001" y="551800"/>
                  </a:cubicBezTo>
                  <a:cubicBezTo>
                    <a:pt x="74136" y="570907"/>
                    <a:pt x="99589" y="581394"/>
                    <a:pt x="126556" y="581394"/>
                  </a:cubicBezTo>
                  <a:cubicBezTo>
                    <a:pt x="153612" y="581394"/>
                    <a:pt x="179065" y="570907"/>
                    <a:pt x="198200" y="551800"/>
                  </a:cubicBezTo>
                  <a:lnTo>
                    <a:pt x="367654" y="382590"/>
                  </a:lnTo>
                  <a:cubicBezTo>
                    <a:pt x="339886" y="364016"/>
                    <a:pt x="313542" y="342509"/>
                    <a:pt x="289068" y="318069"/>
                  </a:cubicBezTo>
                  <a:cubicBezTo>
                    <a:pt x="264593" y="293630"/>
                    <a:pt x="243055" y="267235"/>
                    <a:pt x="224455" y="239596"/>
                  </a:cubicBezTo>
                  <a:close/>
                  <a:moveTo>
                    <a:pt x="480932" y="50595"/>
                  </a:moveTo>
                  <a:cubicBezTo>
                    <a:pt x="500420" y="50595"/>
                    <a:pt x="519819" y="57972"/>
                    <a:pt x="534679" y="72814"/>
                  </a:cubicBezTo>
                  <a:cubicBezTo>
                    <a:pt x="539662" y="77791"/>
                    <a:pt x="539662" y="85789"/>
                    <a:pt x="534679" y="90677"/>
                  </a:cubicBezTo>
                  <a:cubicBezTo>
                    <a:pt x="529696" y="95654"/>
                    <a:pt x="521687" y="95654"/>
                    <a:pt x="516793" y="90677"/>
                  </a:cubicBezTo>
                  <a:cubicBezTo>
                    <a:pt x="507183" y="81168"/>
                    <a:pt x="494458" y="75835"/>
                    <a:pt x="480932" y="75835"/>
                  </a:cubicBezTo>
                  <a:cubicBezTo>
                    <a:pt x="467496" y="75835"/>
                    <a:pt x="454771" y="81168"/>
                    <a:pt x="445161" y="90677"/>
                  </a:cubicBezTo>
                  <a:lnTo>
                    <a:pt x="301985" y="233675"/>
                  </a:lnTo>
                  <a:cubicBezTo>
                    <a:pt x="297091" y="238652"/>
                    <a:pt x="289082" y="238652"/>
                    <a:pt x="284099" y="233675"/>
                  </a:cubicBezTo>
                  <a:cubicBezTo>
                    <a:pt x="279205" y="228787"/>
                    <a:pt x="279205" y="220700"/>
                    <a:pt x="284099" y="215812"/>
                  </a:cubicBezTo>
                  <a:lnTo>
                    <a:pt x="427275" y="72814"/>
                  </a:lnTo>
                  <a:cubicBezTo>
                    <a:pt x="442135" y="57972"/>
                    <a:pt x="461534" y="50595"/>
                    <a:pt x="480932" y="50595"/>
                  </a:cubicBezTo>
                  <a:close/>
                  <a:moveTo>
                    <a:pt x="480949" y="25328"/>
                  </a:moveTo>
                  <a:cubicBezTo>
                    <a:pt x="453982" y="25328"/>
                    <a:pt x="428529" y="35815"/>
                    <a:pt x="409394" y="54922"/>
                  </a:cubicBezTo>
                  <a:lnTo>
                    <a:pt x="242699" y="221378"/>
                  </a:lnTo>
                  <a:cubicBezTo>
                    <a:pt x="261211" y="249550"/>
                    <a:pt x="282660" y="275945"/>
                    <a:pt x="306956" y="300206"/>
                  </a:cubicBezTo>
                  <a:cubicBezTo>
                    <a:pt x="331253" y="324468"/>
                    <a:pt x="357686" y="345886"/>
                    <a:pt x="385898" y="364371"/>
                  </a:cubicBezTo>
                  <a:lnTo>
                    <a:pt x="552593" y="197916"/>
                  </a:lnTo>
                  <a:cubicBezTo>
                    <a:pt x="571728" y="178809"/>
                    <a:pt x="582230" y="153392"/>
                    <a:pt x="582230" y="126375"/>
                  </a:cubicBezTo>
                  <a:cubicBezTo>
                    <a:pt x="582230" y="99358"/>
                    <a:pt x="571728" y="74030"/>
                    <a:pt x="552593" y="54922"/>
                  </a:cubicBezTo>
                  <a:cubicBezTo>
                    <a:pt x="533458" y="35815"/>
                    <a:pt x="508094" y="25328"/>
                    <a:pt x="480949" y="25328"/>
                  </a:cubicBezTo>
                  <a:close/>
                  <a:moveTo>
                    <a:pt x="480949" y="0"/>
                  </a:moveTo>
                  <a:cubicBezTo>
                    <a:pt x="513433" y="0"/>
                    <a:pt x="545829" y="12353"/>
                    <a:pt x="570482" y="37059"/>
                  </a:cubicBezTo>
                  <a:cubicBezTo>
                    <a:pt x="619965" y="86383"/>
                    <a:pt x="619965" y="166456"/>
                    <a:pt x="570482" y="215779"/>
                  </a:cubicBezTo>
                  <a:lnTo>
                    <a:pt x="216089" y="569663"/>
                  </a:lnTo>
                  <a:cubicBezTo>
                    <a:pt x="191347" y="594369"/>
                    <a:pt x="159041" y="606722"/>
                    <a:pt x="126556" y="606722"/>
                  </a:cubicBezTo>
                  <a:cubicBezTo>
                    <a:pt x="94160" y="606722"/>
                    <a:pt x="61765" y="594369"/>
                    <a:pt x="37112" y="569663"/>
                  </a:cubicBezTo>
                  <a:cubicBezTo>
                    <a:pt x="-12371" y="520340"/>
                    <a:pt x="-12371" y="440267"/>
                    <a:pt x="37112" y="390944"/>
                  </a:cubicBezTo>
                  <a:lnTo>
                    <a:pt x="391505" y="37059"/>
                  </a:lnTo>
                  <a:cubicBezTo>
                    <a:pt x="416158" y="12353"/>
                    <a:pt x="448642" y="0"/>
                    <a:pt x="480949" y="0"/>
                  </a:cubicBezTo>
                  <a:close/>
                </a:path>
              </a:pathLst>
            </a:cu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ustDataLst>
      <p:tags r:id="rId1"/>
    </p:custDataLst>
    <p:extLst>
      <p:ext uri="{BB962C8B-B14F-4D97-AF65-F5344CB8AC3E}">
        <p14:creationId xmlns:p14="http://schemas.microsoft.com/office/powerpoint/2010/main" val="3097756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xmlns="" id="{DA6A55CB-D442-4F1C-B8C5-DAD0A7B09ED7}"/>
              </a:ext>
            </a:extLst>
          </p:cNvPr>
          <p:cNvGrpSpPr/>
          <p:nvPr/>
        </p:nvGrpSpPr>
        <p:grpSpPr>
          <a:xfrm>
            <a:off x="515938" y="1385421"/>
            <a:ext cx="11160124" cy="4862610"/>
            <a:chOff x="515938" y="1244599"/>
            <a:chExt cx="11160124" cy="4992689"/>
          </a:xfrm>
        </p:grpSpPr>
        <p:sp>
          <p:nvSpPr>
            <p:cNvPr id="13" name="矩形: 圆角 12">
              <a:extLst>
                <a:ext uri="{FF2B5EF4-FFF2-40B4-BE49-F238E27FC236}">
                  <a16:creationId xmlns:a16="http://schemas.microsoft.com/office/drawing/2014/main" xmlns="" id="{ABC82AF4-5E2E-4FD2-83E7-0D8DDAC9336D}"/>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4" name="矩形: 圆角 13">
              <a:extLst>
                <a:ext uri="{FF2B5EF4-FFF2-40B4-BE49-F238E27FC236}">
                  <a16:creationId xmlns:a16="http://schemas.microsoft.com/office/drawing/2014/main" xmlns="" id="{5A8DFC37-1BFD-41FE-BD5F-5046A424B1A9}"/>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sp>
        <p:nvSpPr>
          <p:cNvPr id="2" name="标题 1">
            <a:extLst>
              <a:ext uri="{FF2B5EF4-FFF2-40B4-BE49-F238E27FC236}">
                <a16:creationId xmlns:a16="http://schemas.microsoft.com/office/drawing/2014/main" xmlns="" id="{6003A2EA-DA51-48B2-8A43-C8148BA0B720}"/>
              </a:ext>
            </a:extLst>
          </p:cNvPr>
          <p:cNvSpPr>
            <a:spLocks noGrp="1"/>
          </p:cNvSpPr>
          <p:nvPr>
            <p:ph type="title"/>
          </p:nvPr>
        </p:nvSpPr>
        <p:spPr>
          <a:xfrm>
            <a:off x="450972" y="220662"/>
            <a:ext cx="9318180" cy="600392"/>
          </a:xfrm>
        </p:spPr>
        <p:txBody>
          <a:bodyPr/>
          <a:lstStyle/>
          <a:p>
            <a:pPr algn="ctr"/>
            <a:r>
              <a:rPr lang="en-US" altLang="zh-CN" dirty="0">
                <a:latin typeface="Calisto MT" panose="02040603050505030304" pitchFamily="18" charset="0"/>
                <a:sym typeface="微软雅黑" panose="020B0503020204020204" pitchFamily="34" charset="-122"/>
              </a:rPr>
              <a:t>Is the safety profile of Betaloc ZOK favorable?</a:t>
            </a:r>
          </a:p>
        </p:txBody>
      </p:sp>
      <p:grpSp>
        <p:nvGrpSpPr>
          <p:cNvPr id="7" name="组合 3">
            <a:extLst>
              <a:ext uri="{FF2B5EF4-FFF2-40B4-BE49-F238E27FC236}">
                <a16:creationId xmlns:a16="http://schemas.microsoft.com/office/drawing/2014/main" xmlns="" id="{314743EC-B925-45B3-9416-27D9AA2DB5F6}"/>
              </a:ext>
            </a:extLst>
          </p:cNvPr>
          <p:cNvGrpSpPr/>
          <p:nvPr/>
        </p:nvGrpSpPr>
        <p:grpSpPr>
          <a:xfrm>
            <a:off x="2588443" y="3120535"/>
            <a:ext cx="7015114" cy="2352044"/>
            <a:chOff x="5843494" y="2735502"/>
            <a:chExt cx="3300506" cy="2581483"/>
          </a:xfrm>
        </p:grpSpPr>
        <p:graphicFrame>
          <p:nvGraphicFramePr>
            <p:cNvPr id="8" name="图表 4">
              <a:extLst>
                <a:ext uri="{FF2B5EF4-FFF2-40B4-BE49-F238E27FC236}">
                  <a16:creationId xmlns:a16="http://schemas.microsoft.com/office/drawing/2014/main" xmlns="" id="{6520FDB3-842B-480F-A30E-00D69A8A804D}"/>
                </a:ext>
              </a:extLst>
            </p:cNvPr>
            <p:cNvGraphicFramePr/>
            <p:nvPr>
              <p:extLst>
                <p:ext uri="{D42A27DB-BD31-4B8C-83A1-F6EECF244321}">
                  <p14:modId xmlns:p14="http://schemas.microsoft.com/office/powerpoint/2010/main" val="1107231512"/>
                </p:ext>
              </p:extLst>
            </p:nvPr>
          </p:nvGraphicFramePr>
          <p:xfrm>
            <a:off x="5975648" y="2780929"/>
            <a:ext cx="3168352" cy="253605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16">
              <a:extLst>
                <a:ext uri="{FF2B5EF4-FFF2-40B4-BE49-F238E27FC236}">
                  <a16:creationId xmlns:a16="http://schemas.microsoft.com/office/drawing/2014/main" xmlns="" id="{2FEC20A0-AD2F-40AE-9811-FF9D3ADF9234}"/>
                </a:ext>
              </a:extLst>
            </p:cNvPr>
            <p:cNvSpPr txBox="1"/>
            <p:nvPr/>
          </p:nvSpPr>
          <p:spPr>
            <a:xfrm rot="16200000">
              <a:off x="4705009" y="3873987"/>
              <a:ext cx="2421774" cy="144804"/>
            </a:xfrm>
            <a:prstGeom prst="rect">
              <a:avLst/>
            </a:prstGeom>
            <a:noFill/>
          </p:spPr>
          <p:txBody>
            <a:bodyPr wrap="square" rtlCol="0">
              <a:spAutoFit/>
            </a:bodyPr>
            <a:lstStyle/>
            <a:p>
              <a:pPr algn="ctr"/>
              <a:r>
                <a:rPr 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Incidence of AEs (%)</a:t>
              </a:r>
            </a:p>
          </p:txBody>
        </p:sp>
      </p:grpSp>
      <p:sp>
        <p:nvSpPr>
          <p:cNvPr id="10" name="TextBox 17">
            <a:extLst>
              <a:ext uri="{FF2B5EF4-FFF2-40B4-BE49-F238E27FC236}">
                <a16:creationId xmlns:a16="http://schemas.microsoft.com/office/drawing/2014/main" xmlns="" id="{B73E5B03-D226-460D-86B1-79AFA0E5993A}"/>
              </a:ext>
            </a:extLst>
          </p:cNvPr>
          <p:cNvSpPr txBox="1"/>
          <p:nvPr/>
        </p:nvSpPr>
        <p:spPr>
          <a:xfrm>
            <a:off x="2611486" y="1756396"/>
            <a:ext cx="6651047" cy="738664"/>
          </a:xfrm>
          <a:prstGeom prst="rect">
            <a:avLst/>
          </a:prstGeom>
          <a:noFill/>
        </p:spPr>
        <p:txBody>
          <a:bodyPr wrap="square" rtlCol="0">
            <a:spAutoFit/>
          </a:bodyPr>
          <a:lstStyle/>
          <a:p>
            <a:pPr algn="ctr"/>
            <a:r>
              <a:rPr lang="en-US" sz="1400" b="1"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In the MERIT-HF study,</a:t>
            </a:r>
          </a:p>
          <a:p>
            <a:pPr algn="ctr"/>
            <a:r>
              <a:rPr lang="en-US" sz="1400" b="1"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overall incidence of AEs was lower in the Betaloc ZOK group than in the placebo group</a:t>
            </a:r>
            <a:r>
              <a:rPr lang="en-US" sz="1400" b="1" baseline="300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p>
        </p:txBody>
      </p:sp>
      <p:sp>
        <p:nvSpPr>
          <p:cNvPr id="15" name="文本框 14">
            <a:extLst>
              <a:ext uri="{FF2B5EF4-FFF2-40B4-BE49-F238E27FC236}">
                <a16:creationId xmlns:a16="http://schemas.microsoft.com/office/drawing/2014/main" xmlns="" id="{4C3970BF-8EB4-43C0-81E6-BB9C69242F3A}"/>
              </a:ext>
            </a:extLst>
          </p:cNvPr>
          <p:cNvSpPr txBox="1"/>
          <p:nvPr/>
        </p:nvSpPr>
        <p:spPr>
          <a:xfrm>
            <a:off x="625206" y="5652494"/>
            <a:ext cx="11050062" cy="415498"/>
          </a:xfrm>
          <a:prstGeom prst="rect">
            <a:avLst/>
          </a:prstGeom>
          <a:noFill/>
        </p:spPr>
        <p:txBody>
          <a:bodyPr wrap="square">
            <a:spAutoFit/>
          </a:bodyPr>
          <a:lstStyle/>
          <a:p>
            <a:pPr>
              <a:spcBef>
                <a:spcPts val="100"/>
              </a:spcBef>
            </a:pPr>
            <a:r>
              <a:rPr lang="en-US" altLang="zh-CN" sz="105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MERIT-HF study was a double-blind, randomized, controlled study. 3991 patients with CHF in 13 European countries and the United States enrolled on this study. The initial dose of metoprolol CR/XL was 12.5/25 mg once per day, and the target dosage was 200 mg once per day. The mean follow-up was 1 year.</a:t>
            </a:r>
          </a:p>
        </p:txBody>
      </p:sp>
      <p:cxnSp>
        <p:nvCxnSpPr>
          <p:cNvPr id="16" name="直接连接符 15">
            <a:extLst>
              <a:ext uri="{FF2B5EF4-FFF2-40B4-BE49-F238E27FC236}">
                <a16:creationId xmlns:a16="http://schemas.microsoft.com/office/drawing/2014/main" xmlns="" id="{7BA9872F-BED6-489A-BCCD-79225CFF0422}"/>
              </a:ext>
            </a:extLst>
          </p:cNvPr>
          <p:cNvCxnSpPr>
            <a:cxnSpLocks/>
          </p:cNvCxnSpPr>
          <p:nvPr/>
        </p:nvCxnSpPr>
        <p:spPr>
          <a:xfrm>
            <a:off x="789781" y="5612218"/>
            <a:ext cx="10610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xmlns="" id="{43E2340D-EB3E-42B1-A723-37A9EBB67058}"/>
              </a:ext>
            </a:extLst>
          </p:cNvPr>
          <p:cNvSpPr txBox="1"/>
          <p:nvPr/>
        </p:nvSpPr>
        <p:spPr>
          <a:xfrm>
            <a:off x="378668" y="6512959"/>
            <a:ext cx="6093912" cy="215444"/>
          </a:xfrm>
          <a:prstGeom prst="rect">
            <a:avLst/>
          </a:prstGeom>
          <a:noFill/>
        </p:spPr>
        <p:txBody>
          <a:bodyPr wrap="square">
            <a:spAutoFit/>
          </a:bodyPr>
          <a:lstStyle/>
          <a:p>
            <a:pPr marL="228600" indent="-228600">
              <a:buFont typeface="+mj-lt"/>
              <a:buAutoNum type="arabicPeriod"/>
            </a:pPr>
            <a:r>
              <a:rPr lang="fr-FR" altLang="zh-CN" sz="80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Hjalmarsson</a:t>
            </a:r>
            <a:r>
              <a:rPr lang="fr-FR"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Å et al, JAMA 2000;283:1295-302.</a:t>
            </a:r>
          </a:p>
        </p:txBody>
      </p:sp>
      <p:pic>
        <p:nvPicPr>
          <p:cNvPr id="18" name="Picture 17">
            <a:extLst>
              <a:ext uri="{FF2B5EF4-FFF2-40B4-BE49-F238E27FC236}">
                <a16:creationId xmlns:a16="http://schemas.microsoft.com/office/drawing/2014/main" xmlns="" id="{7522FDB1-920C-4B0E-899E-013879BB0B16}"/>
              </a:ext>
            </a:extLst>
          </p:cNvPr>
          <p:cNvPicPr>
            <a:picLocks noChangeAspect="1"/>
          </p:cNvPicPr>
          <p:nvPr/>
        </p:nvPicPr>
        <p:blipFill>
          <a:blip r:embed="rId3"/>
          <a:stretch>
            <a:fillRect/>
          </a:stretch>
        </p:blipFill>
        <p:spPr>
          <a:xfrm>
            <a:off x="10357369" y="174503"/>
            <a:ext cx="1646989" cy="444459"/>
          </a:xfrm>
          <a:prstGeom prst="rect">
            <a:avLst/>
          </a:prstGeom>
        </p:spPr>
      </p:pic>
    </p:spTree>
    <p:extLst>
      <p:ext uri="{BB962C8B-B14F-4D97-AF65-F5344CB8AC3E}">
        <p14:creationId xmlns:p14="http://schemas.microsoft.com/office/powerpoint/2010/main" val="638761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矩形: 圆角 343"/>
          <p:cNvSpPr/>
          <p:nvPr/>
        </p:nvSpPr>
        <p:spPr>
          <a:xfrm>
            <a:off x="2628053" y="5002839"/>
            <a:ext cx="7277850" cy="1087374"/>
          </a:xfrm>
          <a:prstGeom prst="roundRect">
            <a:avLst>
              <a:gd name="adj" fmla="val 6508"/>
            </a:avLst>
          </a:prstGeom>
          <a:solidFill>
            <a:schemeClr val="bg1"/>
          </a:solidFill>
          <a:ln w="6350">
            <a:solidFill>
              <a:schemeClr val="bg1">
                <a:lumMod val="85000"/>
              </a:schemeClr>
            </a:solidFill>
          </a:ln>
          <a:effectLst>
            <a:innerShdw blurRad="1143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 name="标题 1"/>
          <p:cNvSpPr>
            <a:spLocks noGrp="1"/>
          </p:cNvSpPr>
          <p:nvPr>
            <p:ph type="title"/>
          </p:nvPr>
        </p:nvSpPr>
        <p:spPr>
          <a:xfrm>
            <a:off x="450971" y="220662"/>
            <a:ext cx="9794041" cy="600392"/>
          </a:xfrm>
        </p:spPr>
        <p:txBody>
          <a:bodyPr>
            <a:noAutofit/>
          </a:bodyPr>
          <a:lstStyle/>
          <a:p>
            <a:pPr algn="ctr"/>
            <a:r>
              <a:rPr lang="en-US" dirty="0">
                <a:latin typeface="Calisto MT" panose="02040603050505030304" pitchFamily="18" charset="0"/>
                <a:cs typeface="Arial" panose="020B0604020202020204" pitchFamily="34" charset="0"/>
              </a:rPr>
              <a:t>Patients with chronic renal failure usually do not need to reduce the dosage of metoprolol.</a:t>
            </a:r>
          </a:p>
        </p:txBody>
      </p:sp>
      <p:sp>
        <p:nvSpPr>
          <p:cNvPr id="13" name="文本占位符 12"/>
          <p:cNvSpPr>
            <a:spLocks noGrp="1"/>
          </p:cNvSpPr>
          <p:nvPr>
            <p:ph type="body" sz="quarter" idx="10"/>
          </p:nvPr>
        </p:nvSpPr>
        <p:spPr>
          <a:xfrm>
            <a:off x="429468" y="6350266"/>
            <a:ext cx="10944224" cy="313932"/>
          </a:xfrm>
        </p:spPr>
        <p:txBody>
          <a:bodyPr/>
          <a:lstStyle/>
          <a:p>
            <a:r>
              <a:rPr altLang="zh-CN" dirty="0">
                <a:solidFill>
                  <a:schemeClr val="tx1">
                    <a:lumMod val="75000"/>
                    <a:lumOff val="25000"/>
                  </a:schemeClr>
                </a:solidFill>
                <a:latin typeface="Arial" panose="020B0604020202020204" pitchFamily="34" charset="0"/>
                <a:cs typeface="Arial" panose="020B0604020202020204" pitchFamily="34" charset="0"/>
              </a:rPr>
              <a:t>https://www.accessdata.fda.gov/drugsatfda_docs/label/2006/019962s032lbl.pd</a:t>
            </a:r>
            <a:r>
              <a:rPr lang="en-US" altLang="zh-CN" dirty="0">
                <a:solidFill>
                  <a:schemeClr val="tx1">
                    <a:lumMod val="75000"/>
                    <a:lumOff val="25000"/>
                  </a:schemeClr>
                </a:solidFill>
                <a:latin typeface="Arial" panose="020B0604020202020204" pitchFamily="34" charset="0"/>
                <a:cs typeface="Arial" panose="020B0604020202020204" pitchFamily="34" charset="0"/>
              </a:rPr>
              <a:t>f</a:t>
            </a:r>
          </a:p>
          <a:p>
            <a:r>
              <a:rPr lang="en-US" altLang="zh-CN" dirty="0">
                <a:solidFill>
                  <a:schemeClr val="tx1">
                    <a:lumMod val="75000"/>
                    <a:lumOff val="25000"/>
                  </a:schemeClr>
                </a:solidFill>
                <a:latin typeface="Arial" panose="020B0604020202020204" pitchFamily="34" charset="0"/>
                <a:cs typeface="Arial" panose="020B0604020202020204" pitchFamily="34" charset="0"/>
              </a:rPr>
              <a:t>https://www.accessdata.fda.gov/drugsatfda_docs/label/2007/019982s014lbl.pdf</a:t>
            </a:r>
          </a:p>
        </p:txBody>
      </p:sp>
      <p:sp>
        <p:nvSpPr>
          <p:cNvPr id="35" name="梯形 34"/>
          <p:cNvSpPr/>
          <p:nvPr/>
        </p:nvSpPr>
        <p:spPr>
          <a:xfrm>
            <a:off x="2998325" y="1200079"/>
            <a:ext cx="6588775" cy="505547"/>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37" name="组合 36"/>
          <p:cNvGrpSpPr/>
          <p:nvPr/>
        </p:nvGrpSpPr>
        <p:grpSpPr>
          <a:xfrm>
            <a:off x="2670483" y="1438214"/>
            <a:ext cx="7277850" cy="3540186"/>
            <a:chOff x="515938" y="1244599"/>
            <a:chExt cx="11160124" cy="4992689"/>
          </a:xfrm>
        </p:grpSpPr>
        <p:sp>
          <p:nvSpPr>
            <p:cNvPr id="38" name="矩形: 圆角 37"/>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 name="矩形: 圆角 38"/>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40" name="梯形 39"/>
          <p:cNvSpPr/>
          <p:nvPr/>
        </p:nvSpPr>
        <p:spPr>
          <a:xfrm flipV="1">
            <a:off x="3149625" y="1193045"/>
            <a:ext cx="6183081" cy="512903"/>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1" name="文本框 40"/>
          <p:cNvSpPr txBox="1"/>
          <p:nvPr/>
        </p:nvSpPr>
        <p:spPr>
          <a:xfrm>
            <a:off x="3263023" y="1246795"/>
            <a:ext cx="5781516"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Food and Drug Administration (FDA) </a:t>
            </a:r>
          </a:p>
        </p:txBody>
      </p:sp>
      <p:sp>
        <p:nvSpPr>
          <p:cNvPr id="345" name="文本框 344"/>
          <p:cNvSpPr txBox="1"/>
          <p:nvPr/>
        </p:nvSpPr>
        <p:spPr>
          <a:xfrm>
            <a:off x="2634076" y="5009388"/>
            <a:ext cx="7277850" cy="998671"/>
          </a:xfrm>
          <a:prstGeom prst="rect">
            <a:avLst/>
          </a:prstGeom>
          <a:noFill/>
        </p:spPr>
        <p:txBody>
          <a:bodyPr wrap="square">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en-US" altLang="zh-CN" sz="1000" b="0" i="0" u="none" strike="noStrike" kern="1200" cap="none" spc="0" normalizeH="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systemic availability and half-life of metoprolol in patients with renal failure do not differ to a clinically significant degree from those in normal subjects. Consequently, </a:t>
            </a:r>
            <a:r>
              <a:rPr kumimoji="0" lang="en-US" altLang="zh-CN" sz="1000" b="0" i="0" u="none" strike="noStrike" kern="1200" cap="none" spc="0" normalizeH="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no reduction in dosage is usually needed in patients with chronic renal failure</a:t>
            </a:r>
            <a:r>
              <a:rPr kumimoji="0" lang="en-US" altLang="zh-CN" sz="1000" b="0" i="0" u="none" strike="noStrike" kern="1200" cap="none" spc="0" normalizeH="0" baseline="3000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r>
              <a:rPr kumimoji="0" lang="zh-CN" altLang="en-US" sz="1000" b="0" i="0" u="none" strike="noStrike" kern="1200" cap="none" spc="0" normalizeH="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r>
              <a:rPr kumimoji="0" lang="en-US" altLang="zh-CN" sz="10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while </a:t>
            </a:r>
            <a:r>
              <a:rPr kumimoji="0" lang="en-US" altLang="zh-CN" sz="1000" b="0" i="0" u="none" strike="noStrike" kern="1200" cap="none" spc="0" normalizeH="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the </a:t>
            </a:r>
            <a:r>
              <a:rPr kumimoji="0" lang="en-US" altLang="zh-CN" sz="1000" b="0" i="0" u="none" strike="noStrike" kern="1200" cap="none" spc="0" normalizeH="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initial daily dosage of bisoprolol fumarate should be 2.5 mg</a:t>
            </a:r>
            <a:r>
              <a:rPr kumimoji="0" lang="en-US" altLang="zh-CN" sz="1000" b="0" i="0" u="none" strike="noStrike" kern="1200" cap="none" spc="0" normalizeH="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f</a:t>
            </a:r>
            <a:r>
              <a:rPr lang="en-US" altLang="zh-CN" sz="100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or the patients with hepatic insufficiency (hepatitis or cirrhosis) or</a:t>
            </a:r>
            <a:r>
              <a:rPr lang="en-US" altLang="zh-CN" sz="100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renal insufficiency </a:t>
            </a:r>
            <a:r>
              <a:rPr lang="en-US" altLang="zh-CN" sz="100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(creatinine clearance below 40 mL/min)</a:t>
            </a:r>
            <a:r>
              <a:rPr kumimoji="0" lang="en-US" altLang="zh-CN" sz="1000" b="0" i="0" u="none" strike="noStrike" kern="1200" cap="none" spc="0" normalizeH="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and should be</a:t>
            </a:r>
            <a:r>
              <a:rPr kumimoji="0" lang="en-US" altLang="zh-CN" sz="1000" b="0" i="0" u="none" strike="noStrike" kern="1200" cap="none" spc="0" normalizeH="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used with caution Dose titration</a:t>
            </a:r>
            <a:r>
              <a:rPr kumimoji="0" lang="en-US" altLang="zh-CN" sz="1000" b="0" i="0" u="none" strike="noStrike" kern="1200" cap="none" spc="0" normalizeH="0" baseline="3000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a:t>
            </a:r>
            <a:r>
              <a:rPr kumimoji="0" lang="en-US" altLang="zh-CN" sz="1000" b="0" i="0" u="none" strike="noStrike" kern="1200" cap="none" spc="0" normalizeH="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p:txBody>
      </p:sp>
      <p:sp>
        <p:nvSpPr>
          <p:cNvPr id="3" name="文本框 2"/>
          <p:cNvSpPr txBox="1"/>
          <p:nvPr/>
        </p:nvSpPr>
        <p:spPr>
          <a:xfrm>
            <a:off x="2863426" y="1798532"/>
            <a:ext cx="6606815" cy="276999"/>
          </a:xfrm>
          <a:prstGeom prst="rect">
            <a:avLst/>
          </a:prstGeom>
          <a:noFill/>
        </p:spPr>
        <p:txBody>
          <a:bodyPr wrap="square" rtlCol="0" anchor="t">
            <a:spAutoFit/>
          </a:bodyPr>
          <a:lstStyle/>
          <a:p>
            <a:pPr algn="ctr"/>
            <a:r>
              <a:rPr lang="zh-CN" altLang="en-US" sz="1200" b="1" dirty="0">
                <a:latin typeface="Arial" panose="020B0604020202020204" pitchFamily="34" charset="0"/>
                <a:cs typeface="Arial" panose="020B0604020202020204" pitchFamily="34" charset="0"/>
                <a:sym typeface="+mn-ea"/>
              </a:rPr>
              <a:t>METOPROLOL</a:t>
            </a:r>
            <a:r>
              <a:rPr lang="en-US" altLang="zh-CN" sz="1200" b="1" dirty="0">
                <a:latin typeface="Arial" panose="020B0604020202020204" pitchFamily="34" charset="0"/>
                <a:cs typeface="Arial" panose="020B0604020202020204" pitchFamily="34" charset="0"/>
                <a:sym typeface="+mn-ea"/>
              </a:rPr>
              <a:t> </a:t>
            </a:r>
            <a:r>
              <a:rPr lang="zh-CN" altLang="en-US" sz="1200" b="1" dirty="0">
                <a:latin typeface="Arial" panose="020B0604020202020204" pitchFamily="34" charset="0"/>
                <a:cs typeface="Arial" panose="020B0604020202020204" pitchFamily="34" charset="0"/>
                <a:sym typeface="+mn-ea"/>
              </a:rPr>
              <a:t>SUCCINATE</a:t>
            </a:r>
            <a:r>
              <a:rPr lang="en-US" altLang="zh-CN" sz="1200" b="1" dirty="0">
                <a:latin typeface="Arial" panose="020B0604020202020204" pitchFamily="34" charset="0"/>
                <a:cs typeface="Arial" panose="020B0604020202020204" pitchFamily="34" charset="0"/>
                <a:sym typeface="+mn-ea"/>
              </a:rPr>
              <a:t> </a:t>
            </a:r>
            <a:r>
              <a:rPr lang="zh-CN" altLang="en-US" sz="1200" b="1" dirty="0">
                <a:latin typeface="Arial" panose="020B0604020202020204" pitchFamily="34" charset="0"/>
                <a:cs typeface="Arial" panose="020B0604020202020204" pitchFamily="34" charset="0"/>
                <a:sym typeface="+mn-ea"/>
              </a:rPr>
              <a:t>EXTENDED-RELEASE TABLETS</a:t>
            </a:r>
            <a:r>
              <a:rPr lang="en-US" altLang="zh-CN" sz="1200" b="1" baseline="30000" dirty="0">
                <a:latin typeface="Arial" panose="020B0604020202020204" pitchFamily="34" charset="0"/>
                <a:cs typeface="Arial" panose="020B0604020202020204" pitchFamily="34" charset="0"/>
                <a:sym typeface="+mn-ea"/>
              </a:rPr>
              <a:t>1</a:t>
            </a:r>
          </a:p>
        </p:txBody>
      </p:sp>
      <p:pic>
        <p:nvPicPr>
          <p:cNvPr id="7" name="图片 6"/>
          <p:cNvPicPr>
            <a:picLocks noChangeAspect="1"/>
          </p:cNvPicPr>
          <p:nvPr/>
        </p:nvPicPr>
        <p:blipFill>
          <a:blip r:embed="rId3"/>
          <a:stretch>
            <a:fillRect/>
          </a:stretch>
        </p:blipFill>
        <p:spPr>
          <a:xfrm>
            <a:off x="3151081" y="2158576"/>
            <a:ext cx="6083561" cy="1056105"/>
          </a:xfrm>
          <a:prstGeom prst="rect">
            <a:avLst/>
          </a:prstGeom>
        </p:spPr>
      </p:pic>
      <p:sp>
        <p:nvSpPr>
          <p:cNvPr id="8" name="文本框 7"/>
          <p:cNvSpPr txBox="1"/>
          <p:nvPr/>
        </p:nvSpPr>
        <p:spPr>
          <a:xfrm>
            <a:off x="2694516" y="3231896"/>
            <a:ext cx="7089487" cy="276999"/>
          </a:xfrm>
          <a:prstGeom prst="rect">
            <a:avLst/>
          </a:prstGeom>
          <a:noFill/>
        </p:spPr>
        <p:txBody>
          <a:bodyPr wrap="square" rtlCol="0" anchor="t">
            <a:spAutoFit/>
          </a:bodyPr>
          <a:lstStyle/>
          <a:p>
            <a:pPr lvl="0" algn="ctr">
              <a:buClrTx/>
              <a:buSzTx/>
              <a:buFontTx/>
            </a:pPr>
            <a:r>
              <a:rPr lang="zh-CN" altLang="en-US" sz="1200" b="1" dirty="0">
                <a:latin typeface="Arial" panose="020B0604020202020204" pitchFamily="34" charset="0"/>
                <a:cs typeface="Arial" panose="020B0604020202020204" pitchFamily="34" charset="0"/>
                <a:sym typeface="+mn-ea"/>
              </a:rPr>
              <a:t>ZEBETA (BISOPROLOL FUMARATE) TABLETS - bisoprolol fumarate tablet</a:t>
            </a:r>
            <a:r>
              <a:rPr lang="en-US" altLang="zh-CN" sz="1200" b="1" baseline="30000" dirty="0">
                <a:latin typeface="Arial" panose="020B0604020202020204" pitchFamily="34" charset="0"/>
                <a:cs typeface="Arial" panose="020B0604020202020204" pitchFamily="34" charset="0"/>
                <a:sym typeface="+mn-ea"/>
              </a:rPr>
              <a:t>2</a:t>
            </a:r>
          </a:p>
        </p:txBody>
      </p:sp>
      <p:pic>
        <p:nvPicPr>
          <p:cNvPr id="12" name="图片 11"/>
          <p:cNvPicPr>
            <a:picLocks noChangeAspect="1"/>
          </p:cNvPicPr>
          <p:nvPr/>
        </p:nvPicPr>
        <p:blipFill>
          <a:blip r:embed="rId4"/>
          <a:stretch>
            <a:fillRect/>
          </a:stretch>
        </p:blipFill>
        <p:spPr>
          <a:xfrm>
            <a:off x="2811992" y="3695277"/>
            <a:ext cx="6972011" cy="644513"/>
          </a:xfrm>
          <a:prstGeom prst="rect">
            <a:avLst/>
          </a:prstGeom>
        </p:spPr>
      </p:pic>
      <p:pic>
        <p:nvPicPr>
          <p:cNvPr id="16" name="Picture 15">
            <a:extLst>
              <a:ext uri="{FF2B5EF4-FFF2-40B4-BE49-F238E27FC236}">
                <a16:creationId xmlns:a16="http://schemas.microsoft.com/office/drawing/2014/main" xmlns="" id="{02F15F76-A2AF-4FFB-836E-3F713320330B}"/>
              </a:ext>
            </a:extLst>
          </p:cNvPr>
          <p:cNvPicPr>
            <a:picLocks noChangeAspect="1"/>
          </p:cNvPicPr>
          <p:nvPr/>
        </p:nvPicPr>
        <p:blipFill>
          <a:blip r:embed="rId5"/>
          <a:stretch>
            <a:fillRect/>
          </a:stretch>
        </p:blipFill>
        <p:spPr>
          <a:xfrm>
            <a:off x="10441345" y="218521"/>
            <a:ext cx="1646989" cy="44445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梯形 33">
            <a:extLst>
              <a:ext uri="{FF2B5EF4-FFF2-40B4-BE49-F238E27FC236}">
                <a16:creationId xmlns:a16="http://schemas.microsoft.com/office/drawing/2014/main" xmlns="" id="{D25ECB3D-36C9-4AB2-9CF2-1D7BFFD423B0}"/>
              </a:ext>
            </a:extLst>
          </p:cNvPr>
          <p:cNvSpPr/>
          <p:nvPr/>
        </p:nvSpPr>
        <p:spPr>
          <a:xfrm>
            <a:off x="6604809" y="1271037"/>
            <a:ext cx="4588708" cy="483303"/>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梯形 20">
            <a:extLst>
              <a:ext uri="{FF2B5EF4-FFF2-40B4-BE49-F238E27FC236}">
                <a16:creationId xmlns:a16="http://schemas.microsoft.com/office/drawing/2014/main" xmlns="" id="{658993DF-89A6-45D4-8E13-850033886D8A}"/>
              </a:ext>
            </a:extLst>
          </p:cNvPr>
          <p:cNvSpPr/>
          <p:nvPr/>
        </p:nvSpPr>
        <p:spPr>
          <a:xfrm>
            <a:off x="778139" y="1271037"/>
            <a:ext cx="5029400" cy="483303"/>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6" name="组合 25">
            <a:extLst>
              <a:ext uri="{FF2B5EF4-FFF2-40B4-BE49-F238E27FC236}">
                <a16:creationId xmlns:a16="http://schemas.microsoft.com/office/drawing/2014/main" xmlns="" id="{BECD0413-2CBC-4B82-97F5-7232B79F3EC1}"/>
              </a:ext>
            </a:extLst>
          </p:cNvPr>
          <p:cNvGrpSpPr/>
          <p:nvPr/>
        </p:nvGrpSpPr>
        <p:grpSpPr>
          <a:xfrm>
            <a:off x="6138705" y="1418760"/>
            <a:ext cx="5555390" cy="4818528"/>
            <a:chOff x="515938" y="1244599"/>
            <a:chExt cx="11160124" cy="4992689"/>
          </a:xfrm>
        </p:grpSpPr>
        <p:sp>
          <p:nvSpPr>
            <p:cNvPr id="30" name="矩形: 圆角 29">
              <a:extLst>
                <a:ext uri="{FF2B5EF4-FFF2-40B4-BE49-F238E27FC236}">
                  <a16:creationId xmlns:a16="http://schemas.microsoft.com/office/drawing/2014/main" xmlns="" id="{61A1F167-E033-47CB-846F-7D9043B91C0B}"/>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圆角 30">
              <a:extLst>
                <a:ext uri="{FF2B5EF4-FFF2-40B4-BE49-F238E27FC236}">
                  <a16:creationId xmlns:a16="http://schemas.microsoft.com/office/drawing/2014/main" xmlns="" id="{6B3B2EA0-7A73-4364-A6AE-3CDD364CD34C}"/>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a:extLst>
              <a:ext uri="{FF2B5EF4-FFF2-40B4-BE49-F238E27FC236}">
                <a16:creationId xmlns:a16="http://schemas.microsoft.com/office/drawing/2014/main" xmlns="" id="{E9CEAE80-E1CD-490B-AE98-695FE29DD758}"/>
              </a:ext>
            </a:extLst>
          </p:cNvPr>
          <p:cNvGrpSpPr/>
          <p:nvPr/>
        </p:nvGrpSpPr>
        <p:grpSpPr>
          <a:xfrm>
            <a:off x="515144" y="1418760"/>
            <a:ext cx="5555390" cy="4818528"/>
            <a:chOff x="515938" y="1244599"/>
            <a:chExt cx="11160124" cy="4992689"/>
          </a:xfrm>
        </p:grpSpPr>
        <p:sp>
          <p:nvSpPr>
            <p:cNvPr id="16" name="矩形: 圆角 15">
              <a:extLst>
                <a:ext uri="{FF2B5EF4-FFF2-40B4-BE49-F238E27FC236}">
                  <a16:creationId xmlns:a16="http://schemas.microsoft.com/office/drawing/2014/main" xmlns="" id="{77CC9A16-FAF5-4BAA-B184-9CC43EE34960}"/>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圆角 17">
              <a:extLst>
                <a:ext uri="{FF2B5EF4-FFF2-40B4-BE49-F238E27FC236}">
                  <a16:creationId xmlns:a16="http://schemas.microsoft.com/office/drawing/2014/main" xmlns="" id="{726F433D-699C-44FA-BA82-EDA3DFCB7632}"/>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a:extLst>
              <a:ext uri="{FF2B5EF4-FFF2-40B4-BE49-F238E27FC236}">
                <a16:creationId xmlns:a16="http://schemas.microsoft.com/office/drawing/2014/main" xmlns="" id="{6003A2EA-DA51-48B2-8A43-C8148BA0B720}"/>
              </a:ext>
            </a:extLst>
          </p:cNvPr>
          <p:cNvSpPr>
            <a:spLocks noGrp="1"/>
          </p:cNvSpPr>
          <p:nvPr>
            <p:ph type="title"/>
          </p:nvPr>
        </p:nvSpPr>
        <p:spPr>
          <a:xfrm>
            <a:off x="450972" y="220662"/>
            <a:ext cx="9759828" cy="600392"/>
          </a:xfrm>
        </p:spPr>
        <p:txBody>
          <a:bodyPr/>
          <a:lstStyle/>
          <a:p>
            <a:pPr algn="ctr"/>
            <a:r>
              <a:rPr lang="en-US" altLang="zh-CN" dirty="0">
                <a:latin typeface="Calisto MT" panose="02040603050505030304" pitchFamily="18" charset="0"/>
                <a:sym typeface="微软雅黑" panose="020B0503020204020204" pitchFamily="34" charset="-122"/>
              </a:rPr>
              <a:t>Metoprolol had no effect on glucose and lipid metabolism.</a:t>
            </a:r>
          </a:p>
        </p:txBody>
      </p:sp>
      <p:sp>
        <p:nvSpPr>
          <p:cNvPr id="22" name="梯形 21">
            <a:extLst>
              <a:ext uri="{FF2B5EF4-FFF2-40B4-BE49-F238E27FC236}">
                <a16:creationId xmlns:a16="http://schemas.microsoft.com/office/drawing/2014/main" xmlns="" id="{CB729669-ADAF-411C-9A97-1993E00F8126}"/>
              </a:ext>
            </a:extLst>
          </p:cNvPr>
          <p:cNvSpPr/>
          <p:nvPr/>
        </p:nvSpPr>
        <p:spPr>
          <a:xfrm flipV="1">
            <a:off x="929439" y="1264004"/>
            <a:ext cx="4719722" cy="468698"/>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4">
            <a:extLst>
              <a:ext uri="{FF2B5EF4-FFF2-40B4-BE49-F238E27FC236}">
                <a16:creationId xmlns:a16="http://schemas.microsoft.com/office/drawing/2014/main" xmlns="" id="{89D6F7C3-9D38-4B44-B558-A20408B6ED0E}"/>
              </a:ext>
            </a:extLst>
          </p:cNvPr>
          <p:cNvSpPr txBox="1"/>
          <p:nvPr/>
        </p:nvSpPr>
        <p:spPr>
          <a:xfrm>
            <a:off x="921545" y="1227114"/>
            <a:ext cx="4784262" cy="461665"/>
          </a:xfrm>
          <a:prstGeom prst="rect">
            <a:avLst/>
          </a:prstGeom>
          <a:noFill/>
        </p:spPr>
        <p:txBody>
          <a:bodyPr wrap="square">
            <a:spAutoFit/>
          </a:bodyPr>
          <a:lstStyle/>
          <a:p>
            <a:pPr algn="ctr"/>
            <a:r>
              <a:rPr lang="en-US" altLang="zh-CN" sz="1200" b="1" i="0" strike="noStrike" baseline="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risk of new-onset diabetes reported in MERIT-HF was even lower than in the placebo group</a:t>
            </a: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r>
              <a:rPr lang="en-US" altLang="zh-CN" sz="1200" b="1" baseline="30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endParaRPr lang="en-US" altLang="zh-CN" sz="1200" b="1" i="0" strike="noStrike" baseline="0" dirty="0">
              <a:solidFill>
                <a:schemeClr val="bg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33" name="梯形 32">
            <a:extLst>
              <a:ext uri="{FF2B5EF4-FFF2-40B4-BE49-F238E27FC236}">
                <a16:creationId xmlns:a16="http://schemas.microsoft.com/office/drawing/2014/main" xmlns="" id="{F68F9874-43AA-4A9B-A65C-C998652A983A}"/>
              </a:ext>
            </a:extLst>
          </p:cNvPr>
          <p:cNvSpPr/>
          <p:nvPr/>
        </p:nvSpPr>
        <p:spPr>
          <a:xfrm flipV="1">
            <a:off x="6919349" y="1291456"/>
            <a:ext cx="4351106" cy="397323"/>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31">
            <a:extLst>
              <a:ext uri="{FF2B5EF4-FFF2-40B4-BE49-F238E27FC236}">
                <a16:creationId xmlns:a16="http://schemas.microsoft.com/office/drawing/2014/main" xmlns="" id="{32812841-F77B-4BF2-9BCB-8F6453D0D83D}"/>
              </a:ext>
            </a:extLst>
          </p:cNvPr>
          <p:cNvSpPr txBox="1"/>
          <p:nvPr/>
        </p:nvSpPr>
        <p:spPr>
          <a:xfrm>
            <a:off x="6933131" y="1355283"/>
            <a:ext cx="4351106" cy="276999"/>
          </a:xfrm>
          <a:prstGeom prst="rect">
            <a:avLst/>
          </a:prstGeom>
          <a:noFill/>
        </p:spPr>
        <p:txBody>
          <a:bodyPr wrap="square">
            <a:spAutoFit/>
          </a:bodyPr>
          <a:lstStyle>
            <a:defPPr>
              <a:defRPr lang="zh-CN"/>
            </a:defPPr>
            <a:lvl1pPr algn="ctr">
              <a:defRPr sz="1400" b="1" i="0" u="none" strike="noStrike" baseline="0">
                <a:solidFill>
                  <a:schemeClr val="bg1"/>
                </a:solidFill>
                <a:latin typeface="微软雅黑" panose="020B0503020204020204" pitchFamily="34" charset="-122"/>
                <a:ea typeface="微软雅黑" panose="020B0503020204020204" pitchFamily="34" charset="-122"/>
              </a:defRPr>
            </a:lvl1pPr>
          </a:lstStyle>
          <a:p>
            <a:r>
              <a:rPr lang="en-US" altLang="zh-CN" sz="1200" dirty="0">
                <a:latin typeface="Arial" panose="020B0604020202020204" pitchFamily="34" charset="0"/>
                <a:cs typeface="Arial" panose="020B0604020202020204" pitchFamily="34" charset="0"/>
                <a:sym typeface="微软雅黑" panose="020B0503020204020204" pitchFamily="34" charset="-122"/>
              </a:rPr>
              <a:t>β1-blockers had no effect on serum lipids.</a:t>
            </a:r>
            <a:r>
              <a:rPr lang="en-US" altLang="zh-CN" sz="1200" baseline="30000" dirty="0">
                <a:latin typeface="Arial" panose="020B0604020202020204" pitchFamily="34" charset="0"/>
                <a:cs typeface="Arial" panose="020B0604020202020204" pitchFamily="34" charset="0"/>
                <a:sym typeface="微软雅黑" panose="020B0503020204020204" pitchFamily="34" charset="-122"/>
              </a:rPr>
              <a:t>2</a:t>
            </a:r>
          </a:p>
        </p:txBody>
      </p:sp>
      <p:sp>
        <p:nvSpPr>
          <p:cNvPr id="265" name="文本框 264">
            <a:extLst>
              <a:ext uri="{FF2B5EF4-FFF2-40B4-BE49-F238E27FC236}">
                <a16:creationId xmlns:a16="http://schemas.microsoft.com/office/drawing/2014/main" xmlns="" id="{88E2F877-0956-4470-868C-189DB016F9E8}"/>
              </a:ext>
            </a:extLst>
          </p:cNvPr>
          <p:cNvSpPr txBox="1"/>
          <p:nvPr/>
        </p:nvSpPr>
        <p:spPr>
          <a:xfrm>
            <a:off x="450972" y="6419330"/>
            <a:ext cx="6093912" cy="338554"/>
          </a:xfrm>
          <a:prstGeom prst="rect">
            <a:avLst/>
          </a:prstGeom>
          <a:noFill/>
        </p:spPr>
        <p:txBody>
          <a:bodyPr wrap="square">
            <a:spAutoFit/>
          </a:bodyPr>
          <a:lstStyle/>
          <a:p>
            <a:pPr marL="228600" indent="-228600">
              <a:buFont typeface="+mj-lt"/>
              <a:buAutoNum type="arabicPeriod"/>
            </a:pPr>
            <a:r>
              <a:rPr lang="fr-FR"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Deedwania PC, et al. Am Heart J. 2005;149(1):159-167.</a:t>
            </a:r>
          </a:p>
          <a:p>
            <a:pPr marL="228600" indent="-228600">
              <a:buFont typeface="+mj-lt"/>
              <a:buAutoNum type="arabicPeriod"/>
            </a:pPr>
            <a:r>
              <a:rPr lang="fr-FR"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Kasiske BL, et al. Ann Intern Med.1995;122(2):133-41.</a:t>
            </a:r>
          </a:p>
        </p:txBody>
      </p:sp>
      <p:graphicFrame>
        <p:nvGraphicFramePr>
          <p:cNvPr id="230" name="图表 229">
            <a:extLst>
              <a:ext uri="{FF2B5EF4-FFF2-40B4-BE49-F238E27FC236}">
                <a16:creationId xmlns:a16="http://schemas.microsoft.com/office/drawing/2014/main" xmlns="" id="{6EAF8755-AFD7-4870-AAE8-A6B4B6D9E07C}"/>
              </a:ext>
            </a:extLst>
          </p:cNvPr>
          <p:cNvGraphicFramePr/>
          <p:nvPr>
            <p:extLst>
              <p:ext uri="{D42A27DB-BD31-4B8C-83A1-F6EECF244321}">
                <p14:modId xmlns:p14="http://schemas.microsoft.com/office/powerpoint/2010/main" val="2022458808"/>
              </p:ext>
            </p:extLst>
          </p:nvPr>
        </p:nvGraphicFramePr>
        <p:xfrm>
          <a:off x="884648" y="2149528"/>
          <a:ext cx="4924967" cy="3570439"/>
        </p:xfrm>
        <a:graphic>
          <a:graphicData uri="http://schemas.openxmlformats.org/drawingml/2006/chart">
            <c:chart xmlns:c="http://schemas.openxmlformats.org/drawingml/2006/chart" xmlns:r="http://schemas.openxmlformats.org/officeDocument/2006/relationships" r:id="rId2"/>
          </a:graphicData>
        </a:graphic>
      </p:graphicFrame>
      <p:sp>
        <p:nvSpPr>
          <p:cNvPr id="235" name="文本框 234">
            <a:extLst>
              <a:ext uri="{FF2B5EF4-FFF2-40B4-BE49-F238E27FC236}">
                <a16:creationId xmlns:a16="http://schemas.microsoft.com/office/drawing/2014/main" xmlns="" id="{DB87ED32-4132-4385-AA61-A475FCA955C7}"/>
              </a:ext>
            </a:extLst>
          </p:cNvPr>
          <p:cNvSpPr txBox="1"/>
          <p:nvPr/>
        </p:nvSpPr>
        <p:spPr>
          <a:xfrm rot="16200000">
            <a:off x="-875477" y="3481662"/>
            <a:ext cx="3352166" cy="246221"/>
          </a:xfrm>
          <a:prstGeom prst="rect">
            <a:avLst/>
          </a:prstGeom>
          <a:noFill/>
        </p:spPr>
        <p:txBody>
          <a:bodyPr wrap="square">
            <a:spAutoFit/>
          </a:bodyPr>
          <a:lstStyle/>
          <a:p>
            <a:r>
              <a:rPr lang="en-US" altLang="zh-CN" sz="1000" i="0" u="none" strike="noStrike" baseline="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 risk of new-onset diabetes(%) </a:t>
            </a:r>
            <a:endParaRPr lang="zh-CN" altLang="en-US" sz="10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aphicFrame>
        <p:nvGraphicFramePr>
          <p:cNvPr id="247" name="表格 6">
            <a:extLst>
              <a:ext uri="{FF2B5EF4-FFF2-40B4-BE49-F238E27FC236}">
                <a16:creationId xmlns:a16="http://schemas.microsoft.com/office/drawing/2014/main" xmlns="" id="{9003ABC1-32BC-482C-BEB7-DEF895A04D62}"/>
              </a:ext>
            </a:extLst>
          </p:cNvPr>
          <p:cNvGraphicFramePr>
            <a:graphicFrameLocks noGrp="1"/>
          </p:cNvGraphicFramePr>
          <p:nvPr>
            <p:extLst>
              <p:ext uri="{D42A27DB-BD31-4B8C-83A1-F6EECF244321}">
                <p14:modId xmlns:p14="http://schemas.microsoft.com/office/powerpoint/2010/main" val="4011203142"/>
              </p:ext>
            </p:extLst>
          </p:nvPr>
        </p:nvGraphicFramePr>
        <p:xfrm>
          <a:off x="6382385" y="2307445"/>
          <a:ext cx="4924968" cy="3279516"/>
        </p:xfrm>
        <a:graphic>
          <a:graphicData uri="http://schemas.openxmlformats.org/drawingml/2006/table">
            <a:tbl>
              <a:tblPr firstRow="1" bandRow="1">
                <a:tableStyleId>{5C22544A-7EE6-4342-B048-85BDC9FD1C3A}</a:tableStyleId>
              </a:tblPr>
              <a:tblGrid>
                <a:gridCol w="1641656">
                  <a:extLst>
                    <a:ext uri="{9D8B030D-6E8A-4147-A177-3AD203B41FA5}">
                      <a16:colId xmlns:a16="http://schemas.microsoft.com/office/drawing/2014/main" xmlns="" val="348201829"/>
                    </a:ext>
                  </a:extLst>
                </a:gridCol>
                <a:gridCol w="1641656">
                  <a:extLst>
                    <a:ext uri="{9D8B030D-6E8A-4147-A177-3AD203B41FA5}">
                      <a16:colId xmlns:a16="http://schemas.microsoft.com/office/drawing/2014/main" xmlns="" val="1991470986"/>
                    </a:ext>
                  </a:extLst>
                </a:gridCol>
                <a:gridCol w="1641656">
                  <a:extLst>
                    <a:ext uri="{9D8B030D-6E8A-4147-A177-3AD203B41FA5}">
                      <a16:colId xmlns:a16="http://schemas.microsoft.com/office/drawing/2014/main" xmlns="" val="1472785019"/>
                    </a:ext>
                  </a:extLst>
                </a:gridCol>
              </a:tblGrid>
              <a:tr h="508290">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Lipids change</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98AB3"/>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β-blocker</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98AB3"/>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selective</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98AB3"/>
                    </a:solidFill>
                  </a:tcPr>
                </a:tc>
                <a:extLst>
                  <a:ext uri="{0D108BD9-81ED-4DB2-BD59-A6C34878D82A}">
                    <a16:rowId xmlns:a16="http://schemas.microsoft.com/office/drawing/2014/main" xmlns="" val="2413873859"/>
                  </a:ext>
                </a:extLst>
              </a:tr>
              <a:tr h="877323">
                <a:tc>
                  <a:txBody>
                    <a:bodyPr/>
                    <a:lstStyle/>
                    <a:p>
                      <a:pPr algn="ctr"/>
                      <a:r>
                        <a:rPr lang="en-US" altLang="zh-CN" sz="1100" b="0" i="0" kern="1200" dirty="0">
                          <a:solidFill>
                            <a:schemeClr val="dk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Total Cholesterol</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solidFill>
                        <a:schemeClr val="bg1">
                          <a:lumMod val="75000"/>
                        </a:schemeClr>
                      </a:solid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NC</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NC</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12700" cmpd="sng">
                      <a:noFill/>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02973511"/>
                  </a:ext>
                </a:extLst>
              </a:tr>
              <a:tr h="508290">
                <a:tc>
                  <a:txBody>
                    <a:bodyPr/>
                    <a:lstStyle/>
                    <a:p>
                      <a:pPr algn="ctr"/>
                      <a:r>
                        <a:rPr lang="en-US" altLang="zh-CN" sz="1100" b="0" i="0" kern="1200" dirty="0">
                          <a:solidFill>
                            <a:schemeClr val="dk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LDL Cholesterol</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NC</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NC</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63677726"/>
                  </a:ext>
                </a:extLst>
              </a:tr>
              <a:tr h="508290">
                <a:tc>
                  <a:txBody>
                    <a:bodyPr/>
                    <a:lstStyle/>
                    <a:p>
                      <a:pPr algn="ctr"/>
                      <a:r>
                        <a:rPr lang="en-US" altLang="zh-CN" sz="1100" b="0" i="0" kern="1200" dirty="0">
                          <a:solidFill>
                            <a:schemeClr val="dk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Triglyceride</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+0.35</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-0.06</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86158324"/>
                  </a:ext>
                </a:extLst>
              </a:tr>
              <a:tr h="877323">
                <a:tc>
                  <a:txBody>
                    <a:bodyPr/>
                    <a:lstStyle/>
                    <a:p>
                      <a:pPr algn="ctr"/>
                      <a:r>
                        <a:rPr lang="en-US" altLang="zh-CN" sz="1100" b="0" i="0" kern="1200" dirty="0">
                          <a:solidFill>
                            <a:schemeClr val="dk1"/>
                          </a:solidFill>
                          <a:effectLst/>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HDL Cholesterol</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98AB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-0.10</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98AB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NS</a:t>
                      </a:r>
                      <a:endParaRPr lang="zh-CN" altLang="en-US" sz="11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rgbClr val="298AB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070785933"/>
                  </a:ext>
                </a:extLst>
              </a:tr>
            </a:tbl>
          </a:graphicData>
        </a:graphic>
      </p:graphicFrame>
      <p:sp>
        <p:nvSpPr>
          <p:cNvPr id="19" name="文本框 18">
            <a:extLst>
              <a:ext uri="{FF2B5EF4-FFF2-40B4-BE49-F238E27FC236}">
                <a16:creationId xmlns:a16="http://schemas.microsoft.com/office/drawing/2014/main" xmlns="" id="{69265638-FD68-4C52-AE2B-BE1DD698507F}"/>
              </a:ext>
            </a:extLst>
          </p:cNvPr>
          <p:cNvSpPr txBox="1"/>
          <p:nvPr/>
        </p:nvSpPr>
        <p:spPr>
          <a:xfrm>
            <a:off x="6382384" y="5549128"/>
            <a:ext cx="3828415" cy="276999"/>
          </a:xfrm>
          <a:prstGeom prst="rect">
            <a:avLst/>
          </a:prstGeom>
          <a:noFill/>
        </p:spPr>
        <p:txBody>
          <a:bodyPr wrap="square">
            <a:spAutoFit/>
          </a:bodyPr>
          <a:lstStyle/>
          <a:p>
            <a:pPr algn="l"/>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NC = no </a:t>
            </a: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significant</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 change (as per the study) </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0" name="Picture 19">
            <a:extLst>
              <a:ext uri="{FF2B5EF4-FFF2-40B4-BE49-F238E27FC236}">
                <a16:creationId xmlns:a16="http://schemas.microsoft.com/office/drawing/2014/main" xmlns="" id="{7E2A28D2-2128-4724-BF71-3733BDD71113}"/>
              </a:ext>
            </a:extLst>
          </p:cNvPr>
          <p:cNvPicPr>
            <a:picLocks noChangeAspect="1"/>
          </p:cNvPicPr>
          <p:nvPr/>
        </p:nvPicPr>
        <p:blipFill>
          <a:blip r:embed="rId3"/>
          <a:stretch>
            <a:fillRect/>
          </a:stretch>
        </p:blipFill>
        <p:spPr>
          <a:xfrm>
            <a:off x="10338708" y="154366"/>
            <a:ext cx="1646989" cy="444459"/>
          </a:xfrm>
          <a:prstGeom prst="rect">
            <a:avLst/>
          </a:prstGeom>
        </p:spPr>
      </p:pic>
    </p:spTree>
    <p:extLst>
      <p:ext uri="{BB962C8B-B14F-4D97-AF65-F5344CB8AC3E}">
        <p14:creationId xmlns:p14="http://schemas.microsoft.com/office/powerpoint/2010/main" val="688268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xmlns="" id="{AF6CB3A1-0CCC-4D6F-A685-945C3B2F994B}"/>
              </a:ext>
            </a:extLst>
          </p:cNvPr>
          <p:cNvGrpSpPr/>
          <p:nvPr/>
        </p:nvGrpSpPr>
        <p:grpSpPr>
          <a:xfrm>
            <a:off x="515938" y="1138335"/>
            <a:ext cx="11160124" cy="5109696"/>
            <a:chOff x="515938" y="1244599"/>
            <a:chExt cx="11160124" cy="4992689"/>
          </a:xfrm>
        </p:grpSpPr>
        <p:sp>
          <p:nvSpPr>
            <p:cNvPr id="14" name="矩形: 圆角 13">
              <a:extLst>
                <a:ext uri="{FF2B5EF4-FFF2-40B4-BE49-F238E27FC236}">
                  <a16:creationId xmlns:a16="http://schemas.microsoft.com/office/drawing/2014/main" xmlns="" id="{16DBABB1-94D2-4221-B8E2-1BC95C2D6B5B}"/>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圆角 14">
              <a:extLst>
                <a:ext uri="{FF2B5EF4-FFF2-40B4-BE49-F238E27FC236}">
                  <a16:creationId xmlns:a16="http://schemas.microsoft.com/office/drawing/2014/main" xmlns="" id="{17398F47-297E-4F76-8EB3-AF8A7E3BBDDD}"/>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a:extLst>
              <a:ext uri="{FF2B5EF4-FFF2-40B4-BE49-F238E27FC236}">
                <a16:creationId xmlns:a16="http://schemas.microsoft.com/office/drawing/2014/main" xmlns="" id="{6003A2EA-DA51-48B2-8A43-C8148BA0B720}"/>
              </a:ext>
            </a:extLst>
          </p:cNvPr>
          <p:cNvSpPr>
            <a:spLocks noGrp="1"/>
          </p:cNvSpPr>
          <p:nvPr>
            <p:ph type="title"/>
          </p:nvPr>
        </p:nvSpPr>
        <p:spPr>
          <a:xfrm>
            <a:off x="450971" y="220662"/>
            <a:ext cx="9822033" cy="600392"/>
          </a:xfrm>
        </p:spPr>
        <p:txBody>
          <a:bodyPr/>
          <a:lstStyle/>
          <a:p>
            <a:pPr algn="ctr"/>
            <a:r>
              <a:rPr lang="en-US" altLang="zh-CN" dirty="0">
                <a:latin typeface="Calisto MT" panose="02040603050505030304" pitchFamily="18" charset="0"/>
                <a:sym typeface="微软雅黑" panose="020B0503020204020204" pitchFamily="34" charset="-122"/>
              </a:rPr>
              <a:t>Metoprolol, a </a:t>
            </a:r>
            <a:r>
              <a:rPr lang="el-GR" altLang="zh-CN" dirty="0">
                <a:latin typeface="Calisto MT" panose="02040603050505030304" pitchFamily="18" charset="0"/>
                <a:sym typeface="微软雅黑" panose="020B0503020204020204" pitchFamily="34" charset="-122"/>
              </a:rPr>
              <a:t>β1</a:t>
            </a:r>
            <a:r>
              <a:rPr lang="en-US" altLang="zh-CN" dirty="0">
                <a:latin typeface="Calisto MT" panose="02040603050505030304" pitchFamily="18" charset="0"/>
                <a:sym typeface="微软雅黑" panose="020B0503020204020204" pitchFamily="34" charset="-122"/>
              </a:rPr>
              <a:t> - selective blocker, can be used safely at the maximum dose in CAD patients with COPD.</a:t>
            </a:r>
            <a:r>
              <a:rPr lang="en-US" altLang="zh-CN" baseline="30000" dirty="0">
                <a:latin typeface="Calisto MT" panose="02040603050505030304" pitchFamily="18" charset="0"/>
                <a:sym typeface="微软雅黑" panose="020B0503020204020204" pitchFamily="34" charset="-122"/>
              </a:rPr>
              <a:t>1</a:t>
            </a:r>
            <a:endParaRPr lang="en-US" altLang="zh-CN" sz="1200" baseline="30000" dirty="0">
              <a:latin typeface="Calisto MT" panose="02040603050505030304" pitchFamily="18" charset="0"/>
              <a:sym typeface="微软雅黑" panose="020B0503020204020204" pitchFamily="34" charset="-122"/>
            </a:endParaRPr>
          </a:p>
        </p:txBody>
      </p:sp>
      <p:sp>
        <p:nvSpPr>
          <p:cNvPr id="12" name="文本框 11">
            <a:extLst>
              <a:ext uri="{FF2B5EF4-FFF2-40B4-BE49-F238E27FC236}">
                <a16:creationId xmlns:a16="http://schemas.microsoft.com/office/drawing/2014/main" xmlns="" id="{4A637CF1-3619-44F6-B704-1E7029E01565}"/>
              </a:ext>
            </a:extLst>
          </p:cNvPr>
          <p:cNvSpPr txBox="1"/>
          <p:nvPr/>
        </p:nvSpPr>
        <p:spPr>
          <a:xfrm>
            <a:off x="625205" y="5200028"/>
            <a:ext cx="10864729" cy="861774"/>
          </a:xfrm>
          <a:prstGeom prst="rect">
            <a:avLst/>
          </a:prstGeom>
          <a:noFill/>
        </p:spPr>
        <p:txBody>
          <a:bodyPr wrap="square">
            <a:spAutoFit/>
          </a:bodyPr>
          <a:lstStyle/>
          <a:p>
            <a:pPr marL="171450" indent="-171450" algn="l">
              <a:buFont typeface="Arial" panose="020B0604020202020204" pitchFamily="34" charset="0"/>
              <a:buChar char="•"/>
            </a:pPr>
            <a:r>
              <a:rPr lang="en-US" altLang="zh-CN" sz="1000" b="0" i="0" u="none" strike="noStrike" baseline="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Fifty patients (aged 57.3 +/-10.1 years) were enrolled in this study; 27 patients received metoprolol CR/XL(controlled release), and 23 received metoprolol (conventional)</a:t>
            </a:r>
            <a:r>
              <a:rPr lang="zh-CN" altLang="en-US" sz="1000" b="0" i="0" u="none" strike="noStrike" baseline="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r>
              <a:rPr lang="en-US" altLang="zh-CN" sz="1000" b="0" i="0" u="none" strike="noStrike" baseline="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and titrated up to the maximum tolerated dose. The clinical controls were done during the first week and then in the first and third months.</a:t>
            </a:r>
          </a:p>
          <a:p>
            <a:pPr marL="171450" indent="-171450" algn="l">
              <a:buFont typeface="Arial" panose="020B0604020202020204" pitchFamily="34" charset="0"/>
              <a:buChar char="•"/>
            </a:pPr>
            <a:r>
              <a:rPr lang="en-US" altLang="zh-CN" sz="1000" b="0" i="0" u="none" strike="noStrike" baseline="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There was no significant decrease in forced expiratory volume in 1 s (FEV1) in either group (basal vs last FEV1: 54.5%  13.4% vs 54.3%  13% in the metoprolol CR/XL group and 49.6%  14.5% vs 53.2%  12.8% in the metoprolol group). No adverse event was experienced.</a:t>
            </a:r>
          </a:p>
          <a:p>
            <a:pPr marL="171450" indent="-171450" algn="l">
              <a:buFont typeface="Arial" panose="020B0604020202020204" pitchFamily="34" charset="0"/>
              <a:buChar char="•"/>
            </a:pPr>
            <a:r>
              <a:rPr lang="en-US" altLang="zh-CN" sz="1000" b="0" i="0" u="none" strike="noStrike" baseline="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a β1-selective blocker, can be used safely at the maximum dose in CAD patients and non-asthmatic patients with COPD.</a:t>
            </a:r>
            <a:endParaRPr lang="zh-CN" altLang="en-US" sz="1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73" name="文本框 72">
            <a:extLst>
              <a:ext uri="{FF2B5EF4-FFF2-40B4-BE49-F238E27FC236}">
                <a16:creationId xmlns:a16="http://schemas.microsoft.com/office/drawing/2014/main" xmlns="" id="{C3668188-BD5C-4B58-A6CD-589C7110583B}"/>
              </a:ext>
            </a:extLst>
          </p:cNvPr>
          <p:cNvSpPr txBox="1"/>
          <p:nvPr/>
        </p:nvSpPr>
        <p:spPr>
          <a:xfrm>
            <a:off x="450971" y="6529616"/>
            <a:ext cx="6093912" cy="215444"/>
          </a:xfrm>
          <a:prstGeom prst="rect">
            <a:avLst/>
          </a:prstGeom>
          <a:noFill/>
        </p:spPr>
        <p:txBody>
          <a:bodyPr wrap="square">
            <a:spAutoFit/>
          </a:bodyPr>
          <a:lstStyle/>
          <a:p>
            <a:pPr marL="228600" indent="-228600">
              <a:buFont typeface="+mj-lt"/>
              <a:buAutoNum type="arabicPeriod"/>
            </a:pPr>
            <a:r>
              <a:rPr lang="fr-FR" altLang="zh-CN" sz="800" dirty="0" err="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Camsari</a:t>
            </a:r>
            <a:r>
              <a:rPr lang="fr-FR"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 et al. Heart Vessels. 2003 Sep;18(4):188-92. </a:t>
            </a:r>
          </a:p>
        </p:txBody>
      </p:sp>
      <p:cxnSp>
        <p:nvCxnSpPr>
          <p:cNvPr id="74" name="直接连接符 73">
            <a:extLst>
              <a:ext uri="{FF2B5EF4-FFF2-40B4-BE49-F238E27FC236}">
                <a16:creationId xmlns:a16="http://schemas.microsoft.com/office/drawing/2014/main" xmlns="" id="{58F213D0-F84E-4620-AA06-91996C696215}"/>
              </a:ext>
            </a:extLst>
          </p:cNvPr>
          <p:cNvCxnSpPr>
            <a:cxnSpLocks/>
          </p:cNvCxnSpPr>
          <p:nvPr/>
        </p:nvCxnSpPr>
        <p:spPr>
          <a:xfrm>
            <a:off x="789781" y="5119177"/>
            <a:ext cx="10610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7" name="Picture 56">
            <a:extLst>
              <a:ext uri="{FF2B5EF4-FFF2-40B4-BE49-F238E27FC236}">
                <a16:creationId xmlns:a16="http://schemas.microsoft.com/office/drawing/2014/main" xmlns="" id="{FF081ACE-743D-48CA-A646-281DC52FE439}"/>
              </a:ext>
            </a:extLst>
          </p:cNvPr>
          <p:cNvPicPr>
            <a:picLocks noChangeAspect="1"/>
          </p:cNvPicPr>
          <p:nvPr/>
        </p:nvPicPr>
        <p:blipFill>
          <a:blip r:embed="rId2"/>
          <a:stretch>
            <a:fillRect/>
          </a:stretch>
        </p:blipFill>
        <p:spPr>
          <a:xfrm>
            <a:off x="10338708" y="241678"/>
            <a:ext cx="1646989" cy="444459"/>
          </a:xfrm>
          <a:prstGeom prst="rect">
            <a:avLst/>
          </a:prstGeom>
        </p:spPr>
      </p:pic>
      <p:graphicFrame>
        <p:nvGraphicFramePr>
          <p:cNvPr id="5" name="Chart 4">
            <a:extLst>
              <a:ext uri="{FF2B5EF4-FFF2-40B4-BE49-F238E27FC236}">
                <a16:creationId xmlns:a16="http://schemas.microsoft.com/office/drawing/2014/main" xmlns="" id="{8E64DE3C-95EB-4879-A6EA-CEF9185675FF}"/>
              </a:ext>
            </a:extLst>
          </p:cNvPr>
          <p:cNvGraphicFramePr/>
          <p:nvPr>
            <p:extLst>
              <p:ext uri="{D42A27DB-BD31-4B8C-83A1-F6EECF244321}">
                <p14:modId xmlns:p14="http://schemas.microsoft.com/office/powerpoint/2010/main" val="1464144800"/>
              </p:ext>
            </p:extLst>
          </p:nvPr>
        </p:nvGraphicFramePr>
        <p:xfrm>
          <a:off x="1541552" y="1403538"/>
          <a:ext cx="9032033" cy="36042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872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xmlns="" id="{1F3D7D97-DA1E-4037-8BCC-92A46273ADB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6" name="think-cell Slide" r:id="rId5" imgW="526" imgH="526" progId="TCLayout.ActiveDocument.1">
                  <p:embed/>
                </p:oleObj>
              </mc:Choice>
              <mc:Fallback>
                <p:oleObj name="think-cell Slide" r:id="rId5" imgW="526" imgH="526" progId="TCLayout.ActiveDocument.1">
                  <p:embed/>
                  <p:pic>
                    <p:nvPicPr>
                      <p:cNvPr id="4" name="Object 3" hidden="1">
                        <a:extLst>
                          <a:ext uri="{FF2B5EF4-FFF2-40B4-BE49-F238E27FC236}">
                            <a16:creationId xmlns:a16="http://schemas.microsoft.com/office/drawing/2014/main" xmlns="" id="{1F3D7D97-DA1E-4037-8BCC-92A46273ADB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7" name="标题 1">
            <a:extLst>
              <a:ext uri="{FF2B5EF4-FFF2-40B4-BE49-F238E27FC236}">
                <a16:creationId xmlns:a16="http://schemas.microsoft.com/office/drawing/2014/main" xmlns="" id="{648433BC-490F-4E4B-9241-597372F245FF}"/>
              </a:ext>
            </a:extLst>
          </p:cNvPr>
          <p:cNvSpPr>
            <a:spLocks noGrp="1"/>
          </p:cNvSpPr>
          <p:nvPr>
            <p:ph type="title"/>
          </p:nvPr>
        </p:nvSpPr>
        <p:spPr>
          <a:xfrm>
            <a:off x="450971" y="220662"/>
            <a:ext cx="9430147" cy="600392"/>
          </a:xfrm>
        </p:spPr>
        <p:txBody>
          <a:bodyPr vert="horz" anchor="ctr">
            <a:noAutofit/>
          </a:bodyPr>
          <a:lstStyle/>
          <a:p>
            <a:pPr algn="ctr"/>
            <a:r>
              <a:rPr lang="en-US" altLang="zh-CN" dirty="0">
                <a:latin typeface="Calisto MT" panose="02040603050505030304" pitchFamily="18" charset="0"/>
                <a:sym typeface="微软雅黑" panose="020B0503020204020204" pitchFamily="34" charset="-122"/>
              </a:rPr>
              <a:t>Betaloc ZOK is the only β-blocker approved with 7 indications.</a:t>
            </a:r>
          </a:p>
        </p:txBody>
      </p:sp>
      <p:grpSp>
        <p:nvGrpSpPr>
          <p:cNvPr id="8" name="组合 7">
            <a:extLst>
              <a:ext uri="{FF2B5EF4-FFF2-40B4-BE49-F238E27FC236}">
                <a16:creationId xmlns:a16="http://schemas.microsoft.com/office/drawing/2014/main" xmlns="" id="{845DDAFC-09F2-43B3-807B-E7FB6AE69EF1}"/>
              </a:ext>
            </a:extLst>
          </p:cNvPr>
          <p:cNvGrpSpPr/>
          <p:nvPr/>
        </p:nvGrpSpPr>
        <p:grpSpPr>
          <a:xfrm>
            <a:off x="515938" y="1385421"/>
            <a:ext cx="11160124" cy="4862610"/>
            <a:chOff x="515938" y="1244599"/>
            <a:chExt cx="11160124" cy="4992689"/>
          </a:xfrm>
        </p:grpSpPr>
        <p:sp>
          <p:nvSpPr>
            <p:cNvPr id="11" name="矩形: 圆角 10">
              <a:extLst>
                <a:ext uri="{FF2B5EF4-FFF2-40B4-BE49-F238E27FC236}">
                  <a16:creationId xmlns:a16="http://schemas.microsoft.com/office/drawing/2014/main" xmlns="" id="{C9086939-ECB5-4AD3-B0E5-66F2C3FC01D2}"/>
                </a:ext>
              </a:extLst>
            </p:cNvPr>
            <p:cNvSpPr/>
            <p:nvPr/>
          </p:nvSpPr>
          <p:spPr>
            <a:xfrm>
              <a:off x="515938" y="1244599"/>
              <a:ext cx="11160124" cy="4992689"/>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圆角 11">
              <a:extLst>
                <a:ext uri="{FF2B5EF4-FFF2-40B4-BE49-F238E27FC236}">
                  <a16:creationId xmlns:a16="http://schemas.microsoft.com/office/drawing/2014/main" xmlns="" id="{14BC63C9-9162-455F-8D9D-1378A0594401}"/>
                </a:ext>
              </a:extLst>
            </p:cNvPr>
            <p:cNvSpPr/>
            <p:nvPr/>
          </p:nvSpPr>
          <p:spPr>
            <a:xfrm>
              <a:off x="625206" y="1353483"/>
              <a:ext cx="10941589" cy="477492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2" name="表格 2">
            <a:extLst>
              <a:ext uri="{FF2B5EF4-FFF2-40B4-BE49-F238E27FC236}">
                <a16:creationId xmlns:a16="http://schemas.microsoft.com/office/drawing/2014/main" xmlns="" id="{A0AE350A-2026-4ADD-95F9-21A84BA7D7DA}"/>
              </a:ext>
            </a:extLst>
          </p:cNvPr>
          <p:cNvGraphicFramePr>
            <a:graphicFrameLocks noGrp="1"/>
          </p:cNvGraphicFramePr>
          <p:nvPr>
            <p:extLst>
              <p:ext uri="{D42A27DB-BD31-4B8C-83A1-F6EECF244321}">
                <p14:modId xmlns:p14="http://schemas.microsoft.com/office/powerpoint/2010/main" val="547658899"/>
              </p:ext>
            </p:extLst>
          </p:nvPr>
        </p:nvGraphicFramePr>
        <p:xfrm>
          <a:off x="878644" y="1713046"/>
          <a:ext cx="10434712" cy="4014655"/>
        </p:xfrm>
        <a:graphic>
          <a:graphicData uri="http://schemas.openxmlformats.org/drawingml/2006/table">
            <a:tbl>
              <a:tblPr firstRow="1" bandRow="1">
                <a:tableStyleId>{5C22544A-7EE6-4342-B048-85BDC9FD1C3A}</a:tableStyleId>
              </a:tblPr>
              <a:tblGrid>
                <a:gridCol w="1304339">
                  <a:extLst>
                    <a:ext uri="{9D8B030D-6E8A-4147-A177-3AD203B41FA5}">
                      <a16:colId xmlns:a16="http://schemas.microsoft.com/office/drawing/2014/main" xmlns="" val="2869439183"/>
                    </a:ext>
                  </a:extLst>
                </a:gridCol>
                <a:gridCol w="1461917">
                  <a:extLst>
                    <a:ext uri="{9D8B030D-6E8A-4147-A177-3AD203B41FA5}">
                      <a16:colId xmlns:a16="http://schemas.microsoft.com/office/drawing/2014/main" xmlns="" val="2227901644"/>
                    </a:ext>
                  </a:extLst>
                </a:gridCol>
                <a:gridCol w="1146761">
                  <a:extLst>
                    <a:ext uri="{9D8B030D-6E8A-4147-A177-3AD203B41FA5}">
                      <a16:colId xmlns:a16="http://schemas.microsoft.com/office/drawing/2014/main" xmlns="" val="1683418306"/>
                    </a:ext>
                  </a:extLst>
                </a:gridCol>
                <a:gridCol w="1304339">
                  <a:extLst>
                    <a:ext uri="{9D8B030D-6E8A-4147-A177-3AD203B41FA5}">
                      <a16:colId xmlns:a16="http://schemas.microsoft.com/office/drawing/2014/main" xmlns="" val="176728674"/>
                    </a:ext>
                  </a:extLst>
                </a:gridCol>
                <a:gridCol w="1155700">
                  <a:extLst>
                    <a:ext uri="{9D8B030D-6E8A-4147-A177-3AD203B41FA5}">
                      <a16:colId xmlns:a16="http://schemas.microsoft.com/office/drawing/2014/main" xmlns="" val="3299120484"/>
                    </a:ext>
                  </a:extLst>
                </a:gridCol>
                <a:gridCol w="1452978">
                  <a:extLst>
                    <a:ext uri="{9D8B030D-6E8A-4147-A177-3AD203B41FA5}">
                      <a16:colId xmlns:a16="http://schemas.microsoft.com/office/drawing/2014/main" xmlns="" val="4017138596"/>
                    </a:ext>
                  </a:extLst>
                </a:gridCol>
                <a:gridCol w="1304339">
                  <a:extLst>
                    <a:ext uri="{9D8B030D-6E8A-4147-A177-3AD203B41FA5}">
                      <a16:colId xmlns:a16="http://schemas.microsoft.com/office/drawing/2014/main" xmlns="" val="1096824232"/>
                    </a:ext>
                  </a:extLst>
                </a:gridCol>
                <a:gridCol w="1304339">
                  <a:extLst>
                    <a:ext uri="{9D8B030D-6E8A-4147-A177-3AD203B41FA5}">
                      <a16:colId xmlns:a16="http://schemas.microsoft.com/office/drawing/2014/main" xmlns="" val="1976088084"/>
                    </a:ext>
                  </a:extLst>
                </a:gridCol>
              </a:tblGrid>
              <a:tr h="1785987">
                <a:tc>
                  <a:txBody>
                    <a:bodyPr/>
                    <a:lstStyle/>
                    <a:p>
                      <a:pPr algn="ct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Hypertension</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Angina</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Post MI</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CHF</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Arrhythmias</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Heart Disorder</a:t>
                      </a:r>
                      <a:r>
                        <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with</a:t>
                      </a:r>
                      <a:r>
                        <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 </a:t>
                      </a: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palpitation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tc>
                  <a:txBody>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Migraine Prophylactic</a:t>
                      </a:r>
                      <a:endParaRPr lang="zh-CN" altLang="en-US" sz="1400"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85AF"/>
                    </a:solidFill>
                  </a:tcPr>
                </a:tc>
                <a:extLst>
                  <a:ext uri="{0D108BD9-81ED-4DB2-BD59-A6C34878D82A}">
                    <a16:rowId xmlns:a16="http://schemas.microsoft.com/office/drawing/2014/main" xmlns="" val="3497121744"/>
                  </a:ext>
                </a:extLst>
              </a:tr>
              <a:tr h="557167">
                <a:tc>
                  <a:txBody>
                    <a:bodyPr/>
                    <a:lstStyle/>
                    <a:p>
                      <a:pPr algn="ctr"/>
                      <a:r>
                        <a:rPr lang="en-US" altLang="zh-CN" sz="14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Succinate</a:t>
                      </a:r>
                      <a:r>
                        <a:rPr lang="en-US" altLang="zh-CN" sz="1200" b="1" baseline="30000"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1</a:t>
                      </a:r>
                      <a:endParaRPr lang="zh-CN" altLang="en-US" sz="1200" b="1" baseline="30000"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no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2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2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2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2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2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2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2000" b="1" dirty="0">
                          <a:solidFill>
                            <a:srgbClr val="C7261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12700" cmpd="sng">
                      <a:noFill/>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65198046"/>
                  </a:ext>
                </a:extLst>
              </a:tr>
              <a:tr h="557167">
                <a:tc>
                  <a:txBody>
                    <a:bodyPr/>
                    <a:lstStyle/>
                    <a:p>
                      <a:pPr algn="ct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Bisoprolol</a:t>
                      </a:r>
                      <a:r>
                        <a:rPr lang="en-US" altLang="zh-CN" sz="12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2</a:t>
                      </a:r>
                      <a:endParaRPr lang="zh-CN" altLang="en-US" sz="12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77493517"/>
                  </a:ext>
                </a:extLst>
              </a:tr>
              <a:tr h="557167">
                <a:tc>
                  <a:txBody>
                    <a:bodyPr/>
                    <a:lstStyle/>
                    <a:p>
                      <a:pPr algn="ct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Nebivolol</a:t>
                      </a:r>
                      <a:r>
                        <a:rPr lang="en-US" altLang="zh-CN" sz="12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3</a:t>
                      </a:r>
                      <a:endParaRPr lang="zh-CN" altLang="en-US" sz="12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31548154"/>
                  </a:ext>
                </a:extLst>
              </a:tr>
              <a:tr h="557167">
                <a:tc>
                  <a:txBody>
                    <a:bodyPr/>
                    <a:lstStyle/>
                    <a:p>
                      <a:pPr algn="ct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Carvedilol</a:t>
                      </a:r>
                      <a:r>
                        <a:rPr lang="en-US" altLang="zh-CN" sz="12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4</a:t>
                      </a:r>
                      <a:endParaRPr lang="zh-CN" altLang="en-US" sz="1200" baseline="300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zh-CN"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a:t>
                      </a:r>
                      <a:endPar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rgbClr val="2285A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264559826"/>
                  </a:ext>
                </a:extLst>
              </a:tr>
            </a:tbl>
          </a:graphicData>
        </a:graphic>
      </p:graphicFrame>
      <p:sp>
        <p:nvSpPr>
          <p:cNvPr id="13" name="文本框 12">
            <a:extLst>
              <a:ext uri="{FF2B5EF4-FFF2-40B4-BE49-F238E27FC236}">
                <a16:creationId xmlns:a16="http://schemas.microsoft.com/office/drawing/2014/main" xmlns="" id="{6FDE1B51-D695-4713-8FB3-C6B4C75D988C}"/>
              </a:ext>
            </a:extLst>
          </p:cNvPr>
          <p:cNvSpPr txBox="1"/>
          <p:nvPr/>
        </p:nvSpPr>
        <p:spPr>
          <a:xfrm>
            <a:off x="450971" y="6427879"/>
            <a:ext cx="6093912" cy="338554"/>
          </a:xfrm>
          <a:prstGeom prst="rect">
            <a:avLst/>
          </a:prstGeom>
          <a:noFill/>
        </p:spPr>
        <p:txBody>
          <a:bodyPr wrap="square">
            <a:spAutoFit/>
          </a:bodyPr>
          <a:lstStyle/>
          <a:p>
            <a:pPr marL="228600" indent="-228600">
              <a:buFont typeface="+mj-lt"/>
              <a:buAutoNum type="arabicPeriod"/>
            </a:pPr>
            <a:r>
              <a:rPr lang="de-DE"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Metoprolol Succinate certificate of pharmaceutical product</a:t>
            </a:r>
          </a:p>
          <a:p>
            <a:pPr marL="228600" indent="-228600">
              <a:buFont typeface="+mj-lt"/>
              <a:buAutoNum type="arabicPeriod"/>
            </a:pPr>
            <a:r>
              <a:rPr lang="de-DE" altLang="zh-CN" sz="8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Bisoprolol Certificate of pharmaceutical product</a:t>
            </a:r>
          </a:p>
        </p:txBody>
      </p:sp>
      <p:sp>
        <p:nvSpPr>
          <p:cNvPr id="15" name="文本框 14">
            <a:extLst>
              <a:ext uri="{FF2B5EF4-FFF2-40B4-BE49-F238E27FC236}">
                <a16:creationId xmlns:a16="http://schemas.microsoft.com/office/drawing/2014/main" xmlns="" id="{5E49892A-6D4A-4CE7-B647-D3389B701FF8}"/>
              </a:ext>
            </a:extLst>
          </p:cNvPr>
          <p:cNvSpPr txBox="1"/>
          <p:nvPr/>
        </p:nvSpPr>
        <p:spPr>
          <a:xfrm>
            <a:off x="3770312" y="6427879"/>
            <a:ext cx="7905750" cy="338554"/>
          </a:xfrm>
          <a:prstGeom prst="rect">
            <a:avLst/>
          </a:prstGeom>
          <a:noFill/>
        </p:spPr>
        <p:txBody>
          <a:bodyPr wrap="square">
            <a:spAutoFit/>
          </a:bodyPr>
          <a:lstStyle>
            <a:defPPr>
              <a:defRPr lang="zh-CN"/>
            </a:defPPr>
            <a:lvl1pPr marL="228600" indent="-228600">
              <a:buFont typeface="+mj-lt"/>
              <a:buAutoNum type="arabicPeriod"/>
              <a:defRPr sz="8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buFont typeface="+mj-lt"/>
              <a:buAutoNum type="arabicPeriod" startAt="3"/>
            </a:pPr>
            <a:r>
              <a:rPr lang="de-DE" altLang="zh-CN" dirty="0">
                <a:latin typeface="Arial" panose="020B0604020202020204" pitchFamily="34" charset="0"/>
                <a:cs typeface="Arial" panose="020B0604020202020204" pitchFamily="34" charset="0"/>
                <a:sym typeface="微软雅黑" panose="020B0503020204020204" pitchFamily="34" charset="-122"/>
              </a:rPr>
              <a:t>Nebivelol Certificate of pharmaceutical Product</a:t>
            </a:r>
          </a:p>
          <a:p>
            <a:pPr>
              <a:buFont typeface="+mj-lt"/>
              <a:buAutoNum type="arabicPeriod" startAt="3"/>
            </a:pPr>
            <a:r>
              <a:rPr lang="de-DE" altLang="zh-CN" dirty="0">
                <a:latin typeface="Arial" panose="020B0604020202020204" pitchFamily="34" charset="0"/>
                <a:cs typeface="Arial" panose="020B0604020202020204" pitchFamily="34" charset="0"/>
                <a:sym typeface="微软雅黑" panose="020B0503020204020204" pitchFamily="34" charset="-122"/>
              </a:rPr>
              <a:t>Carvedilol certificate of pharmaceutical Product</a:t>
            </a:r>
          </a:p>
        </p:txBody>
      </p:sp>
      <p:pic>
        <p:nvPicPr>
          <p:cNvPr id="14" name="Picture 13">
            <a:extLst>
              <a:ext uri="{FF2B5EF4-FFF2-40B4-BE49-F238E27FC236}">
                <a16:creationId xmlns:a16="http://schemas.microsoft.com/office/drawing/2014/main" xmlns="" id="{5C83039E-FBB4-4630-8FC0-376FA8C8DE66}"/>
              </a:ext>
            </a:extLst>
          </p:cNvPr>
          <p:cNvPicPr>
            <a:picLocks noChangeAspect="1"/>
          </p:cNvPicPr>
          <p:nvPr/>
        </p:nvPicPr>
        <p:blipFill>
          <a:blip r:embed="rId7"/>
          <a:stretch>
            <a:fillRect/>
          </a:stretch>
        </p:blipFill>
        <p:spPr>
          <a:xfrm>
            <a:off x="10094040" y="165510"/>
            <a:ext cx="1646989" cy="444459"/>
          </a:xfrm>
          <a:prstGeom prst="rect">
            <a:avLst/>
          </a:prstGeom>
        </p:spPr>
      </p:pic>
    </p:spTree>
    <p:extLst>
      <p:ext uri="{BB962C8B-B14F-4D97-AF65-F5344CB8AC3E}">
        <p14:creationId xmlns:p14="http://schemas.microsoft.com/office/powerpoint/2010/main" val="2344441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矩形: 圆角 69">
            <a:extLst>
              <a:ext uri="{FF2B5EF4-FFF2-40B4-BE49-F238E27FC236}">
                <a16:creationId xmlns:a16="http://schemas.microsoft.com/office/drawing/2014/main" xmlns="" id="{9F8531C1-95C9-4C14-8E09-E5DBBD7C63D0}"/>
              </a:ext>
            </a:extLst>
          </p:cNvPr>
          <p:cNvSpPr/>
          <p:nvPr/>
        </p:nvSpPr>
        <p:spPr>
          <a:xfrm>
            <a:off x="515937" y="1397000"/>
            <a:ext cx="5480223" cy="3660263"/>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4" name="梯形 41">
            <a:extLst>
              <a:ext uri="{FF2B5EF4-FFF2-40B4-BE49-F238E27FC236}">
                <a16:creationId xmlns:a16="http://schemas.microsoft.com/office/drawing/2014/main" xmlns="" id="{BDDA580D-75A3-48A3-B936-BECAD1190DC5}"/>
              </a:ext>
            </a:extLst>
          </p:cNvPr>
          <p:cNvSpPr/>
          <p:nvPr/>
        </p:nvSpPr>
        <p:spPr>
          <a:xfrm>
            <a:off x="6420603" y="1310916"/>
            <a:ext cx="5029400" cy="483303"/>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 name="标题 1"/>
          <p:cNvSpPr>
            <a:spLocks noGrp="1"/>
          </p:cNvSpPr>
          <p:nvPr>
            <p:ph type="title"/>
          </p:nvPr>
        </p:nvSpPr>
        <p:spPr/>
        <p:txBody>
          <a:bodyPr>
            <a:noAutofit/>
          </a:bodyPr>
          <a:lstStyle/>
          <a:p>
            <a:pPr algn="ctr"/>
            <a:r>
              <a:rPr lang="en-US" dirty="0">
                <a:latin typeface="Calisto MT" panose="02040603050505030304" pitchFamily="18" charset="0"/>
                <a:cs typeface="Arial" panose="020B0604020202020204" pitchFamily="34" charset="0"/>
              </a:rPr>
              <a:t>Equivalent Doses Between Betaloc ZOK</a:t>
            </a:r>
            <a:r>
              <a:rPr lang="en-US" baseline="30000" dirty="0">
                <a:latin typeface="Calisto MT" panose="02040603050505030304" pitchFamily="18" charset="0"/>
                <a:cs typeface="Arial" panose="020B0604020202020204" pitchFamily="34" charset="0"/>
              </a:rPr>
              <a:t>®</a:t>
            </a:r>
            <a:r>
              <a:rPr lang="en-US" dirty="0">
                <a:latin typeface="Calisto MT" panose="02040603050505030304" pitchFamily="18" charset="0"/>
                <a:cs typeface="Arial" panose="020B0604020202020204" pitchFamily="34" charset="0"/>
              </a:rPr>
              <a:t> and Bisoprolol in Patients With Hypertension and in p</a:t>
            </a:r>
            <a:r>
              <a:rPr lang="en-US" altLang="zh-CN" dirty="0">
                <a:latin typeface="Calisto MT" panose="02040603050505030304" pitchFamily="18" charset="0"/>
                <a:cs typeface="Arial" panose="020B0604020202020204" pitchFamily="34" charset="0"/>
              </a:rPr>
              <a:t>atients with HF in Clinical Practice.</a:t>
            </a:r>
            <a:endParaRPr lang="en-US" baseline="30000" dirty="0">
              <a:latin typeface="Calisto MT" panose="02040603050505030304" pitchFamily="18" charset="0"/>
              <a:cs typeface="Arial" panose="020B0604020202020204" pitchFamily="34" charset="0"/>
            </a:endParaRPr>
          </a:p>
        </p:txBody>
      </p:sp>
      <p:sp>
        <p:nvSpPr>
          <p:cNvPr id="13" name="文本占位符 12"/>
          <p:cNvSpPr>
            <a:spLocks noGrp="1"/>
          </p:cNvSpPr>
          <p:nvPr>
            <p:ph type="body" sz="quarter" idx="10"/>
          </p:nvPr>
        </p:nvSpPr>
        <p:spPr>
          <a:xfrm>
            <a:off x="342455" y="6387426"/>
            <a:ext cx="10944224" cy="424732"/>
          </a:xfrm>
        </p:spPr>
        <p:txBody>
          <a:bodyPr/>
          <a:lstStyle/>
          <a:p>
            <a:pPr marL="0" indent="0">
              <a:buNone/>
            </a:pPr>
            <a:endParaRPr lang="en-US" altLang="zh-CN" dirty="0">
              <a:solidFill>
                <a:schemeClr val="tx1">
                  <a:lumMod val="75000"/>
                  <a:lumOff val="25000"/>
                </a:schemeClr>
              </a:solidFill>
              <a:latin typeface="Arial" panose="020B0604020202020204" pitchFamily="34" charset="0"/>
              <a:cs typeface="Arial" panose="020B0604020202020204" pitchFamily="34" charset="0"/>
            </a:endParaRPr>
          </a:p>
          <a:p>
            <a:r>
              <a:rPr lang="en-US" altLang="zh-CN" dirty="0">
                <a:solidFill>
                  <a:schemeClr val="tx1">
                    <a:lumMod val="75000"/>
                    <a:lumOff val="25000"/>
                  </a:schemeClr>
                </a:solidFill>
                <a:latin typeface="Arial" panose="020B0604020202020204" pitchFamily="34" charset="0"/>
                <a:cs typeface="Arial" panose="020B0604020202020204" pitchFamily="34" charset="0"/>
              </a:rPr>
              <a:t>Albert NM. Crit Care Nurse. 2007;27:62-72.</a:t>
            </a:r>
          </a:p>
          <a:p>
            <a:r>
              <a:rPr lang="en-US" altLang="zh-CN" dirty="0" err="1">
                <a:solidFill>
                  <a:schemeClr val="tx1">
                    <a:lumMod val="75000"/>
                    <a:lumOff val="25000"/>
                  </a:schemeClr>
                </a:solidFill>
                <a:latin typeface="Arial" panose="020B0604020202020204" pitchFamily="34" charset="0"/>
                <a:cs typeface="Arial" panose="020B0604020202020204" pitchFamily="34" charset="0"/>
              </a:rPr>
              <a:t>Begic</a:t>
            </a:r>
            <a:r>
              <a:rPr lang="en-US" altLang="zh-CN" dirty="0">
                <a:solidFill>
                  <a:schemeClr val="tx1">
                    <a:lumMod val="75000"/>
                    <a:lumOff val="25000"/>
                  </a:schemeClr>
                </a:solidFill>
                <a:latin typeface="Arial" panose="020B0604020202020204" pitchFamily="34" charset="0"/>
                <a:cs typeface="Arial" panose="020B0604020202020204" pitchFamily="34" charset="0"/>
              </a:rPr>
              <a:t> E, et al. CMBEBIH. 2017;62:660-665.</a:t>
            </a:r>
          </a:p>
        </p:txBody>
      </p:sp>
      <p:sp>
        <p:nvSpPr>
          <p:cNvPr id="42" name="梯形 41"/>
          <p:cNvSpPr/>
          <p:nvPr/>
        </p:nvSpPr>
        <p:spPr>
          <a:xfrm>
            <a:off x="793278" y="1300720"/>
            <a:ext cx="5029400" cy="483303"/>
          </a:xfrm>
          <a:prstGeom prst="trapezoid">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4" name="矩形: 圆角 43"/>
          <p:cNvSpPr/>
          <p:nvPr/>
        </p:nvSpPr>
        <p:spPr>
          <a:xfrm>
            <a:off x="2890144" y="5316293"/>
            <a:ext cx="5555390" cy="776759"/>
          </a:xfrm>
          <a:prstGeom prst="roundRect">
            <a:avLst>
              <a:gd name="adj" fmla="val 6508"/>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a:defRPr/>
            </a:pPr>
            <a:r>
              <a:rPr lang="en-US" altLang="zh-CN" dirty="0">
                <a:solidFill>
                  <a:srgbClr val="2285AF"/>
                </a:solidFill>
                <a:latin typeface="Arial" panose="020B0604020202020204" pitchFamily="34" charset="0"/>
                <a:cs typeface="Arial" panose="020B0604020202020204" pitchFamily="34" charset="0"/>
              </a:rPr>
              <a:t>Switch between bisoprolol and Betaloc ZOK</a:t>
            </a:r>
            <a:r>
              <a:rPr lang="en-US" altLang="zh-CN" baseline="30000" dirty="0">
                <a:solidFill>
                  <a:srgbClr val="2285AF"/>
                </a:solidFill>
                <a:latin typeface="Arial" panose="020B0604020202020204" pitchFamily="34" charset="0"/>
                <a:cs typeface="Arial" panose="020B0604020202020204" pitchFamily="34" charset="0"/>
              </a:rPr>
              <a:t>®</a:t>
            </a:r>
            <a:r>
              <a:rPr lang="en-US" altLang="zh-CN" dirty="0">
                <a:solidFill>
                  <a:srgbClr val="2285AF"/>
                </a:solidFill>
                <a:latin typeface="Arial" panose="020B0604020202020204" pitchFamily="34" charset="0"/>
                <a:cs typeface="Arial" panose="020B0604020202020204" pitchFamily="34" charset="0"/>
              </a:rPr>
              <a:t> at a daily dose conversion ratio of 1:20</a:t>
            </a:r>
          </a:p>
        </p:txBody>
      </p:sp>
      <p:grpSp>
        <p:nvGrpSpPr>
          <p:cNvPr id="45" name="组合 44"/>
          <p:cNvGrpSpPr/>
          <p:nvPr/>
        </p:nvGrpSpPr>
        <p:grpSpPr>
          <a:xfrm>
            <a:off x="6263452" y="1567520"/>
            <a:ext cx="5555390" cy="3477778"/>
            <a:chOff x="6157234" y="1556747"/>
            <a:chExt cx="5555390" cy="3477778"/>
          </a:xfrm>
        </p:grpSpPr>
        <p:grpSp>
          <p:nvGrpSpPr>
            <p:cNvPr id="46" name="组合 45"/>
            <p:cNvGrpSpPr/>
            <p:nvPr/>
          </p:nvGrpSpPr>
          <p:grpSpPr>
            <a:xfrm>
              <a:off x="6157234" y="1556747"/>
              <a:ext cx="5555390" cy="3477778"/>
              <a:chOff x="6138705" y="1509172"/>
              <a:chExt cx="5555390" cy="4818528"/>
            </a:xfrm>
          </p:grpSpPr>
          <p:sp>
            <p:nvSpPr>
              <p:cNvPr id="70" name="矩形: 圆角 69"/>
              <p:cNvSpPr/>
              <p:nvPr/>
            </p:nvSpPr>
            <p:spPr>
              <a:xfrm>
                <a:off x="6138705" y="1509172"/>
                <a:ext cx="5555390" cy="4818528"/>
              </a:xfrm>
              <a:prstGeom prst="roundRect">
                <a:avLst>
                  <a:gd name="adj" fmla="val 2227"/>
                </a:avLst>
              </a:prstGeom>
              <a:solidFill>
                <a:srgbClr val="228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1" name="矩形: 圆角 70"/>
              <p:cNvSpPr/>
              <p:nvPr/>
            </p:nvSpPr>
            <p:spPr>
              <a:xfrm>
                <a:off x="6198784" y="1602733"/>
                <a:ext cx="5435232" cy="4619881"/>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47" name="组合 46"/>
            <p:cNvGrpSpPr/>
            <p:nvPr/>
          </p:nvGrpSpPr>
          <p:grpSpPr>
            <a:xfrm>
              <a:off x="6323350" y="1743633"/>
              <a:ext cx="5210380" cy="3104006"/>
              <a:chOff x="6323350" y="1758950"/>
              <a:chExt cx="5210380" cy="3104006"/>
            </a:xfrm>
          </p:grpSpPr>
          <p:grpSp>
            <p:nvGrpSpPr>
              <p:cNvPr id="48" name="组合 47"/>
              <p:cNvGrpSpPr/>
              <p:nvPr/>
            </p:nvGrpSpPr>
            <p:grpSpPr>
              <a:xfrm>
                <a:off x="6323350" y="1758950"/>
                <a:ext cx="2552700" cy="3104006"/>
                <a:chOff x="6323350" y="1758950"/>
                <a:chExt cx="2552700" cy="3104006"/>
              </a:xfrm>
            </p:grpSpPr>
            <p:sp>
              <p:nvSpPr>
                <p:cNvPr id="59" name="Rectangle: Top Corners Rounded 8"/>
                <p:cNvSpPr/>
                <p:nvPr/>
              </p:nvSpPr>
              <p:spPr>
                <a:xfrm>
                  <a:off x="6323350" y="2180928"/>
                  <a:ext cx="2552700" cy="912168"/>
                </a:xfrm>
                <a:custGeom>
                  <a:avLst/>
                  <a:gdLst>
                    <a:gd name="connsiteX0" fmla="*/ 2516700 w 2552700"/>
                    <a:gd name="connsiteY0" fmla="*/ 912168 h 912168"/>
                    <a:gd name="connsiteX1" fmla="*/ 36000 w 2552700"/>
                    <a:gd name="connsiteY1" fmla="*/ 912168 h 912168"/>
                    <a:gd name="connsiteX2" fmla="*/ 0 w 2552700"/>
                    <a:gd name="connsiteY2" fmla="*/ 876168 h 912168"/>
                    <a:gd name="connsiteX3" fmla="*/ 0 w 2552700"/>
                    <a:gd name="connsiteY3" fmla="*/ 36000 h 912168"/>
                    <a:gd name="connsiteX4" fmla="*/ 36000 w 2552700"/>
                    <a:gd name="connsiteY4" fmla="*/ 0 h 912168"/>
                    <a:gd name="connsiteX5" fmla="*/ 2516700 w 2552700"/>
                    <a:gd name="connsiteY5" fmla="*/ 0 h 912168"/>
                    <a:gd name="connsiteX6" fmla="*/ 2552700 w 2552700"/>
                    <a:gd name="connsiteY6" fmla="*/ 36000 h 912168"/>
                    <a:gd name="connsiteX7" fmla="*/ 2552700 w 2552700"/>
                    <a:gd name="connsiteY7" fmla="*/ 876168 h 912168"/>
                    <a:gd name="connsiteX8" fmla="*/ 2516700 w 2552700"/>
                    <a:gd name="connsiteY8" fmla="*/ 912168 h 9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700" h="912168">
                      <a:moveTo>
                        <a:pt x="2516700" y="912168"/>
                      </a:moveTo>
                      <a:lnTo>
                        <a:pt x="36000" y="912168"/>
                      </a:lnTo>
                      <a:cubicBezTo>
                        <a:pt x="16128" y="912168"/>
                        <a:pt x="0" y="896040"/>
                        <a:pt x="0" y="876168"/>
                      </a:cubicBezTo>
                      <a:lnTo>
                        <a:pt x="0" y="36000"/>
                      </a:lnTo>
                      <a:cubicBezTo>
                        <a:pt x="0" y="16128"/>
                        <a:pt x="16128" y="0"/>
                        <a:pt x="36000" y="0"/>
                      </a:cubicBezTo>
                      <a:lnTo>
                        <a:pt x="2516700" y="0"/>
                      </a:lnTo>
                      <a:cubicBezTo>
                        <a:pt x="2536572" y="0"/>
                        <a:pt x="2552700" y="16128"/>
                        <a:pt x="2552700" y="36000"/>
                      </a:cubicBezTo>
                      <a:lnTo>
                        <a:pt x="2552700" y="876168"/>
                      </a:lnTo>
                      <a:cubicBezTo>
                        <a:pt x="2552700" y="896040"/>
                        <a:pt x="2536572" y="912168"/>
                        <a:pt x="2516700" y="912168"/>
                      </a:cubicBezTo>
                    </a:path>
                  </a:pathLst>
                </a:custGeom>
                <a:solidFill>
                  <a:srgbClr val="5BA9CE">
                    <a:alpha val="80000"/>
                  </a:srgbClr>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60" name="Rectangle: Rounded Corners 10"/>
                <p:cNvSpPr/>
                <p:nvPr/>
              </p:nvSpPr>
              <p:spPr>
                <a:xfrm>
                  <a:off x="6323350" y="3129028"/>
                  <a:ext cx="2552700" cy="553663"/>
                </a:xfrm>
                <a:custGeom>
                  <a:avLst/>
                  <a:gdLst>
                    <a:gd name="connsiteX0" fmla="*/ 36000 w 2552700"/>
                    <a:gd name="connsiteY0" fmla="*/ 0 h 553663"/>
                    <a:gd name="connsiteX1" fmla="*/ 2516700 w 2552700"/>
                    <a:gd name="connsiteY1" fmla="*/ 0 h 553663"/>
                    <a:gd name="connsiteX2" fmla="*/ 2552700 w 2552700"/>
                    <a:gd name="connsiteY2" fmla="*/ 36000 h 553663"/>
                    <a:gd name="connsiteX3" fmla="*/ 2552700 w 2552700"/>
                    <a:gd name="connsiteY3" fmla="*/ 517663 h 553663"/>
                    <a:gd name="connsiteX4" fmla="*/ 2516700 w 2552700"/>
                    <a:gd name="connsiteY4" fmla="*/ 553663 h 553663"/>
                    <a:gd name="connsiteX5" fmla="*/ 36000 w 2552700"/>
                    <a:gd name="connsiteY5" fmla="*/ 553663 h 553663"/>
                    <a:gd name="connsiteX6" fmla="*/ 0 w 2552700"/>
                    <a:gd name="connsiteY6" fmla="*/ 517663 h 553663"/>
                    <a:gd name="connsiteX7" fmla="*/ 0 w 2552700"/>
                    <a:gd name="connsiteY7" fmla="*/ 36000 h 553663"/>
                    <a:gd name="connsiteX8" fmla="*/ 36000 w 2552700"/>
                    <a:gd name="connsiteY8" fmla="*/ 0 h 55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700" h="553663">
                      <a:moveTo>
                        <a:pt x="36000" y="0"/>
                      </a:moveTo>
                      <a:lnTo>
                        <a:pt x="2516700" y="0"/>
                      </a:lnTo>
                      <a:cubicBezTo>
                        <a:pt x="2536572" y="0"/>
                        <a:pt x="2552700" y="16128"/>
                        <a:pt x="2552700" y="36000"/>
                      </a:cubicBezTo>
                      <a:lnTo>
                        <a:pt x="2552700" y="517663"/>
                      </a:lnTo>
                      <a:cubicBezTo>
                        <a:pt x="2552700" y="537535"/>
                        <a:pt x="2536572" y="553663"/>
                        <a:pt x="2516700" y="553663"/>
                      </a:cubicBezTo>
                      <a:lnTo>
                        <a:pt x="36000" y="553663"/>
                      </a:lnTo>
                      <a:cubicBezTo>
                        <a:pt x="16128" y="553663"/>
                        <a:pt x="0" y="537535"/>
                        <a:pt x="0" y="517663"/>
                      </a:cubicBezTo>
                      <a:lnTo>
                        <a:pt x="0" y="36000"/>
                      </a:lnTo>
                      <a:cubicBezTo>
                        <a:pt x="0" y="16128"/>
                        <a:pt x="16128" y="0"/>
                        <a:pt x="36000" y="0"/>
                      </a:cubicBezTo>
                    </a:path>
                  </a:pathLst>
                </a:custGeom>
                <a:solidFill>
                  <a:srgbClr val="5BA9CE">
                    <a:alpha val="60000"/>
                  </a:srgbClr>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61" name="Rectangle: Rounded Corners 11"/>
                <p:cNvSpPr/>
                <p:nvPr/>
              </p:nvSpPr>
              <p:spPr>
                <a:xfrm>
                  <a:off x="6323350" y="3719698"/>
                  <a:ext cx="2552700" cy="553663"/>
                </a:xfrm>
                <a:custGeom>
                  <a:avLst/>
                  <a:gdLst>
                    <a:gd name="connsiteX0" fmla="*/ 36000 w 2552700"/>
                    <a:gd name="connsiteY0" fmla="*/ 0 h 553663"/>
                    <a:gd name="connsiteX1" fmla="*/ 2516700 w 2552700"/>
                    <a:gd name="connsiteY1" fmla="*/ 0 h 553663"/>
                    <a:gd name="connsiteX2" fmla="*/ 2552700 w 2552700"/>
                    <a:gd name="connsiteY2" fmla="*/ 36000 h 553663"/>
                    <a:gd name="connsiteX3" fmla="*/ 2552700 w 2552700"/>
                    <a:gd name="connsiteY3" fmla="*/ 517663 h 553663"/>
                    <a:gd name="connsiteX4" fmla="*/ 2516700 w 2552700"/>
                    <a:gd name="connsiteY4" fmla="*/ 553663 h 553663"/>
                    <a:gd name="connsiteX5" fmla="*/ 36000 w 2552700"/>
                    <a:gd name="connsiteY5" fmla="*/ 553663 h 553663"/>
                    <a:gd name="connsiteX6" fmla="*/ 0 w 2552700"/>
                    <a:gd name="connsiteY6" fmla="*/ 517663 h 553663"/>
                    <a:gd name="connsiteX7" fmla="*/ 0 w 2552700"/>
                    <a:gd name="connsiteY7" fmla="*/ 36000 h 553663"/>
                    <a:gd name="connsiteX8" fmla="*/ 36000 w 2552700"/>
                    <a:gd name="connsiteY8" fmla="*/ 0 h 55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700" h="553663">
                      <a:moveTo>
                        <a:pt x="36000" y="0"/>
                      </a:moveTo>
                      <a:lnTo>
                        <a:pt x="2516700" y="0"/>
                      </a:lnTo>
                      <a:cubicBezTo>
                        <a:pt x="2536572" y="0"/>
                        <a:pt x="2552700" y="16128"/>
                        <a:pt x="2552700" y="36000"/>
                      </a:cubicBezTo>
                      <a:lnTo>
                        <a:pt x="2552700" y="517663"/>
                      </a:lnTo>
                      <a:cubicBezTo>
                        <a:pt x="2552700" y="537535"/>
                        <a:pt x="2536572" y="553663"/>
                        <a:pt x="2516700" y="553663"/>
                      </a:cubicBezTo>
                      <a:lnTo>
                        <a:pt x="36000" y="553663"/>
                      </a:lnTo>
                      <a:cubicBezTo>
                        <a:pt x="16128" y="553663"/>
                        <a:pt x="0" y="537535"/>
                        <a:pt x="0" y="517663"/>
                      </a:cubicBezTo>
                      <a:lnTo>
                        <a:pt x="0" y="36000"/>
                      </a:lnTo>
                      <a:cubicBezTo>
                        <a:pt x="0" y="16128"/>
                        <a:pt x="16128" y="0"/>
                        <a:pt x="36000" y="0"/>
                      </a:cubicBezTo>
                    </a:path>
                  </a:pathLst>
                </a:custGeom>
                <a:solidFill>
                  <a:srgbClr val="5BA9CE">
                    <a:alpha val="40000"/>
                  </a:srgbClr>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64" name="Rectangle: Rounded Corners 12"/>
                <p:cNvSpPr/>
                <p:nvPr/>
              </p:nvSpPr>
              <p:spPr>
                <a:xfrm>
                  <a:off x="6323350" y="4309293"/>
                  <a:ext cx="2552700" cy="553663"/>
                </a:xfrm>
                <a:custGeom>
                  <a:avLst/>
                  <a:gdLst>
                    <a:gd name="connsiteX0" fmla="*/ 36000 w 2552700"/>
                    <a:gd name="connsiteY0" fmla="*/ 0 h 553663"/>
                    <a:gd name="connsiteX1" fmla="*/ 2516700 w 2552700"/>
                    <a:gd name="connsiteY1" fmla="*/ 0 h 553663"/>
                    <a:gd name="connsiteX2" fmla="*/ 2552700 w 2552700"/>
                    <a:gd name="connsiteY2" fmla="*/ 36000 h 553663"/>
                    <a:gd name="connsiteX3" fmla="*/ 2552700 w 2552700"/>
                    <a:gd name="connsiteY3" fmla="*/ 517663 h 553663"/>
                    <a:gd name="connsiteX4" fmla="*/ 2516700 w 2552700"/>
                    <a:gd name="connsiteY4" fmla="*/ 553663 h 553663"/>
                    <a:gd name="connsiteX5" fmla="*/ 36000 w 2552700"/>
                    <a:gd name="connsiteY5" fmla="*/ 553663 h 553663"/>
                    <a:gd name="connsiteX6" fmla="*/ 0 w 2552700"/>
                    <a:gd name="connsiteY6" fmla="*/ 517663 h 553663"/>
                    <a:gd name="connsiteX7" fmla="*/ 0 w 2552700"/>
                    <a:gd name="connsiteY7" fmla="*/ 36000 h 553663"/>
                    <a:gd name="connsiteX8" fmla="*/ 36000 w 2552700"/>
                    <a:gd name="connsiteY8" fmla="*/ 0 h 55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700" h="553663">
                      <a:moveTo>
                        <a:pt x="36000" y="0"/>
                      </a:moveTo>
                      <a:lnTo>
                        <a:pt x="2516700" y="0"/>
                      </a:lnTo>
                      <a:cubicBezTo>
                        <a:pt x="2536572" y="0"/>
                        <a:pt x="2552700" y="16128"/>
                        <a:pt x="2552700" y="36000"/>
                      </a:cubicBezTo>
                      <a:lnTo>
                        <a:pt x="2552700" y="517663"/>
                      </a:lnTo>
                      <a:cubicBezTo>
                        <a:pt x="2552700" y="537535"/>
                        <a:pt x="2536572" y="553663"/>
                        <a:pt x="2516700" y="553663"/>
                      </a:cubicBezTo>
                      <a:lnTo>
                        <a:pt x="36000" y="553663"/>
                      </a:lnTo>
                      <a:cubicBezTo>
                        <a:pt x="16128" y="553663"/>
                        <a:pt x="0" y="537535"/>
                        <a:pt x="0" y="517663"/>
                      </a:cubicBezTo>
                      <a:lnTo>
                        <a:pt x="0" y="36000"/>
                      </a:lnTo>
                      <a:cubicBezTo>
                        <a:pt x="0" y="16128"/>
                        <a:pt x="16128" y="0"/>
                        <a:pt x="36000" y="0"/>
                      </a:cubicBezTo>
                    </a:path>
                  </a:pathLst>
                </a:custGeom>
                <a:solidFill>
                  <a:srgbClr val="5BA9CE">
                    <a:alpha val="20000"/>
                  </a:srgbClr>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65" name="任意多边形: 形状 64"/>
                <p:cNvSpPr/>
                <p:nvPr/>
              </p:nvSpPr>
              <p:spPr>
                <a:xfrm>
                  <a:off x="6323350" y="1758950"/>
                  <a:ext cx="2552700" cy="806164"/>
                </a:xfrm>
                <a:custGeom>
                  <a:avLst/>
                  <a:gdLst>
                    <a:gd name="connsiteX0" fmla="*/ 24218 w 2552700"/>
                    <a:gd name="connsiteY0" fmla="*/ 0 h 806164"/>
                    <a:gd name="connsiteX1" fmla="*/ 2528482 w 2552700"/>
                    <a:gd name="connsiteY1" fmla="*/ 0 h 806164"/>
                    <a:gd name="connsiteX2" fmla="*/ 2552700 w 2552700"/>
                    <a:gd name="connsiteY2" fmla="*/ 24218 h 806164"/>
                    <a:gd name="connsiteX3" fmla="*/ 2552700 w 2552700"/>
                    <a:gd name="connsiteY3" fmla="*/ 648882 h 806164"/>
                    <a:gd name="connsiteX4" fmla="*/ 2528482 w 2552700"/>
                    <a:gd name="connsiteY4" fmla="*/ 673100 h 806164"/>
                    <a:gd name="connsiteX5" fmla="*/ 675681 w 2552700"/>
                    <a:gd name="connsiteY5" fmla="*/ 673100 h 806164"/>
                    <a:gd name="connsiteX6" fmla="*/ 555176 w 2552700"/>
                    <a:gd name="connsiteY6" fmla="*/ 806164 h 806164"/>
                    <a:gd name="connsiteX7" fmla="*/ 434672 w 2552700"/>
                    <a:gd name="connsiteY7" fmla="*/ 673100 h 806164"/>
                    <a:gd name="connsiteX8" fmla="*/ 24218 w 2552700"/>
                    <a:gd name="connsiteY8" fmla="*/ 673100 h 806164"/>
                    <a:gd name="connsiteX9" fmla="*/ 0 w 2552700"/>
                    <a:gd name="connsiteY9" fmla="*/ 648882 h 806164"/>
                    <a:gd name="connsiteX10" fmla="*/ 0 w 2552700"/>
                    <a:gd name="connsiteY10" fmla="*/ 24218 h 806164"/>
                    <a:gd name="connsiteX11" fmla="*/ 24218 w 2552700"/>
                    <a:gd name="connsiteY11" fmla="*/ 0 h 80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806164">
                      <a:moveTo>
                        <a:pt x="24218" y="0"/>
                      </a:moveTo>
                      <a:lnTo>
                        <a:pt x="2528482" y="0"/>
                      </a:lnTo>
                      <a:cubicBezTo>
                        <a:pt x="2541857" y="0"/>
                        <a:pt x="2552700" y="10843"/>
                        <a:pt x="2552700" y="24218"/>
                      </a:cubicBezTo>
                      <a:lnTo>
                        <a:pt x="2552700" y="648882"/>
                      </a:lnTo>
                      <a:cubicBezTo>
                        <a:pt x="2552700" y="662257"/>
                        <a:pt x="2541857" y="673100"/>
                        <a:pt x="2528482" y="673100"/>
                      </a:cubicBezTo>
                      <a:lnTo>
                        <a:pt x="675681" y="673100"/>
                      </a:lnTo>
                      <a:lnTo>
                        <a:pt x="555176" y="806164"/>
                      </a:lnTo>
                      <a:lnTo>
                        <a:pt x="434672" y="673100"/>
                      </a:lnTo>
                      <a:lnTo>
                        <a:pt x="24218" y="673100"/>
                      </a:lnTo>
                      <a:cubicBezTo>
                        <a:pt x="10843" y="673100"/>
                        <a:pt x="0" y="662257"/>
                        <a:pt x="0" y="648882"/>
                      </a:cubicBezTo>
                      <a:lnTo>
                        <a:pt x="0" y="24218"/>
                      </a:lnTo>
                      <a:cubicBezTo>
                        <a:pt x="0" y="10843"/>
                        <a:pt x="10843" y="0"/>
                        <a:pt x="24218" y="0"/>
                      </a:cubicBezTo>
                      <a:close/>
                    </a:path>
                  </a:pathLst>
                </a:custGeom>
                <a:solidFill>
                  <a:srgbClr val="5BA9CE"/>
                </a:solidFill>
                <a:ln w="9525" cap="flat" cmpd="sng" algn="ctr">
                  <a:noFill/>
                  <a:prstDash val="solid"/>
                </a:ln>
                <a:effectLst>
                  <a:outerShdw blurRad="50800" dist="38100" dir="5400000" algn="t" rotWithShape="0">
                    <a:prstClr val="black">
                      <a:alpha val="40000"/>
                    </a:prstClr>
                  </a:outerShdw>
                </a:effectLst>
              </p:spPr>
              <p:txBody>
                <a:bodyPr bIns="252000" rtlCol="0" anchor="ctr"/>
                <a:lstStyle/>
                <a:p>
                  <a:pPr algn="ctr"/>
                  <a:r>
                    <a:rPr lang="en-US" altLang="zh-CN" sz="1600" b="1" dirty="0">
                      <a:solidFill>
                        <a:srgbClr val="FFFFFF"/>
                      </a:solidFill>
                      <a:latin typeface="Arial" panose="020B0604020202020204"/>
                    </a:rPr>
                    <a:t>Bisoprolol Dose</a:t>
                  </a:r>
                </a:p>
              </p:txBody>
            </p:sp>
            <p:sp>
              <p:nvSpPr>
                <p:cNvPr id="66" name="TextBox 14"/>
                <p:cNvSpPr txBox="1"/>
                <p:nvPr/>
              </p:nvSpPr>
              <p:spPr>
                <a:xfrm>
                  <a:off x="6613979" y="2658265"/>
                  <a:ext cx="1971443" cy="338687"/>
                </a:xfrm>
                <a:prstGeom prst="rect">
                  <a:avLst/>
                </a:prstGeom>
                <a:noFill/>
              </p:spPr>
              <p:txBody>
                <a:bodyPr wrap="square" rtlCol="0">
                  <a:spAutoFit/>
                </a:bodyPr>
                <a:lstStyle/>
                <a:p>
                  <a:pPr algn="ctr">
                    <a:defRPr/>
                  </a:pPr>
                  <a:r>
                    <a:rPr lang="en-US" sz="1600" dirty="0">
                      <a:solidFill>
                        <a:schemeClr val="tx1">
                          <a:lumMod val="85000"/>
                          <a:lumOff val="15000"/>
                        </a:schemeClr>
                      </a:solidFill>
                      <a:latin typeface="Arial" panose="020B0604020202020204"/>
                    </a:rPr>
                    <a:t>1.25 mg OD</a:t>
                  </a:r>
                </a:p>
              </p:txBody>
            </p:sp>
            <p:sp>
              <p:nvSpPr>
                <p:cNvPr id="67" name="TextBox 15"/>
                <p:cNvSpPr txBox="1"/>
                <p:nvPr/>
              </p:nvSpPr>
              <p:spPr>
                <a:xfrm>
                  <a:off x="6613979" y="3236516"/>
                  <a:ext cx="1971443" cy="338687"/>
                </a:xfrm>
                <a:prstGeom prst="rect">
                  <a:avLst/>
                </a:prstGeom>
                <a:noFill/>
              </p:spPr>
              <p:txBody>
                <a:bodyPr wrap="square" rtlCol="0">
                  <a:spAutoFit/>
                </a:bodyPr>
                <a:lstStyle/>
                <a:p>
                  <a:pPr algn="ctr">
                    <a:defRPr/>
                  </a:pPr>
                  <a:r>
                    <a:rPr lang="en-US" sz="1600" dirty="0">
                      <a:solidFill>
                        <a:schemeClr val="tx1">
                          <a:lumMod val="85000"/>
                          <a:lumOff val="15000"/>
                        </a:schemeClr>
                      </a:solidFill>
                      <a:latin typeface="Arial" panose="020B0604020202020204"/>
                    </a:rPr>
                    <a:t>2.5 mg OD</a:t>
                  </a:r>
                </a:p>
              </p:txBody>
            </p:sp>
            <p:sp>
              <p:nvSpPr>
                <p:cNvPr id="68" name="TextBox 16"/>
                <p:cNvSpPr txBox="1"/>
                <p:nvPr/>
              </p:nvSpPr>
              <p:spPr>
                <a:xfrm>
                  <a:off x="6613979" y="3827186"/>
                  <a:ext cx="1971443" cy="338687"/>
                </a:xfrm>
                <a:prstGeom prst="rect">
                  <a:avLst/>
                </a:prstGeom>
                <a:noFill/>
              </p:spPr>
              <p:txBody>
                <a:bodyPr wrap="square" rtlCol="0">
                  <a:spAutoFit/>
                </a:bodyPr>
                <a:lstStyle/>
                <a:p>
                  <a:pPr algn="ctr">
                    <a:defRPr/>
                  </a:pPr>
                  <a:r>
                    <a:rPr lang="en-US" sz="1600" dirty="0">
                      <a:solidFill>
                        <a:schemeClr val="tx1">
                          <a:lumMod val="85000"/>
                          <a:lumOff val="15000"/>
                        </a:schemeClr>
                      </a:solidFill>
                      <a:latin typeface="Arial" panose="020B0604020202020204"/>
                    </a:rPr>
                    <a:t>5 mg OD</a:t>
                  </a:r>
                </a:p>
              </p:txBody>
            </p:sp>
            <p:sp>
              <p:nvSpPr>
                <p:cNvPr id="69" name="TextBox 17"/>
                <p:cNvSpPr txBox="1"/>
                <p:nvPr/>
              </p:nvSpPr>
              <p:spPr>
                <a:xfrm>
                  <a:off x="6613979" y="4416781"/>
                  <a:ext cx="1971443" cy="338687"/>
                </a:xfrm>
                <a:prstGeom prst="rect">
                  <a:avLst/>
                </a:prstGeom>
                <a:noFill/>
              </p:spPr>
              <p:txBody>
                <a:bodyPr wrap="square" rtlCol="0">
                  <a:spAutoFit/>
                </a:bodyPr>
                <a:lstStyle/>
                <a:p>
                  <a:pPr algn="ctr">
                    <a:defRPr/>
                  </a:pPr>
                  <a:r>
                    <a:rPr lang="en-US" sz="1600" dirty="0">
                      <a:solidFill>
                        <a:schemeClr val="tx1">
                          <a:lumMod val="85000"/>
                          <a:lumOff val="15000"/>
                        </a:schemeClr>
                      </a:solidFill>
                      <a:latin typeface="Arial" panose="020B0604020202020204"/>
                    </a:rPr>
                    <a:t>10 mg OD</a:t>
                  </a:r>
                </a:p>
              </p:txBody>
            </p:sp>
          </p:grpSp>
          <p:grpSp>
            <p:nvGrpSpPr>
              <p:cNvPr id="49" name="组合 48"/>
              <p:cNvGrpSpPr/>
              <p:nvPr/>
            </p:nvGrpSpPr>
            <p:grpSpPr>
              <a:xfrm>
                <a:off x="8981030" y="1758950"/>
                <a:ext cx="2552700" cy="3104006"/>
                <a:chOff x="8981030" y="1758950"/>
                <a:chExt cx="2552700" cy="3104006"/>
              </a:xfrm>
            </p:grpSpPr>
            <p:sp>
              <p:nvSpPr>
                <p:cNvPr id="50" name="Rectangle: Top Corners Rounded 28"/>
                <p:cNvSpPr/>
                <p:nvPr/>
              </p:nvSpPr>
              <p:spPr>
                <a:xfrm>
                  <a:off x="8983293" y="2180928"/>
                  <a:ext cx="2548174" cy="912168"/>
                </a:xfrm>
                <a:custGeom>
                  <a:avLst/>
                  <a:gdLst>
                    <a:gd name="connsiteX0" fmla="*/ 2512174 w 2548174"/>
                    <a:gd name="connsiteY0" fmla="*/ 912168 h 912168"/>
                    <a:gd name="connsiteX1" fmla="*/ 36000 w 2548174"/>
                    <a:gd name="connsiteY1" fmla="*/ 912168 h 912168"/>
                    <a:gd name="connsiteX2" fmla="*/ 0 w 2548174"/>
                    <a:gd name="connsiteY2" fmla="*/ 876168 h 912168"/>
                    <a:gd name="connsiteX3" fmla="*/ 0 w 2548174"/>
                    <a:gd name="connsiteY3" fmla="*/ 36000 h 912168"/>
                    <a:gd name="connsiteX4" fmla="*/ 36000 w 2548174"/>
                    <a:gd name="connsiteY4" fmla="*/ 0 h 912168"/>
                    <a:gd name="connsiteX5" fmla="*/ 2512174 w 2548174"/>
                    <a:gd name="connsiteY5" fmla="*/ 0 h 912168"/>
                    <a:gd name="connsiteX6" fmla="*/ 2548174 w 2548174"/>
                    <a:gd name="connsiteY6" fmla="*/ 36000 h 912168"/>
                    <a:gd name="connsiteX7" fmla="*/ 2548174 w 2548174"/>
                    <a:gd name="connsiteY7" fmla="*/ 876168 h 912168"/>
                    <a:gd name="connsiteX8" fmla="*/ 2512174 w 2548174"/>
                    <a:gd name="connsiteY8" fmla="*/ 912168 h 9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8174" h="912168">
                      <a:moveTo>
                        <a:pt x="2512174" y="912168"/>
                      </a:moveTo>
                      <a:lnTo>
                        <a:pt x="36000" y="912168"/>
                      </a:lnTo>
                      <a:cubicBezTo>
                        <a:pt x="16128" y="912168"/>
                        <a:pt x="0" y="896040"/>
                        <a:pt x="0" y="876168"/>
                      </a:cubicBezTo>
                      <a:lnTo>
                        <a:pt x="0" y="36000"/>
                      </a:lnTo>
                      <a:cubicBezTo>
                        <a:pt x="0" y="16128"/>
                        <a:pt x="16128" y="0"/>
                        <a:pt x="36000" y="0"/>
                      </a:cubicBezTo>
                      <a:lnTo>
                        <a:pt x="2512174" y="0"/>
                      </a:lnTo>
                      <a:cubicBezTo>
                        <a:pt x="2532046" y="0"/>
                        <a:pt x="2548174" y="16128"/>
                        <a:pt x="2548174" y="36000"/>
                      </a:cubicBezTo>
                      <a:lnTo>
                        <a:pt x="2548174" y="876168"/>
                      </a:lnTo>
                      <a:cubicBezTo>
                        <a:pt x="2548174" y="896040"/>
                        <a:pt x="2532046" y="912168"/>
                        <a:pt x="2512174" y="912168"/>
                      </a:cubicBezTo>
                    </a:path>
                  </a:pathLst>
                </a:custGeom>
                <a:solidFill>
                  <a:srgbClr val="008EB0"/>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51" name="Rectangle: Rounded Corners 30"/>
                <p:cNvSpPr/>
                <p:nvPr/>
              </p:nvSpPr>
              <p:spPr>
                <a:xfrm>
                  <a:off x="8983293" y="3129028"/>
                  <a:ext cx="2548174" cy="553663"/>
                </a:xfrm>
                <a:custGeom>
                  <a:avLst/>
                  <a:gdLst>
                    <a:gd name="connsiteX0" fmla="*/ 36000 w 2548174"/>
                    <a:gd name="connsiteY0" fmla="*/ 0 h 553663"/>
                    <a:gd name="connsiteX1" fmla="*/ 2512174 w 2548174"/>
                    <a:gd name="connsiteY1" fmla="*/ 0 h 553663"/>
                    <a:gd name="connsiteX2" fmla="*/ 2548174 w 2548174"/>
                    <a:gd name="connsiteY2" fmla="*/ 36000 h 553663"/>
                    <a:gd name="connsiteX3" fmla="*/ 2548174 w 2548174"/>
                    <a:gd name="connsiteY3" fmla="*/ 517663 h 553663"/>
                    <a:gd name="connsiteX4" fmla="*/ 2512174 w 2548174"/>
                    <a:gd name="connsiteY4" fmla="*/ 553663 h 553663"/>
                    <a:gd name="connsiteX5" fmla="*/ 36000 w 2548174"/>
                    <a:gd name="connsiteY5" fmla="*/ 553663 h 553663"/>
                    <a:gd name="connsiteX6" fmla="*/ 0 w 2548174"/>
                    <a:gd name="connsiteY6" fmla="*/ 517663 h 553663"/>
                    <a:gd name="connsiteX7" fmla="*/ 0 w 2548174"/>
                    <a:gd name="connsiteY7" fmla="*/ 36000 h 553663"/>
                    <a:gd name="connsiteX8" fmla="*/ 36000 w 2548174"/>
                    <a:gd name="connsiteY8" fmla="*/ 0 h 55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8174" h="553663">
                      <a:moveTo>
                        <a:pt x="36000" y="0"/>
                      </a:moveTo>
                      <a:lnTo>
                        <a:pt x="2512174" y="0"/>
                      </a:lnTo>
                      <a:cubicBezTo>
                        <a:pt x="2532046" y="0"/>
                        <a:pt x="2548174" y="16128"/>
                        <a:pt x="2548174" y="36000"/>
                      </a:cubicBezTo>
                      <a:lnTo>
                        <a:pt x="2548174" y="517663"/>
                      </a:lnTo>
                      <a:cubicBezTo>
                        <a:pt x="2548174" y="537535"/>
                        <a:pt x="2532046" y="553663"/>
                        <a:pt x="2512174" y="553663"/>
                      </a:cubicBezTo>
                      <a:lnTo>
                        <a:pt x="36000" y="553663"/>
                      </a:lnTo>
                      <a:cubicBezTo>
                        <a:pt x="16128" y="553663"/>
                        <a:pt x="0" y="537535"/>
                        <a:pt x="0" y="517663"/>
                      </a:cubicBezTo>
                      <a:lnTo>
                        <a:pt x="0" y="36000"/>
                      </a:lnTo>
                      <a:cubicBezTo>
                        <a:pt x="0" y="16128"/>
                        <a:pt x="16128" y="0"/>
                        <a:pt x="36000" y="0"/>
                      </a:cubicBezTo>
                    </a:path>
                  </a:pathLst>
                </a:custGeom>
                <a:solidFill>
                  <a:srgbClr val="04B1EE"/>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52" name="Rectangle: Rounded Corners 31"/>
                <p:cNvSpPr/>
                <p:nvPr/>
              </p:nvSpPr>
              <p:spPr>
                <a:xfrm>
                  <a:off x="8983293" y="3719698"/>
                  <a:ext cx="2548174" cy="553663"/>
                </a:xfrm>
                <a:custGeom>
                  <a:avLst/>
                  <a:gdLst>
                    <a:gd name="connsiteX0" fmla="*/ 36000 w 2548174"/>
                    <a:gd name="connsiteY0" fmla="*/ 0 h 553663"/>
                    <a:gd name="connsiteX1" fmla="*/ 2512174 w 2548174"/>
                    <a:gd name="connsiteY1" fmla="*/ 0 h 553663"/>
                    <a:gd name="connsiteX2" fmla="*/ 2548174 w 2548174"/>
                    <a:gd name="connsiteY2" fmla="*/ 36000 h 553663"/>
                    <a:gd name="connsiteX3" fmla="*/ 2548174 w 2548174"/>
                    <a:gd name="connsiteY3" fmla="*/ 517663 h 553663"/>
                    <a:gd name="connsiteX4" fmla="*/ 2512174 w 2548174"/>
                    <a:gd name="connsiteY4" fmla="*/ 553663 h 553663"/>
                    <a:gd name="connsiteX5" fmla="*/ 36000 w 2548174"/>
                    <a:gd name="connsiteY5" fmla="*/ 553663 h 553663"/>
                    <a:gd name="connsiteX6" fmla="*/ 0 w 2548174"/>
                    <a:gd name="connsiteY6" fmla="*/ 517663 h 553663"/>
                    <a:gd name="connsiteX7" fmla="*/ 0 w 2548174"/>
                    <a:gd name="connsiteY7" fmla="*/ 36000 h 553663"/>
                    <a:gd name="connsiteX8" fmla="*/ 36000 w 2548174"/>
                    <a:gd name="connsiteY8" fmla="*/ 0 h 55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8174" h="553663">
                      <a:moveTo>
                        <a:pt x="36000" y="0"/>
                      </a:moveTo>
                      <a:lnTo>
                        <a:pt x="2512174" y="0"/>
                      </a:lnTo>
                      <a:cubicBezTo>
                        <a:pt x="2532046" y="0"/>
                        <a:pt x="2548174" y="16128"/>
                        <a:pt x="2548174" y="36000"/>
                      </a:cubicBezTo>
                      <a:lnTo>
                        <a:pt x="2548174" y="517663"/>
                      </a:lnTo>
                      <a:cubicBezTo>
                        <a:pt x="2548174" y="537535"/>
                        <a:pt x="2532046" y="553663"/>
                        <a:pt x="2512174" y="553663"/>
                      </a:cubicBezTo>
                      <a:lnTo>
                        <a:pt x="36000" y="553663"/>
                      </a:lnTo>
                      <a:cubicBezTo>
                        <a:pt x="16128" y="553663"/>
                        <a:pt x="0" y="537535"/>
                        <a:pt x="0" y="517663"/>
                      </a:cubicBezTo>
                      <a:lnTo>
                        <a:pt x="0" y="36000"/>
                      </a:lnTo>
                      <a:cubicBezTo>
                        <a:pt x="0" y="16128"/>
                        <a:pt x="16128" y="0"/>
                        <a:pt x="36000" y="0"/>
                      </a:cubicBezTo>
                    </a:path>
                  </a:pathLst>
                </a:custGeom>
                <a:solidFill>
                  <a:srgbClr val="038BBB">
                    <a:lumMod val="60000"/>
                    <a:lumOff val="40000"/>
                  </a:srgbClr>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53" name="Rectangle: Rounded Corners 32"/>
                <p:cNvSpPr/>
                <p:nvPr/>
              </p:nvSpPr>
              <p:spPr>
                <a:xfrm>
                  <a:off x="8983293" y="4309293"/>
                  <a:ext cx="2548174" cy="553663"/>
                </a:xfrm>
                <a:custGeom>
                  <a:avLst/>
                  <a:gdLst>
                    <a:gd name="connsiteX0" fmla="*/ 36000 w 2548174"/>
                    <a:gd name="connsiteY0" fmla="*/ 0 h 553663"/>
                    <a:gd name="connsiteX1" fmla="*/ 2512174 w 2548174"/>
                    <a:gd name="connsiteY1" fmla="*/ 0 h 553663"/>
                    <a:gd name="connsiteX2" fmla="*/ 2548174 w 2548174"/>
                    <a:gd name="connsiteY2" fmla="*/ 36000 h 553663"/>
                    <a:gd name="connsiteX3" fmla="*/ 2548174 w 2548174"/>
                    <a:gd name="connsiteY3" fmla="*/ 517663 h 553663"/>
                    <a:gd name="connsiteX4" fmla="*/ 2512174 w 2548174"/>
                    <a:gd name="connsiteY4" fmla="*/ 553663 h 553663"/>
                    <a:gd name="connsiteX5" fmla="*/ 36000 w 2548174"/>
                    <a:gd name="connsiteY5" fmla="*/ 553663 h 553663"/>
                    <a:gd name="connsiteX6" fmla="*/ 0 w 2548174"/>
                    <a:gd name="connsiteY6" fmla="*/ 517663 h 553663"/>
                    <a:gd name="connsiteX7" fmla="*/ 0 w 2548174"/>
                    <a:gd name="connsiteY7" fmla="*/ 36000 h 553663"/>
                    <a:gd name="connsiteX8" fmla="*/ 36000 w 2548174"/>
                    <a:gd name="connsiteY8" fmla="*/ 0 h 55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8174" h="553663">
                      <a:moveTo>
                        <a:pt x="36000" y="0"/>
                      </a:moveTo>
                      <a:lnTo>
                        <a:pt x="2512174" y="0"/>
                      </a:lnTo>
                      <a:cubicBezTo>
                        <a:pt x="2532046" y="0"/>
                        <a:pt x="2548174" y="16128"/>
                        <a:pt x="2548174" y="36000"/>
                      </a:cubicBezTo>
                      <a:lnTo>
                        <a:pt x="2548174" y="517663"/>
                      </a:lnTo>
                      <a:cubicBezTo>
                        <a:pt x="2548174" y="537535"/>
                        <a:pt x="2532046" y="553663"/>
                        <a:pt x="2512174" y="553663"/>
                      </a:cubicBezTo>
                      <a:lnTo>
                        <a:pt x="36000" y="553663"/>
                      </a:lnTo>
                      <a:cubicBezTo>
                        <a:pt x="16128" y="553663"/>
                        <a:pt x="0" y="537535"/>
                        <a:pt x="0" y="517663"/>
                      </a:cubicBezTo>
                      <a:lnTo>
                        <a:pt x="0" y="36000"/>
                      </a:lnTo>
                      <a:cubicBezTo>
                        <a:pt x="0" y="16128"/>
                        <a:pt x="16128" y="0"/>
                        <a:pt x="36000" y="0"/>
                      </a:cubicBezTo>
                    </a:path>
                  </a:pathLst>
                </a:custGeom>
                <a:solidFill>
                  <a:srgbClr val="038BBB">
                    <a:lumMod val="40000"/>
                    <a:lumOff val="60000"/>
                  </a:srgbClr>
                </a:solidFill>
                <a:ln w="9525" cap="flat" cmpd="sng" algn="ctr">
                  <a:noFill/>
                  <a:prstDash val="solid"/>
                </a:ln>
                <a:effectLst/>
              </p:spPr>
              <p:txBody>
                <a:bodyPr rtlCol="0" anchor="ctr"/>
                <a:lstStyle/>
                <a:p>
                  <a:pPr algn="ctr"/>
                  <a:endParaRPr lang="zh-CN" altLang="en-US" sz="1600" kern="0">
                    <a:solidFill>
                      <a:srgbClr val="FFFFFF"/>
                    </a:solidFill>
                    <a:latin typeface="Arial" panose="020B0604020202020204"/>
                  </a:endParaRPr>
                </a:p>
              </p:txBody>
            </p:sp>
            <p:sp>
              <p:nvSpPr>
                <p:cNvPr id="54" name="任意多边形: 形状 53"/>
                <p:cNvSpPr/>
                <p:nvPr/>
              </p:nvSpPr>
              <p:spPr>
                <a:xfrm>
                  <a:off x="8981030" y="1758950"/>
                  <a:ext cx="2552700" cy="806164"/>
                </a:xfrm>
                <a:custGeom>
                  <a:avLst/>
                  <a:gdLst>
                    <a:gd name="connsiteX0" fmla="*/ 24218 w 2552700"/>
                    <a:gd name="connsiteY0" fmla="*/ 0 h 806164"/>
                    <a:gd name="connsiteX1" fmla="*/ 2528482 w 2552700"/>
                    <a:gd name="connsiteY1" fmla="*/ 0 h 806164"/>
                    <a:gd name="connsiteX2" fmla="*/ 2552700 w 2552700"/>
                    <a:gd name="connsiteY2" fmla="*/ 24218 h 806164"/>
                    <a:gd name="connsiteX3" fmla="*/ 2552700 w 2552700"/>
                    <a:gd name="connsiteY3" fmla="*/ 648882 h 806164"/>
                    <a:gd name="connsiteX4" fmla="*/ 2528482 w 2552700"/>
                    <a:gd name="connsiteY4" fmla="*/ 673100 h 806164"/>
                    <a:gd name="connsiteX5" fmla="*/ 675681 w 2552700"/>
                    <a:gd name="connsiteY5" fmla="*/ 673100 h 806164"/>
                    <a:gd name="connsiteX6" fmla="*/ 555176 w 2552700"/>
                    <a:gd name="connsiteY6" fmla="*/ 806164 h 806164"/>
                    <a:gd name="connsiteX7" fmla="*/ 434672 w 2552700"/>
                    <a:gd name="connsiteY7" fmla="*/ 673100 h 806164"/>
                    <a:gd name="connsiteX8" fmla="*/ 24218 w 2552700"/>
                    <a:gd name="connsiteY8" fmla="*/ 673100 h 806164"/>
                    <a:gd name="connsiteX9" fmla="*/ 0 w 2552700"/>
                    <a:gd name="connsiteY9" fmla="*/ 648882 h 806164"/>
                    <a:gd name="connsiteX10" fmla="*/ 0 w 2552700"/>
                    <a:gd name="connsiteY10" fmla="*/ 24218 h 806164"/>
                    <a:gd name="connsiteX11" fmla="*/ 24218 w 2552700"/>
                    <a:gd name="connsiteY11" fmla="*/ 0 h 80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806164">
                      <a:moveTo>
                        <a:pt x="24218" y="0"/>
                      </a:moveTo>
                      <a:lnTo>
                        <a:pt x="2528482" y="0"/>
                      </a:lnTo>
                      <a:cubicBezTo>
                        <a:pt x="2541857" y="0"/>
                        <a:pt x="2552700" y="10843"/>
                        <a:pt x="2552700" y="24218"/>
                      </a:cubicBezTo>
                      <a:lnTo>
                        <a:pt x="2552700" y="648882"/>
                      </a:lnTo>
                      <a:cubicBezTo>
                        <a:pt x="2552700" y="662257"/>
                        <a:pt x="2541857" y="673100"/>
                        <a:pt x="2528482" y="673100"/>
                      </a:cubicBezTo>
                      <a:lnTo>
                        <a:pt x="675681" y="673100"/>
                      </a:lnTo>
                      <a:lnTo>
                        <a:pt x="555176" y="806164"/>
                      </a:lnTo>
                      <a:lnTo>
                        <a:pt x="434672" y="673100"/>
                      </a:lnTo>
                      <a:lnTo>
                        <a:pt x="24218" y="673100"/>
                      </a:lnTo>
                      <a:cubicBezTo>
                        <a:pt x="10843" y="673100"/>
                        <a:pt x="0" y="662257"/>
                        <a:pt x="0" y="648882"/>
                      </a:cubicBezTo>
                      <a:lnTo>
                        <a:pt x="0" y="24218"/>
                      </a:lnTo>
                      <a:cubicBezTo>
                        <a:pt x="0" y="10843"/>
                        <a:pt x="10843" y="0"/>
                        <a:pt x="24218" y="0"/>
                      </a:cubicBezTo>
                      <a:close/>
                    </a:path>
                  </a:pathLst>
                </a:custGeom>
                <a:solidFill>
                  <a:srgbClr val="02688C"/>
                </a:solidFill>
                <a:ln w="9525" cap="flat" cmpd="sng" algn="ctr">
                  <a:noFill/>
                  <a:prstDash val="solid"/>
                </a:ln>
                <a:effectLst>
                  <a:outerShdw blurRad="50800" dist="38100" dir="5400000" algn="t" rotWithShape="0">
                    <a:prstClr val="black">
                      <a:alpha val="40000"/>
                    </a:prstClr>
                  </a:outerShdw>
                </a:effectLst>
              </p:spPr>
              <p:txBody>
                <a:bodyPr bIns="252000" rtlCol="0" anchor="ctr"/>
                <a:lstStyle/>
                <a:p>
                  <a:pPr algn="ctr"/>
                  <a:r>
                    <a:rPr lang="en-US" altLang="zh-CN" sz="1600" b="1" dirty="0">
                      <a:solidFill>
                        <a:srgbClr val="FFFFFF"/>
                      </a:solidFill>
                      <a:latin typeface="Arial" panose="020B0604020202020204"/>
                    </a:rPr>
                    <a:t>Equivalent</a:t>
                  </a:r>
                  <a:br>
                    <a:rPr lang="en-US" altLang="zh-CN" sz="1600" b="1" dirty="0">
                      <a:solidFill>
                        <a:srgbClr val="FFFFFF"/>
                      </a:solidFill>
                      <a:latin typeface="Arial" panose="020B0604020202020204"/>
                    </a:rPr>
                  </a:br>
                  <a:r>
                    <a:rPr lang="en-US" altLang="zh-CN" sz="1600" b="1" dirty="0">
                      <a:solidFill>
                        <a:srgbClr val="FFFFFF"/>
                      </a:solidFill>
                      <a:latin typeface="Arial" panose="020B0604020202020204"/>
                    </a:rPr>
                    <a:t>Betaloc ZOK</a:t>
                  </a:r>
                  <a:r>
                    <a:rPr lang="en-US" altLang="zh-CN" sz="1600" b="1" baseline="30000" dirty="0">
                      <a:solidFill>
                        <a:srgbClr val="FFFFFF"/>
                      </a:solidFill>
                      <a:latin typeface="Arial" panose="020B0604020202020204"/>
                    </a:rPr>
                    <a:t>®</a:t>
                  </a:r>
                  <a:r>
                    <a:rPr lang="en-US" altLang="zh-CN" sz="1600" b="1" dirty="0">
                      <a:solidFill>
                        <a:srgbClr val="FFFFFF"/>
                      </a:solidFill>
                      <a:latin typeface="Arial" panose="020B0604020202020204"/>
                    </a:rPr>
                    <a:t> Dose</a:t>
                  </a:r>
                </a:p>
              </p:txBody>
            </p:sp>
            <p:sp>
              <p:nvSpPr>
                <p:cNvPr id="55" name="TextBox 34"/>
                <p:cNvSpPr txBox="1"/>
                <p:nvPr/>
              </p:nvSpPr>
              <p:spPr>
                <a:xfrm>
                  <a:off x="9271659" y="2658265"/>
                  <a:ext cx="1971443" cy="338687"/>
                </a:xfrm>
                <a:prstGeom prst="rect">
                  <a:avLst/>
                </a:prstGeom>
                <a:noFill/>
              </p:spPr>
              <p:txBody>
                <a:bodyPr wrap="square" rtlCol="0">
                  <a:spAutoFit/>
                </a:bodyPr>
                <a:lstStyle/>
                <a:p>
                  <a:pPr algn="ctr">
                    <a:defRPr/>
                  </a:pPr>
                  <a:r>
                    <a:rPr lang="en-US" sz="1600" dirty="0">
                      <a:solidFill>
                        <a:srgbClr val="FFFFFF"/>
                      </a:solidFill>
                      <a:latin typeface="Arial" panose="020B0604020202020204"/>
                    </a:rPr>
                    <a:t>25 mg OD</a:t>
                  </a:r>
                </a:p>
              </p:txBody>
            </p:sp>
            <p:sp>
              <p:nvSpPr>
                <p:cNvPr id="56" name="TextBox 35"/>
                <p:cNvSpPr txBox="1"/>
                <p:nvPr/>
              </p:nvSpPr>
              <p:spPr>
                <a:xfrm>
                  <a:off x="9271659" y="3236516"/>
                  <a:ext cx="1971443" cy="338687"/>
                </a:xfrm>
                <a:prstGeom prst="rect">
                  <a:avLst/>
                </a:prstGeom>
                <a:noFill/>
              </p:spPr>
              <p:txBody>
                <a:bodyPr wrap="square" rtlCol="0">
                  <a:spAutoFit/>
                </a:bodyPr>
                <a:lstStyle/>
                <a:p>
                  <a:pPr algn="ctr">
                    <a:defRPr/>
                  </a:pPr>
                  <a:r>
                    <a:rPr lang="en-US" sz="1600" dirty="0">
                      <a:solidFill>
                        <a:srgbClr val="FFFFFF"/>
                      </a:solidFill>
                      <a:latin typeface="Arial" panose="020B0604020202020204"/>
                    </a:rPr>
                    <a:t>50 mg OD</a:t>
                  </a:r>
                </a:p>
              </p:txBody>
            </p:sp>
            <p:sp>
              <p:nvSpPr>
                <p:cNvPr id="57" name="TextBox 36"/>
                <p:cNvSpPr txBox="1"/>
                <p:nvPr/>
              </p:nvSpPr>
              <p:spPr>
                <a:xfrm>
                  <a:off x="9271659" y="3827186"/>
                  <a:ext cx="1971443" cy="338687"/>
                </a:xfrm>
                <a:prstGeom prst="rect">
                  <a:avLst/>
                </a:prstGeom>
                <a:noFill/>
              </p:spPr>
              <p:txBody>
                <a:bodyPr wrap="square" rtlCol="0">
                  <a:spAutoFit/>
                </a:bodyPr>
                <a:lstStyle/>
                <a:p>
                  <a:pPr algn="ctr">
                    <a:defRPr/>
                  </a:pPr>
                  <a:r>
                    <a:rPr lang="en-US" sz="1600" dirty="0">
                      <a:solidFill>
                        <a:srgbClr val="FFFFFF"/>
                      </a:solidFill>
                      <a:latin typeface="Arial" panose="020B0604020202020204"/>
                    </a:rPr>
                    <a:t>100 mg* OD</a:t>
                  </a:r>
                </a:p>
              </p:txBody>
            </p:sp>
            <p:sp>
              <p:nvSpPr>
                <p:cNvPr id="58" name="TextBox 37"/>
                <p:cNvSpPr txBox="1"/>
                <p:nvPr/>
              </p:nvSpPr>
              <p:spPr>
                <a:xfrm>
                  <a:off x="9271659" y="4416781"/>
                  <a:ext cx="1971443" cy="338687"/>
                </a:xfrm>
                <a:prstGeom prst="rect">
                  <a:avLst/>
                </a:prstGeom>
                <a:noFill/>
              </p:spPr>
              <p:txBody>
                <a:bodyPr wrap="square" rtlCol="0">
                  <a:spAutoFit/>
                </a:bodyPr>
                <a:lstStyle/>
                <a:p>
                  <a:pPr algn="ctr">
                    <a:defRPr/>
                  </a:pPr>
                  <a:r>
                    <a:rPr lang="en-US" sz="1600" dirty="0">
                      <a:solidFill>
                        <a:srgbClr val="FFFFFF"/>
                      </a:solidFill>
                      <a:latin typeface="Arial" panose="020B0604020202020204"/>
                    </a:rPr>
                    <a:t>150-200 mg OD</a:t>
                  </a:r>
                </a:p>
              </p:txBody>
            </p:sp>
          </p:grpSp>
        </p:grpSp>
      </p:grpSp>
      <p:sp>
        <p:nvSpPr>
          <p:cNvPr id="87" name="矩形: 圆角 54">
            <a:extLst>
              <a:ext uri="{FF2B5EF4-FFF2-40B4-BE49-F238E27FC236}">
                <a16:creationId xmlns:a16="http://schemas.microsoft.com/office/drawing/2014/main" xmlns="" id="{E7E7AA7E-A9C5-4C14-9B16-90EDF6521BF1}"/>
              </a:ext>
            </a:extLst>
          </p:cNvPr>
          <p:cNvSpPr/>
          <p:nvPr/>
        </p:nvSpPr>
        <p:spPr>
          <a:xfrm>
            <a:off x="587521" y="1489297"/>
            <a:ext cx="5326658" cy="3567965"/>
          </a:xfrm>
          <a:prstGeom prst="roundRect">
            <a:avLst>
              <a:gd name="adj" fmla="val 1535"/>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grpSp>
        <p:nvGrpSpPr>
          <p:cNvPr id="90" name="组合 5">
            <a:extLst>
              <a:ext uri="{FF2B5EF4-FFF2-40B4-BE49-F238E27FC236}">
                <a16:creationId xmlns:a16="http://schemas.microsoft.com/office/drawing/2014/main" xmlns="" id="{F2839580-49C6-44EC-BE3F-B0DEAD2E8A8F}"/>
              </a:ext>
            </a:extLst>
          </p:cNvPr>
          <p:cNvGrpSpPr/>
          <p:nvPr/>
        </p:nvGrpSpPr>
        <p:grpSpPr>
          <a:xfrm>
            <a:off x="723796" y="1905560"/>
            <a:ext cx="5058338" cy="2866706"/>
            <a:chOff x="982906" y="1905560"/>
            <a:chExt cx="5138089" cy="4078668"/>
          </a:xfrm>
        </p:grpSpPr>
        <p:sp>
          <p:nvSpPr>
            <p:cNvPr id="91" name="Rectangle: Rounded Corners 10">
              <a:extLst>
                <a:ext uri="{FF2B5EF4-FFF2-40B4-BE49-F238E27FC236}">
                  <a16:creationId xmlns:a16="http://schemas.microsoft.com/office/drawing/2014/main" xmlns="" id="{ABFA514A-1F03-49DE-AB25-CFB9801D9B29}"/>
                </a:ext>
              </a:extLst>
            </p:cNvPr>
            <p:cNvSpPr/>
            <p:nvPr/>
          </p:nvSpPr>
          <p:spPr>
            <a:xfrm>
              <a:off x="982906" y="2861014"/>
              <a:ext cx="1816891" cy="1018554"/>
            </a:xfrm>
            <a:prstGeom prst="roundRect">
              <a:avLst>
                <a:gd name="adj" fmla="val 2016"/>
              </a:avLst>
            </a:prstGeom>
            <a:solidFill>
              <a:srgbClr val="5BA9CE">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cs typeface="Arial" panose="020B0604020202020204" pitchFamily="34" charset="0"/>
                </a:rPr>
                <a:t>2.5 mg OD</a:t>
              </a:r>
            </a:p>
          </p:txBody>
        </p:sp>
        <p:sp>
          <p:nvSpPr>
            <p:cNvPr id="92" name="Rectangle: Top Corners Rounded 4">
              <a:extLst>
                <a:ext uri="{FF2B5EF4-FFF2-40B4-BE49-F238E27FC236}">
                  <a16:creationId xmlns:a16="http://schemas.microsoft.com/office/drawing/2014/main" xmlns="" id="{EBCFDA4D-BAC3-460B-96A9-1DDF028A517E}"/>
                </a:ext>
              </a:extLst>
            </p:cNvPr>
            <p:cNvSpPr/>
            <p:nvPr/>
          </p:nvSpPr>
          <p:spPr>
            <a:xfrm>
              <a:off x="982906" y="1905560"/>
              <a:ext cx="1816891" cy="913729"/>
            </a:xfrm>
            <a:prstGeom prst="round2SameRect">
              <a:avLst/>
            </a:prstGeom>
            <a:solidFill>
              <a:srgbClr val="5BA9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IN" sz="16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Bisoprolol Dose</a:t>
              </a:r>
            </a:p>
          </p:txBody>
        </p:sp>
        <p:sp>
          <p:nvSpPr>
            <p:cNvPr id="93" name="Rectangle: Rounded Corners 11">
              <a:extLst>
                <a:ext uri="{FF2B5EF4-FFF2-40B4-BE49-F238E27FC236}">
                  <a16:creationId xmlns:a16="http://schemas.microsoft.com/office/drawing/2014/main" xmlns="" id="{47631C89-FA33-4ECF-96A6-31D48DEE96EE}"/>
                </a:ext>
              </a:extLst>
            </p:cNvPr>
            <p:cNvSpPr/>
            <p:nvPr/>
          </p:nvSpPr>
          <p:spPr>
            <a:xfrm>
              <a:off x="982906" y="3913344"/>
              <a:ext cx="1816891" cy="1018554"/>
            </a:xfrm>
            <a:prstGeom prst="roundRect">
              <a:avLst>
                <a:gd name="adj" fmla="val 1705"/>
              </a:avLst>
            </a:prstGeom>
            <a:solidFill>
              <a:srgbClr val="5BA9CE">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cs typeface="Arial" panose="020B0604020202020204" pitchFamily="34" charset="0"/>
                </a:rPr>
                <a:t>5 mg OD</a:t>
              </a:r>
            </a:p>
          </p:txBody>
        </p:sp>
        <p:sp>
          <p:nvSpPr>
            <p:cNvPr id="94" name="Rectangle: Rounded Corners 12">
              <a:extLst>
                <a:ext uri="{FF2B5EF4-FFF2-40B4-BE49-F238E27FC236}">
                  <a16:creationId xmlns:a16="http://schemas.microsoft.com/office/drawing/2014/main" xmlns="" id="{7D6C3413-0B7C-41A1-AF82-CFCD662EED31}"/>
                </a:ext>
              </a:extLst>
            </p:cNvPr>
            <p:cNvSpPr/>
            <p:nvPr/>
          </p:nvSpPr>
          <p:spPr>
            <a:xfrm>
              <a:off x="982906" y="4965674"/>
              <a:ext cx="1816891" cy="1018554"/>
            </a:xfrm>
            <a:prstGeom prst="roundRect">
              <a:avLst>
                <a:gd name="adj" fmla="val 1471"/>
              </a:avLst>
            </a:prstGeom>
            <a:solidFill>
              <a:srgbClr val="5BA9CE">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cs typeface="Arial" panose="020B0604020202020204" pitchFamily="34" charset="0"/>
                </a:rPr>
                <a:t>10 mg OD</a:t>
              </a:r>
            </a:p>
          </p:txBody>
        </p:sp>
        <p:grpSp>
          <p:nvGrpSpPr>
            <p:cNvPr id="95" name="组合 62">
              <a:extLst>
                <a:ext uri="{FF2B5EF4-FFF2-40B4-BE49-F238E27FC236}">
                  <a16:creationId xmlns:a16="http://schemas.microsoft.com/office/drawing/2014/main" xmlns="" id="{48F2B5AE-0F4E-4A0B-B797-DD7F6F42D482}"/>
                </a:ext>
              </a:extLst>
            </p:cNvPr>
            <p:cNvGrpSpPr/>
            <p:nvPr/>
          </p:nvGrpSpPr>
          <p:grpSpPr>
            <a:xfrm>
              <a:off x="4304104" y="1905560"/>
              <a:ext cx="1816891" cy="4078668"/>
              <a:chOff x="4291309" y="2570944"/>
              <a:chExt cx="1689997" cy="2807041"/>
            </a:xfrm>
          </p:grpSpPr>
          <p:sp>
            <p:nvSpPr>
              <p:cNvPr id="97" name="Rectangle: Top Corners Rounded 8">
                <a:extLst>
                  <a:ext uri="{FF2B5EF4-FFF2-40B4-BE49-F238E27FC236}">
                    <a16:creationId xmlns:a16="http://schemas.microsoft.com/office/drawing/2014/main" xmlns="" id="{409B4435-13F4-4FE4-A6C0-4C0764C17AFD}"/>
                  </a:ext>
                </a:extLst>
              </p:cNvPr>
              <p:cNvSpPr/>
              <p:nvPr/>
            </p:nvSpPr>
            <p:spPr>
              <a:xfrm>
                <a:off x="4291309" y="2570944"/>
                <a:ext cx="1689997" cy="628851"/>
              </a:xfrm>
              <a:prstGeom prst="round2SameRect">
                <a:avLst/>
              </a:prstGeom>
              <a:solidFill>
                <a:srgbClr val="008E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1600" b="1" dirty="0">
                    <a:solidFill>
                      <a:prstClr val="white"/>
                    </a:solidFill>
                    <a:latin typeface="Arial" panose="020B0604020202020204" pitchFamily="34" charset="0"/>
                    <a:cs typeface="Arial" panose="020B0604020202020204" pitchFamily="34" charset="0"/>
                  </a:rPr>
                  <a:t>Betaloc</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ZOK</a:t>
                </a:r>
                <a:r>
                  <a:rPr kumimoji="0" lang="en-US" sz="1600" b="1" i="0" u="none" strike="noStrike" kern="1200" cap="none" spc="0" normalizeH="0" baseline="30000" noProof="0" dirty="0">
                    <a:ln>
                      <a:noFill/>
                    </a:ln>
                    <a:solidFill>
                      <a:prstClr val="white"/>
                    </a:solidFill>
                    <a:effectLst/>
                    <a:uLnTx/>
                    <a:uFillTx/>
                    <a:latin typeface="Arial" panose="020B0604020202020204" pitchFamily="34" charset="0"/>
                    <a:cs typeface="Arial" panose="020B0604020202020204" pitchFamily="34" charset="0"/>
                  </a:rPr>
                  <a:t>®</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Dose</a:t>
                </a:r>
              </a:p>
            </p:txBody>
          </p:sp>
          <p:sp>
            <p:nvSpPr>
              <p:cNvPr id="98" name="Rectangle: Rounded Corners 16">
                <a:extLst>
                  <a:ext uri="{FF2B5EF4-FFF2-40B4-BE49-F238E27FC236}">
                    <a16:creationId xmlns:a16="http://schemas.microsoft.com/office/drawing/2014/main" xmlns="" id="{5412AAF3-ADE4-48D3-BF0B-B2462093EDB0}"/>
                  </a:ext>
                </a:extLst>
              </p:cNvPr>
              <p:cNvSpPr/>
              <p:nvPr/>
            </p:nvSpPr>
            <p:spPr>
              <a:xfrm>
                <a:off x="4291309" y="3228511"/>
                <a:ext cx="1689997" cy="700994"/>
              </a:xfrm>
              <a:prstGeom prst="roundRect">
                <a:avLst>
                  <a:gd name="adj" fmla="val 3107"/>
                </a:avLst>
              </a:prstGeom>
              <a:solidFill>
                <a:srgbClr val="04B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cs typeface="Arial" panose="020B0604020202020204" pitchFamily="34" charset="0"/>
                  </a:rPr>
                  <a:t>50 mg OD</a:t>
                </a:r>
              </a:p>
            </p:txBody>
          </p:sp>
          <p:sp>
            <p:nvSpPr>
              <p:cNvPr id="99" name="Rectangle: Rounded Corners 17">
                <a:extLst>
                  <a:ext uri="{FF2B5EF4-FFF2-40B4-BE49-F238E27FC236}">
                    <a16:creationId xmlns:a16="http://schemas.microsoft.com/office/drawing/2014/main" xmlns="" id="{4600A5A5-21DE-48F4-B9ED-C5870B378407}"/>
                  </a:ext>
                </a:extLst>
              </p:cNvPr>
              <p:cNvSpPr/>
              <p:nvPr/>
            </p:nvSpPr>
            <p:spPr>
              <a:xfrm>
                <a:off x="4291309" y="3952751"/>
                <a:ext cx="1689997" cy="700994"/>
              </a:xfrm>
              <a:prstGeom prst="roundRect">
                <a:avLst>
                  <a:gd name="adj" fmla="val 3809"/>
                </a:avLst>
              </a:prstGeom>
              <a:solidFill>
                <a:srgbClr val="42CB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cs typeface="Arial" panose="020B0604020202020204" pitchFamily="34" charset="0"/>
                  </a:rPr>
                  <a:t>100 mg* OD</a:t>
                </a:r>
              </a:p>
            </p:txBody>
          </p:sp>
          <p:sp>
            <p:nvSpPr>
              <p:cNvPr id="100" name="Rectangle: Rounded Corners 18">
                <a:extLst>
                  <a:ext uri="{FF2B5EF4-FFF2-40B4-BE49-F238E27FC236}">
                    <a16:creationId xmlns:a16="http://schemas.microsoft.com/office/drawing/2014/main" xmlns="" id="{F14D3E95-5C8B-4487-8FEB-5BAAA09394D0}"/>
                  </a:ext>
                </a:extLst>
              </p:cNvPr>
              <p:cNvSpPr/>
              <p:nvPr/>
            </p:nvSpPr>
            <p:spPr>
              <a:xfrm>
                <a:off x="4291309" y="4676991"/>
                <a:ext cx="1689997" cy="700994"/>
              </a:xfrm>
              <a:prstGeom prst="roundRect">
                <a:avLst>
                  <a:gd name="adj" fmla="val 2172"/>
                </a:avLst>
              </a:prstGeom>
              <a:solidFill>
                <a:srgbClr val="81DD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cs typeface="Arial" panose="020B0604020202020204" pitchFamily="34" charset="0"/>
                  </a:rPr>
                  <a:t>150-200 mg OD</a:t>
                </a:r>
              </a:p>
            </p:txBody>
          </p:sp>
        </p:grpSp>
        <p:sp>
          <p:nvSpPr>
            <p:cNvPr id="96" name="Rectangle: Rounded Corners 39">
              <a:extLst>
                <a:ext uri="{FF2B5EF4-FFF2-40B4-BE49-F238E27FC236}">
                  <a16:creationId xmlns:a16="http://schemas.microsoft.com/office/drawing/2014/main" xmlns="" id="{8D4FC273-2289-4DF1-8B75-8964C5E302B4}"/>
                </a:ext>
              </a:extLst>
            </p:cNvPr>
            <p:cNvSpPr/>
            <p:nvPr/>
          </p:nvSpPr>
          <p:spPr>
            <a:xfrm>
              <a:off x="2528169" y="2889443"/>
              <a:ext cx="2047562" cy="2023966"/>
            </a:xfrm>
            <a:prstGeom prst="roundRect">
              <a:avLst>
                <a:gd name="adj" fmla="val 1972"/>
              </a:avLst>
            </a:prstGeom>
            <a:solidFill>
              <a:schemeClr val="bg1"/>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1F3037"/>
                  </a:solidFill>
                  <a:effectLst/>
                  <a:uLnTx/>
                  <a:uFillTx/>
                  <a:latin typeface="Arial" panose="020B0604020202020204" pitchFamily="34" charset="0"/>
                  <a:cs typeface="Arial" panose="020B0604020202020204" pitchFamily="34" charset="0"/>
                </a:rPr>
                <a:t>Initiate</a:t>
              </a:r>
            </a:p>
            <a:p>
              <a:pPr marL="0" marR="0" lvl="0" indent="0" algn="ctr" defTabSz="914400" rtl="0" eaLnBrk="1" fontAlgn="auto" latinLnBrk="0" hangingPunct="1">
                <a:lnSpc>
                  <a:spcPct val="100000"/>
                </a:lnSpc>
                <a:spcBef>
                  <a:spcPts val="0"/>
                </a:spcBef>
                <a:spcAft>
                  <a:spcPts val="0"/>
                </a:spcAft>
                <a:buClrTx/>
                <a:buSzTx/>
                <a:buFontTx/>
                <a:buNone/>
                <a:defRPr/>
              </a:pPr>
              <a:r>
                <a:rPr lang="en-US" sz="1600" dirty="0">
                  <a:solidFill>
                    <a:srgbClr val="1F3037"/>
                  </a:solidFill>
                  <a:latin typeface="Arial" panose="020B0604020202020204" pitchFamily="34" charset="0"/>
                  <a:cs typeface="Arial" panose="020B0604020202020204" pitchFamily="34" charset="0"/>
                </a:rPr>
                <a:t>Betaloc</a:t>
              </a:r>
              <a:r>
                <a:rPr kumimoji="0" lang="en-US" sz="1600" b="0" i="0" u="none" strike="noStrike" kern="1200" cap="none" spc="0" normalizeH="0" baseline="0" noProof="0" dirty="0">
                  <a:ln>
                    <a:noFill/>
                  </a:ln>
                  <a:solidFill>
                    <a:srgbClr val="1F3037"/>
                  </a:solidFill>
                  <a:effectLst/>
                  <a:uLnTx/>
                  <a:uFillTx/>
                  <a:latin typeface="Arial" panose="020B0604020202020204" pitchFamily="34" charset="0"/>
                  <a:cs typeface="Arial" panose="020B0604020202020204" pitchFamily="34" charset="0"/>
                </a:rPr>
                <a:t> ZOK</a:t>
              </a:r>
              <a:r>
                <a:rPr kumimoji="0" lang="en-US" sz="1600" b="0" i="0" u="none" strike="noStrike" kern="1200" cap="none" spc="0" normalizeH="0" baseline="30000" noProof="0" dirty="0">
                  <a:ln>
                    <a:noFill/>
                  </a:ln>
                  <a:solidFill>
                    <a:srgbClr val="1F3037"/>
                  </a:solidFill>
                  <a:effectLst/>
                  <a:uLnTx/>
                  <a:uFillTx/>
                  <a:latin typeface="Arial" panose="020B0604020202020204" pitchFamily="34" charset="0"/>
                  <a:cs typeface="Arial" panose="020B0604020202020204" pitchFamily="34" charset="0"/>
                </a:rPr>
                <a:t>®</a:t>
              </a:r>
              <a:r>
                <a:rPr kumimoji="0" lang="en-US" sz="1600" b="0" i="0" u="none" strike="noStrike" kern="1200" cap="none" spc="0" normalizeH="0" baseline="0" noProof="0" dirty="0">
                  <a:ln>
                    <a:noFill/>
                  </a:ln>
                  <a:solidFill>
                    <a:srgbClr val="1F3037"/>
                  </a:solidFill>
                  <a:effectLst/>
                  <a:uLnTx/>
                  <a:uFillTx/>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rgbClr val="1F3037"/>
                  </a:solidFill>
                  <a:effectLst/>
                  <a:uLnTx/>
                  <a:uFillTx/>
                  <a:latin typeface="Arial" panose="020B0604020202020204" pitchFamily="34" charset="0"/>
                  <a:cs typeface="Arial" panose="020B0604020202020204" pitchFamily="34" charset="0"/>
                </a:rPr>
                <a:t>24h after discontinuation of bisoprolol</a:t>
              </a:r>
            </a:p>
          </p:txBody>
        </p:sp>
      </p:grpSp>
      <p:sp>
        <p:nvSpPr>
          <p:cNvPr id="81" name="梯形 80"/>
          <p:cNvSpPr/>
          <p:nvPr/>
        </p:nvSpPr>
        <p:spPr>
          <a:xfrm flipV="1">
            <a:off x="948117" y="1323013"/>
            <a:ext cx="4719722" cy="490336"/>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3" name="梯形 80">
            <a:extLst>
              <a:ext uri="{FF2B5EF4-FFF2-40B4-BE49-F238E27FC236}">
                <a16:creationId xmlns:a16="http://schemas.microsoft.com/office/drawing/2014/main" xmlns="" id="{EE574E57-9DCF-4790-BDF4-8046E64803E2}"/>
              </a:ext>
            </a:extLst>
          </p:cNvPr>
          <p:cNvSpPr/>
          <p:nvPr/>
        </p:nvSpPr>
        <p:spPr>
          <a:xfrm flipV="1">
            <a:off x="6542679" y="1314131"/>
            <a:ext cx="4719722" cy="490336"/>
          </a:xfrm>
          <a:prstGeom prst="trapezoid">
            <a:avLst/>
          </a:prstGeom>
          <a:solidFill>
            <a:srgbClr val="C72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 name="TextBox 2">
            <a:extLst>
              <a:ext uri="{FF2B5EF4-FFF2-40B4-BE49-F238E27FC236}">
                <a16:creationId xmlns:a16="http://schemas.microsoft.com/office/drawing/2014/main" xmlns="" id="{87076B47-5911-43F0-B428-816BA8F2EEEE}"/>
              </a:ext>
            </a:extLst>
          </p:cNvPr>
          <p:cNvSpPr txBox="1"/>
          <p:nvPr/>
        </p:nvSpPr>
        <p:spPr>
          <a:xfrm>
            <a:off x="6720197" y="1323013"/>
            <a:ext cx="4327650" cy="461665"/>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Equivalent Doses Between Betaloc ZOK® and Bisoprolol in Patients With Hypertension.</a:t>
            </a:r>
            <a:r>
              <a:rPr lang="en-US" sz="1200" b="1" baseline="30000" dirty="0">
                <a:solidFill>
                  <a:schemeClr val="bg1"/>
                </a:solidFill>
                <a:latin typeface="Arial" panose="020B0604020202020204" pitchFamily="34" charset="0"/>
                <a:cs typeface="Arial" panose="020B0604020202020204" pitchFamily="34" charset="0"/>
              </a:rPr>
              <a:t>2</a:t>
            </a:r>
          </a:p>
        </p:txBody>
      </p:sp>
      <p:sp>
        <p:nvSpPr>
          <p:cNvPr id="131" name="TextBox 130">
            <a:extLst>
              <a:ext uri="{FF2B5EF4-FFF2-40B4-BE49-F238E27FC236}">
                <a16:creationId xmlns:a16="http://schemas.microsoft.com/office/drawing/2014/main" xmlns="" id="{C238BF53-F255-4D9B-AFE4-5D7263DA64BE}"/>
              </a:ext>
            </a:extLst>
          </p:cNvPr>
          <p:cNvSpPr txBox="1"/>
          <p:nvPr/>
        </p:nvSpPr>
        <p:spPr>
          <a:xfrm>
            <a:off x="1144153" y="1309602"/>
            <a:ext cx="4327650" cy="461665"/>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Equivalent Doses Between Betaloc ZOK® and Bisoprolol and in patients with HF in Clinical Practice.</a:t>
            </a:r>
            <a:r>
              <a:rPr lang="en-US" sz="1200" b="1" baseline="30000" dirty="0">
                <a:solidFill>
                  <a:schemeClr val="bg1"/>
                </a:solidFill>
                <a:latin typeface="Arial" panose="020B0604020202020204" pitchFamily="34" charset="0"/>
                <a:cs typeface="Arial" panose="020B0604020202020204" pitchFamily="34" charset="0"/>
              </a:rPr>
              <a:t>1</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PA" val="v5.2.9"/>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ags/tag7.xml><?xml version="1.0" encoding="utf-8"?>
<p:tagLst xmlns:a="http://schemas.openxmlformats.org/drawingml/2006/main" xmlns:r="http://schemas.openxmlformats.org/officeDocument/2006/relationships" xmlns:p="http://schemas.openxmlformats.org/presentationml/2006/main">
  <p:tag name="PA" val="v5.2.9"/>
</p:tagLst>
</file>

<file path=ppt/tags/tag8.xml><?xml version="1.0" encoding="utf-8"?>
<p:tagLst xmlns:a="http://schemas.openxmlformats.org/drawingml/2006/main" xmlns:r="http://schemas.openxmlformats.org/officeDocument/2006/relationships" xmlns:p="http://schemas.openxmlformats.org/presentationml/2006/main">
  <p:tag name="PA" val="v5.2.9"/>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ISLIDE.ICON" val="#137843;"/>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9VaVi3_jRymuZYYt3oSlx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1FYd19ACkUtuTPHhqmR3f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UmqdpFMybnwBjQUMdm_aB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WwtYpJJltNZiLGx9GqRjQ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T10_FHXobT4Vc_8dfea29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4RAGATrFFHI8pwbO1eKbd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o5wz6qNG4bbfI300SeHLi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ccZxzP1PJx0IJ1wXg5dkn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K32SHkDfth84rDi5gPIaD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gieqermgnYuxDBlPbVb.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W_MNPQDP4x7Grzg_RF5Qz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rPxqtiHqPOM8pi9JTQ193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d3XZC3Oqq4HH.wYs5GXc7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BEu9FCizjqyBPx4fKL2ZI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8oxu4K7Gh9MesGLQJ5Lqv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cG6fyC5A6P.PPx8_Rfyit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0vors8EN3GRgCclgH8QRl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sQa7hE7iJyaRQLyqq4JYGw"/>
</p:tagLst>
</file>

<file path=ppt/tags/tag29.xml><?xml version="1.0" encoding="utf-8"?>
<p:tagLst xmlns:a="http://schemas.openxmlformats.org/drawingml/2006/main" xmlns:r="http://schemas.openxmlformats.org/officeDocument/2006/relationships" xmlns:p="http://schemas.openxmlformats.org/presentationml/2006/main">
  <p:tag name="ISLIDE.ICON" val="#137843;"/>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14094</TotalTime>
  <Words>3861</Words>
  <Application>Microsoft Office PowerPoint</Application>
  <PresentationFormat>Custom</PresentationFormat>
  <Paragraphs>647</Paragraphs>
  <Slides>34</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1_Office 主题</vt:lpstr>
      <vt:lpstr>think-cell Slide</vt:lpstr>
      <vt:lpstr>PowerPoint Presentation</vt:lpstr>
      <vt:lpstr>Sir James was awarded the Nobel Prize for Medicine for his achievements in β-blockers in 1988.</vt:lpstr>
      <vt:lpstr>The development of β-blockers and metoprolol.</vt:lpstr>
      <vt:lpstr>PowerPoint Presentation</vt:lpstr>
      <vt:lpstr>PowerPoint Presentation</vt:lpstr>
      <vt:lpstr>PowerPoint Presentation</vt:lpstr>
      <vt:lpstr>PowerPoint Presentation</vt:lpstr>
      <vt:lpstr>PowerPoint Presentation</vt:lpstr>
      <vt:lpstr>PowerPoint Presentation</vt:lpstr>
      <vt:lpstr>The extended-release formulations became a new focus for researchers.</vt:lpstr>
      <vt:lpstr>PowerPoint Presentation</vt:lpstr>
      <vt:lpstr>Using one or two extended-release techniques cannot achieve the ideal slow-release effect such as Zero Order Kinetics.</vt:lpstr>
      <vt:lpstr>The plasma profile is very well controlled under different conditions.</vt:lpstr>
      <vt:lpstr>Metoprolol has a high degree of β1-receptor selectivity. </vt:lpstr>
      <vt:lpstr>PowerPoint Presentation</vt:lpstr>
      <vt:lpstr>Why its crucial to find new strategies for optimizing heart rate control?</vt:lpstr>
      <vt:lpstr>Differential Effect of β-Blockers for Heart Rate Control in Coronary Artery Disease.1</vt:lpstr>
      <vt:lpstr>Metoprolol succinate was superior to bisoprolol in controlling resting heart rate in HF patients even when the dosage was insufficient.</vt:lpstr>
      <vt:lpstr>PowerPoint Presentation</vt:lpstr>
      <vt:lpstr>Long-term use of metoprolol reduced the risk of sudden death in MI patients by up to 40% within three years.</vt:lpstr>
      <vt:lpstr>Betaloc ZOK reduces the relative risk of mortality by 49% in HF.</vt:lpstr>
      <vt:lpstr>Betaloc ZOK reduces hospitalization in patients with HF.</vt:lpstr>
      <vt:lpstr>In Silico Comparison Between Metoprolol Succinate and Bisoprolol on 24-Hour Systolic Blood Pressures.</vt:lpstr>
      <vt:lpstr>In Silico Comparison Between Metoprolol Succinate and Bisoprolol on 24-Hour Systolic Blood Pressures.</vt:lpstr>
      <vt:lpstr>Betaloc ZOK resulted in a continuously steady lowering of BP at 24h after administration (VS bisoprolol).</vt:lpstr>
      <vt:lpstr>Betaloc ZOK 100mg reduced the number of angina pectoris per week by 84% in patients with stable angina.</vt:lpstr>
      <vt:lpstr>Metoprolol significantly improved the ischemic burden of patients with chronic stable angina compared with CCB.</vt:lpstr>
      <vt:lpstr>PowerPoint Presentation</vt:lpstr>
      <vt:lpstr>Is the safety profile of Betaloc ZOK favorable?</vt:lpstr>
      <vt:lpstr>Patients with chronic renal failure usually do not need to reduce the dosage of metoprolol.</vt:lpstr>
      <vt:lpstr>Metoprolol had no effect on glucose and lipid metabolism.</vt:lpstr>
      <vt:lpstr>Metoprolol, a β1 - selective blocker, can be used safely at the maximum dose in CAD patients with COPD.1</vt:lpstr>
      <vt:lpstr>Betaloc ZOK is the only β-blocker approved with 7 indications.</vt:lpstr>
      <vt:lpstr>Equivalent Doses Between Betaloc ZOK® and Bisoprolol in Patients With Hypertension and in patients with HF in Clinical Practice.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Mostafa Kharrufa</dc:title>
  <dc:creator>dell</dc:creator>
  <cp:lastModifiedBy>HADIDI</cp:lastModifiedBy>
  <cp:revision>786</cp:revision>
  <dcterms:created xsi:type="dcterms:W3CDTF">2018-12-24T05:55:47Z</dcterms:created>
  <dcterms:modified xsi:type="dcterms:W3CDTF">2024-02-14T18:15:07Z</dcterms:modified>
</cp:coreProperties>
</file>