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4" r:id="rId2"/>
    <p:sldId id="257" r:id="rId3"/>
    <p:sldId id="295" r:id="rId4"/>
    <p:sldId id="296" r:id="rId5"/>
    <p:sldId id="297" r:id="rId6"/>
    <p:sldId id="298" r:id="rId7"/>
    <p:sldId id="299" r:id="rId8"/>
    <p:sldId id="300" r:id="rId9"/>
    <p:sldId id="301" r:id="rId10"/>
    <p:sldId id="33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21" r:id="rId31"/>
    <p:sldId id="32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A9FBE7-1C01-493F-8260-5A9E36AFBAE6}"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3810020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A9FBE7-1C01-493F-8260-5A9E36AFBAE6}"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1633626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A9FBE7-1C01-493F-8260-5A9E36AFBAE6}"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186858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A9FBE7-1C01-493F-8260-5A9E36AFBAE6}" type="datetimeFigureOut">
              <a:rPr lang="en-US" smtClean="0"/>
              <a:t>7/8/2024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1692499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5A9FBE7-1C01-493F-8260-5A9E36AFBAE6}" type="datetimeFigureOut">
              <a:rPr lang="en-US" smtClean="0"/>
              <a:t>7/8/2024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3874873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A9FBE7-1C01-493F-8260-5A9E36AFBAE6}" type="datetimeFigureOut">
              <a:rPr lang="en-US" smtClean="0"/>
              <a:t>7/8/2024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721934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A9FBE7-1C01-493F-8260-5A9E36AFBAE6}" type="datetimeFigureOut">
              <a:rPr lang="en-US" smtClean="0"/>
              <a:t>7/8/2024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727895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A9FBE7-1C01-493F-8260-5A9E36AFBAE6}" type="datetimeFigureOut">
              <a:rPr lang="en-US" smtClean="0"/>
              <a:t>7/8/2024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626884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A9FBE7-1C01-493F-8260-5A9E36AFBAE6}" type="datetimeFigureOut">
              <a:rPr lang="en-US" smtClean="0"/>
              <a:t>7/8/2024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999079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A9FBE7-1C01-493F-8260-5A9E36AFBAE6}"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2864372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A9FBE7-1C01-493F-8260-5A9E36AFBAE6}"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651AA-AFCB-4068-82CD-65F8EDD9FBFF}" type="slidenum">
              <a:rPr lang="en-US" smtClean="0"/>
              <a:t>‹#›</a:t>
            </a:fld>
            <a:endParaRPr lang="en-US"/>
          </a:p>
        </p:txBody>
      </p:sp>
    </p:spTree>
    <p:extLst>
      <p:ext uri="{BB962C8B-B14F-4D97-AF65-F5344CB8AC3E}">
        <p14:creationId xmlns:p14="http://schemas.microsoft.com/office/powerpoint/2010/main" val="3269856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A9FBE7-1C01-493F-8260-5A9E36AFBAE6}" type="datetimeFigureOut">
              <a:rPr lang="en-US" smtClean="0"/>
              <a:t>7/8/2024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8651AA-AFCB-4068-82CD-65F8EDD9FBFF}" type="slidenum">
              <a:rPr lang="en-US" smtClean="0"/>
              <a:t>‹#›</a:t>
            </a:fld>
            <a:endParaRPr lang="en-US"/>
          </a:p>
        </p:txBody>
      </p:sp>
    </p:spTree>
    <p:extLst>
      <p:ext uri="{BB962C8B-B14F-4D97-AF65-F5344CB8AC3E}">
        <p14:creationId xmlns:p14="http://schemas.microsoft.com/office/powerpoint/2010/main" val="805546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196752"/>
            <a:ext cx="8640960" cy="3795911"/>
          </a:xfrm>
          <a:prstGeom prst="rect">
            <a:avLst/>
          </a:prstGeom>
        </p:spPr>
        <p:txBody>
          <a:bodyPr wrap="square">
            <a:spAutoFit/>
          </a:bodyPr>
          <a:lstStyle/>
          <a:p>
            <a:pPr algn="ctr"/>
            <a:r>
              <a:rPr lang="en-US" sz="4500" b="1" dirty="0">
                <a:effectLst>
                  <a:outerShdw blurRad="38100" dist="38100" dir="2700000" algn="tl">
                    <a:srgbClr val="000000">
                      <a:alpha val="43137"/>
                    </a:srgbClr>
                  </a:outerShdw>
                </a:effectLst>
              </a:rPr>
              <a:t>CPR, general principles</a:t>
            </a:r>
          </a:p>
          <a:p>
            <a:endParaRPr lang="en-US" sz="5000" b="1" dirty="0" smtClean="0">
              <a:effectLst>
                <a:outerShdw blurRad="38100" dist="38100" dir="2700000" algn="tl">
                  <a:srgbClr val="000000">
                    <a:alpha val="43137"/>
                  </a:srgbClr>
                </a:outerShdw>
              </a:effectLst>
            </a:endParaRPr>
          </a:p>
          <a:p>
            <a:pPr algn="ctr" rtl="1">
              <a:spcBef>
                <a:spcPts val="100"/>
              </a:spcBef>
              <a:defRPr/>
            </a:pPr>
            <a:r>
              <a:rPr lang="en-US" sz="4500" b="1" dirty="0" smtClean="0">
                <a:effectLst>
                  <a:outerShdw blurRad="38100" dist="38100" dir="2700000" algn="tl">
                    <a:srgbClr val="000000">
                      <a:alpha val="43137"/>
                    </a:srgbClr>
                  </a:outerShdw>
                </a:effectLst>
              </a:rPr>
              <a:t>Dr</a:t>
            </a:r>
            <a:r>
              <a:rPr lang="en-US" sz="4500" b="1" dirty="0">
                <a:effectLst>
                  <a:outerShdw blurRad="38100" dist="38100" dir="2700000" algn="tl">
                    <a:srgbClr val="000000">
                      <a:alpha val="43137"/>
                    </a:srgbClr>
                  </a:outerShdw>
                </a:effectLst>
              </a:rPr>
              <a:t>. Jamal </a:t>
            </a:r>
            <a:r>
              <a:rPr lang="en-US" sz="4500" b="1" dirty="0" err="1">
                <a:effectLst>
                  <a:outerShdw blurRad="38100" dist="38100" dir="2700000" algn="tl">
                    <a:srgbClr val="000000">
                      <a:alpha val="43137"/>
                    </a:srgbClr>
                  </a:outerShdw>
                </a:effectLst>
              </a:rPr>
              <a:t>Dabbas</a:t>
            </a:r>
            <a:r>
              <a:rPr lang="en-US" sz="4500" b="1" dirty="0">
                <a:effectLst>
                  <a:outerShdw blurRad="38100" dist="38100" dir="2700000" algn="tl">
                    <a:srgbClr val="000000">
                      <a:alpha val="43137"/>
                    </a:srgbClr>
                  </a:outerShdw>
                </a:effectLst>
              </a:rPr>
              <a:t> </a:t>
            </a:r>
          </a:p>
          <a:p>
            <a:pPr algn="ctr" rtl="1">
              <a:spcBef>
                <a:spcPts val="100"/>
              </a:spcBef>
              <a:defRPr/>
            </a:pPr>
            <a:r>
              <a:rPr lang="en-US" sz="4500" b="1" dirty="0">
                <a:effectLst>
                  <a:outerShdw blurRad="38100" dist="38100" dir="2700000" algn="tl">
                    <a:srgbClr val="000000">
                      <a:alpha val="43137"/>
                    </a:srgbClr>
                  </a:outerShdw>
                </a:effectLst>
              </a:rPr>
              <a:t>Interventional cardiologist &amp; internist</a:t>
            </a:r>
            <a:r>
              <a:rPr lang="en-US" sz="4500" dirty="0"/>
              <a:t> </a:t>
            </a:r>
          </a:p>
        </p:txBody>
      </p:sp>
    </p:spTree>
    <p:extLst>
      <p:ext uri="{BB962C8B-B14F-4D97-AF65-F5344CB8AC3E}">
        <p14:creationId xmlns:p14="http://schemas.microsoft.com/office/powerpoint/2010/main" val="4189080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1473165"/>
            <a:ext cx="8208912" cy="3323987"/>
          </a:xfrm>
          <a:prstGeom prst="rect">
            <a:avLst/>
          </a:prstGeom>
        </p:spPr>
        <p:txBody>
          <a:bodyPr wrap="square">
            <a:spAutoFit/>
          </a:bodyPr>
          <a:lstStyle/>
          <a:p>
            <a:pPr algn="just">
              <a:lnSpc>
                <a:spcPct val="150000"/>
              </a:lnSpc>
            </a:pPr>
            <a:r>
              <a:rPr lang="en-US" sz="3500" dirty="0">
                <a:latin typeface="Times New Roman" pitchFamily="18" charset="0"/>
                <a:cs typeface="Times New Roman" pitchFamily="18" charset="0"/>
              </a:rPr>
              <a:t>1-If the patient isn’t breathing, is unconscious &amp; has no pulse CPR should be applied immediately. Always remember, proper CPR begins with chest compressions.</a:t>
            </a:r>
          </a:p>
        </p:txBody>
      </p:sp>
    </p:spTree>
    <p:extLst>
      <p:ext uri="{BB962C8B-B14F-4D97-AF65-F5344CB8AC3E}">
        <p14:creationId xmlns:p14="http://schemas.microsoft.com/office/powerpoint/2010/main" val="1672570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24" y="1196752"/>
            <a:ext cx="8748464" cy="4164345"/>
          </a:xfrm>
          <a:prstGeom prst="rect">
            <a:avLst/>
          </a:prstGeom>
        </p:spPr>
        <p:txBody>
          <a:bodyPr wrap="square">
            <a:spAutoFit/>
          </a:bodyPr>
          <a:lstStyle/>
          <a:p>
            <a:pPr algn="just">
              <a:lnSpc>
                <a:spcPct val="150000"/>
              </a:lnSpc>
            </a:pPr>
            <a:r>
              <a:rPr lang="en-US" sz="3000" dirty="0">
                <a:latin typeface="Times New Roman" pitchFamily="18" charset="0"/>
                <a:cs typeface="Times New Roman" pitchFamily="18" charset="0"/>
              </a:rPr>
              <a:t>2-It's important to note: that death is most likely to occur after 10 minutes of loss of oxygen to the brain. </a:t>
            </a:r>
          </a:p>
          <a:p>
            <a:pPr algn="just">
              <a:lnSpc>
                <a:spcPct val="150000"/>
              </a:lnSpc>
            </a:pPr>
            <a:r>
              <a:rPr lang="en-US" sz="3000" dirty="0">
                <a:latin typeface="Times New Roman" pitchFamily="18" charset="0"/>
                <a:cs typeface="Times New Roman" pitchFamily="18" charset="0"/>
              </a:rPr>
              <a:t>From 6 to 10 minutes brain damage is expected. </a:t>
            </a:r>
          </a:p>
          <a:p>
            <a:pPr algn="just">
              <a:lnSpc>
                <a:spcPct val="150000"/>
              </a:lnSpc>
            </a:pPr>
            <a:r>
              <a:rPr lang="en-US" sz="3000" dirty="0">
                <a:latin typeface="Times New Roman" pitchFamily="18" charset="0"/>
                <a:cs typeface="Times New Roman" pitchFamily="18" charset="0"/>
              </a:rPr>
              <a:t>From 4 to 6 minutes brain damage is very possible.</a:t>
            </a:r>
          </a:p>
          <a:p>
            <a:pPr algn="just">
              <a:lnSpc>
                <a:spcPct val="150000"/>
              </a:lnSpc>
            </a:pPr>
            <a:r>
              <a:rPr lang="en-US" sz="3000" dirty="0">
                <a:latin typeface="Times New Roman" pitchFamily="18" charset="0"/>
                <a:cs typeface="Times New Roman" pitchFamily="18" charset="0"/>
              </a:rPr>
              <a:t>And from 0 to 4 minutes brain damage is virtually non-existent.</a:t>
            </a:r>
          </a:p>
        </p:txBody>
      </p:sp>
    </p:spTree>
    <p:extLst>
      <p:ext uri="{BB962C8B-B14F-4D97-AF65-F5344CB8AC3E}">
        <p14:creationId xmlns:p14="http://schemas.microsoft.com/office/powerpoint/2010/main" val="48937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962207"/>
            <a:ext cx="8280920" cy="4843057"/>
          </a:xfrm>
          <a:prstGeom prst="rect">
            <a:avLst/>
          </a:prstGeom>
        </p:spPr>
        <p:txBody>
          <a:bodyPr wrap="square">
            <a:spAutoFit/>
          </a:bodyPr>
          <a:lstStyle/>
          <a:p>
            <a:pPr algn="just">
              <a:lnSpc>
                <a:spcPct val="150000"/>
              </a:lnSpc>
            </a:pPr>
            <a:r>
              <a:rPr lang="en-US" sz="3500" dirty="0">
                <a:latin typeface="Times New Roman" pitchFamily="18" charset="0"/>
                <a:cs typeface="Times New Roman" pitchFamily="18" charset="0"/>
              </a:rPr>
              <a:t>3-Chest compressions combined with breathing into the patient will carry the now oxygenated blood throughout the body and into the brain. CPR acts like an artificial heart moving the blood rich in oxygen to the brain.</a:t>
            </a:r>
          </a:p>
        </p:txBody>
      </p:sp>
    </p:spTree>
    <p:extLst>
      <p:ext uri="{BB962C8B-B14F-4D97-AF65-F5344CB8AC3E}">
        <p14:creationId xmlns:p14="http://schemas.microsoft.com/office/powerpoint/2010/main" val="48937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689189"/>
            <a:ext cx="8352928" cy="3323987"/>
          </a:xfrm>
          <a:prstGeom prst="rect">
            <a:avLst/>
          </a:prstGeom>
        </p:spPr>
        <p:txBody>
          <a:bodyPr wrap="square">
            <a:spAutoFit/>
          </a:bodyPr>
          <a:lstStyle/>
          <a:p>
            <a:pPr algn="just">
              <a:lnSpc>
                <a:spcPct val="150000"/>
              </a:lnSpc>
            </a:pPr>
            <a:r>
              <a:rPr lang="en-US" sz="3500" dirty="0">
                <a:latin typeface="Times New Roman" pitchFamily="18" charset="0"/>
                <a:cs typeface="Times New Roman" pitchFamily="18" charset="0"/>
              </a:rPr>
              <a:t>4-Untrained rescuers should provide Compression-only CPR since it's easy for an operator (dispatcher) to provide and guide instructions over the telephone.</a:t>
            </a:r>
          </a:p>
        </p:txBody>
      </p:sp>
    </p:spTree>
    <p:extLst>
      <p:ext uri="{BB962C8B-B14F-4D97-AF65-F5344CB8AC3E}">
        <p14:creationId xmlns:p14="http://schemas.microsoft.com/office/powerpoint/2010/main" val="48937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768" y="605001"/>
            <a:ext cx="8622704" cy="5632311"/>
          </a:xfrm>
          <a:prstGeom prst="rect">
            <a:avLst/>
          </a:prstGeom>
        </p:spPr>
        <p:txBody>
          <a:bodyPr wrap="square">
            <a:spAutoFit/>
          </a:bodyPr>
          <a:lstStyle/>
          <a:p>
            <a:pPr algn="just"/>
            <a:r>
              <a:rPr lang="en-US" sz="3000" dirty="0">
                <a:latin typeface="Times New Roman" pitchFamily="18" charset="0"/>
                <a:cs typeface="Times New Roman" pitchFamily="18" charset="0"/>
              </a:rPr>
              <a:t>5-Check the patient and see if he/she is conscious or not. </a:t>
            </a:r>
          </a:p>
          <a:p>
            <a:pPr algn="just"/>
            <a:r>
              <a:rPr lang="en-US" sz="3000" dirty="0">
                <a:latin typeface="Times New Roman" pitchFamily="18" charset="0"/>
                <a:cs typeface="Times New Roman" pitchFamily="18" charset="0"/>
              </a:rPr>
              <a:t>Do not check for a pulse because time is of the essence and finding a pulse can take too long. </a:t>
            </a:r>
          </a:p>
          <a:p>
            <a:pPr algn="just"/>
            <a:r>
              <a:rPr lang="en-US" sz="3000" dirty="0">
                <a:latin typeface="Times New Roman" pitchFamily="18" charset="0"/>
                <a:cs typeface="Times New Roman" pitchFamily="18" charset="0"/>
              </a:rPr>
              <a:t>Call out to the patient asking, “Are you okay?” Repeat if necessary, and if the patient doesn't respond, immediately call 911 For no more than 10 seconds, check for life: listen for any sounds, put your cheek next to the patient’s mouth to feel any breaths &amp; check for clear  Airway, while you place the person on their back on a hard surface. Open the patients airway with a head-tilt, chin-lift technique.</a:t>
            </a:r>
          </a:p>
        </p:txBody>
      </p:sp>
    </p:spTree>
    <p:extLst>
      <p:ext uri="{BB962C8B-B14F-4D97-AF65-F5344CB8AC3E}">
        <p14:creationId xmlns:p14="http://schemas.microsoft.com/office/powerpoint/2010/main" val="48937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76414"/>
            <a:ext cx="8424936" cy="4856842"/>
          </a:xfrm>
          <a:prstGeom prst="rect">
            <a:avLst/>
          </a:prstGeom>
        </p:spPr>
        <p:txBody>
          <a:bodyPr wrap="square">
            <a:spAutoFit/>
          </a:bodyPr>
          <a:lstStyle/>
          <a:p>
            <a:pPr>
              <a:lnSpc>
                <a:spcPct val="150000"/>
              </a:lnSpc>
            </a:pPr>
            <a:r>
              <a:rPr lang="en-US" sz="3000" dirty="0">
                <a:latin typeface="Times New Roman" pitchFamily="18" charset="0"/>
                <a:cs typeface="Times New Roman" pitchFamily="18" charset="0"/>
              </a:rPr>
              <a:t>If patient is unresponsive and is not breathing or has abnormal breathing (</a:t>
            </a:r>
            <a:r>
              <a:rPr lang="en-US" sz="3000" dirty="0" err="1">
                <a:latin typeface="Times New Roman" pitchFamily="18" charset="0"/>
                <a:cs typeface="Times New Roman" pitchFamily="18" charset="0"/>
              </a:rPr>
              <a:t>ie</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Agonal</a:t>
            </a:r>
            <a:r>
              <a:rPr lang="en-US" sz="3000" dirty="0">
                <a:latin typeface="Times New Roman" pitchFamily="18" charset="0"/>
                <a:cs typeface="Times New Roman" pitchFamily="18" charset="0"/>
              </a:rPr>
              <a:t> breathing) and no definitive pulse was, immediately begin chest compressions of at least 2 inches in depth (≥ 1/3 the anterior-posterior depth of the chest in children or infants) at a rate of 100-120 compressions per minute.</a:t>
            </a:r>
          </a:p>
        </p:txBody>
      </p:sp>
    </p:spTree>
    <p:extLst>
      <p:ext uri="{BB962C8B-B14F-4D97-AF65-F5344CB8AC3E}">
        <p14:creationId xmlns:p14="http://schemas.microsoft.com/office/powerpoint/2010/main" val="48937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8640"/>
            <a:ext cx="8208912" cy="6253250"/>
          </a:xfrm>
          <a:prstGeom prst="rect">
            <a:avLst/>
          </a:prstGeom>
        </p:spPr>
        <p:txBody>
          <a:bodyPr wrap="square">
            <a:spAutoFit/>
          </a:bodyPr>
          <a:lstStyle/>
          <a:p>
            <a:pPr algn="just">
              <a:lnSpc>
                <a:spcPct val="150000"/>
              </a:lnSpc>
            </a:pPr>
            <a:r>
              <a:rPr lang="en-US" sz="3000" dirty="0"/>
              <a:t>After performing 30 compressions administer two (2) rescue breaths via mouth to mouth, mouth to mask or through stoma as appropriate. For children and infants, if there are two rescuers performing CPR, the ratio of compressions to ventilations changes to 15:2.</a:t>
            </a:r>
          </a:p>
          <a:p>
            <a:pPr algn="just">
              <a:lnSpc>
                <a:spcPct val="150000"/>
              </a:lnSpc>
            </a:pPr>
            <a:r>
              <a:rPr lang="en-US" sz="3000" dirty="0"/>
              <a:t>After the two rescue breaths have been administered immediately resume chest compressions.</a:t>
            </a:r>
          </a:p>
        </p:txBody>
      </p:sp>
    </p:spTree>
    <p:extLst>
      <p:ext uri="{BB962C8B-B14F-4D97-AF65-F5344CB8AC3E}">
        <p14:creationId xmlns:p14="http://schemas.microsoft.com/office/powerpoint/2010/main" val="48937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396808"/>
            <a:ext cx="8208912" cy="4048416"/>
          </a:xfrm>
          <a:prstGeom prst="rect">
            <a:avLst/>
          </a:prstGeom>
        </p:spPr>
        <p:txBody>
          <a:bodyPr wrap="square">
            <a:spAutoFit/>
          </a:bodyPr>
          <a:lstStyle/>
          <a:p>
            <a:pPr algn="just">
              <a:lnSpc>
                <a:spcPct val="150000"/>
              </a:lnSpc>
            </a:pPr>
            <a:r>
              <a:rPr lang="en-US" sz="3500" dirty="0"/>
              <a:t>Repeat the cycle of 30 chest compressions and two rescue breaths and use the AED/Defibrillator as soon as it is available. Continue CPR until properly relieved by rescue personnel.</a:t>
            </a:r>
          </a:p>
        </p:txBody>
      </p:sp>
    </p:spTree>
    <p:extLst>
      <p:ext uri="{BB962C8B-B14F-4D97-AF65-F5344CB8AC3E}">
        <p14:creationId xmlns:p14="http://schemas.microsoft.com/office/powerpoint/2010/main" val="48937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776" y="1556792"/>
            <a:ext cx="8478688" cy="3483261"/>
          </a:xfrm>
          <a:prstGeom prst="rect">
            <a:avLst/>
          </a:prstGeom>
        </p:spPr>
        <p:txBody>
          <a:bodyPr wrap="square">
            <a:spAutoFit/>
          </a:bodyPr>
          <a:lstStyle/>
          <a:p>
            <a:pPr algn="just">
              <a:lnSpc>
                <a:spcPct val="150000"/>
              </a:lnSpc>
            </a:pPr>
            <a:r>
              <a:rPr lang="en-US" sz="3000" dirty="0">
                <a:latin typeface="Times New Roman" pitchFamily="18" charset="0"/>
                <a:cs typeface="Times New Roman" pitchFamily="18" charset="0"/>
              </a:rPr>
              <a:t>6-It's important to note: that the AHA guidelines recommend in-confident performers should, at least, perform chest compressions upon the patient, since studies show chest compressions can be as effective as the combination of CPR.</a:t>
            </a:r>
          </a:p>
        </p:txBody>
      </p:sp>
    </p:spTree>
    <p:extLst>
      <p:ext uri="{BB962C8B-B14F-4D97-AF65-F5344CB8AC3E}">
        <p14:creationId xmlns:p14="http://schemas.microsoft.com/office/powerpoint/2010/main" val="681435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746183"/>
            <a:ext cx="8712968" cy="4843057"/>
          </a:xfrm>
          <a:prstGeom prst="rect">
            <a:avLst/>
          </a:prstGeom>
        </p:spPr>
        <p:txBody>
          <a:bodyPr wrap="square">
            <a:spAutoFit/>
          </a:bodyPr>
          <a:lstStyle/>
          <a:p>
            <a:pPr algn="just">
              <a:lnSpc>
                <a:spcPct val="150000"/>
              </a:lnSpc>
            </a:pPr>
            <a:r>
              <a:rPr lang="en-US" sz="3500" dirty="0">
                <a:latin typeface="Times New Roman" pitchFamily="18" charset="0"/>
                <a:cs typeface="Times New Roman" pitchFamily="18" charset="0"/>
              </a:rPr>
              <a:t>7-A is for Airway during first assessment of need for CPR. Clear the Airway</a:t>
            </a:r>
          </a:p>
          <a:p>
            <a:pPr algn="just">
              <a:lnSpc>
                <a:spcPct val="150000"/>
              </a:lnSpc>
            </a:pPr>
            <a:r>
              <a:rPr lang="en-US" sz="3500" dirty="0">
                <a:latin typeface="Times New Roman" pitchFamily="18" charset="0"/>
                <a:cs typeface="Times New Roman" pitchFamily="18" charset="0"/>
              </a:rPr>
              <a:t>Check for any obstructions, such as the tongue, foreign objects, vomit, swelling, or food blocking the patient’s throat or windpipe (finger-swipe, if necessary).</a:t>
            </a:r>
          </a:p>
        </p:txBody>
      </p:sp>
    </p:spTree>
    <p:extLst>
      <p:ext uri="{BB962C8B-B14F-4D97-AF65-F5344CB8AC3E}">
        <p14:creationId xmlns:p14="http://schemas.microsoft.com/office/powerpoint/2010/main" val="48937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368513"/>
            <a:ext cx="4913461"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5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Check for any Response </a:t>
            </a:r>
            <a:endParaRPr kumimoji="0" lang="en-US" sz="3500" b="1" i="0" u="none" strike="noStrike" cap="none" normalizeH="0" baseline="0" dirty="0" smtClean="0">
              <a:ln>
                <a:noFill/>
              </a:ln>
              <a:solidFill>
                <a:schemeClr val="tx1"/>
              </a:solidFill>
              <a:effectLst/>
              <a:latin typeface="Arial" pitchFamily="34" charset="0"/>
              <a:cs typeface="Arial" pitchFamily="34" charset="0"/>
            </a:endParaRPr>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261" y="1089248"/>
            <a:ext cx="8860971" cy="4572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0" y="2457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8937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251520" y="801216"/>
            <a:ext cx="8424936" cy="4572000"/>
          </a:xfrm>
          <a:prstGeom prst="rect">
            <a:avLst/>
          </a:prstGeom>
          <a:noFill/>
          <a:ln>
            <a:noFill/>
          </a:ln>
        </p:spPr>
      </p:pic>
    </p:spTree>
    <p:extLst>
      <p:ext uri="{BB962C8B-B14F-4D97-AF65-F5344CB8AC3E}">
        <p14:creationId xmlns:p14="http://schemas.microsoft.com/office/powerpoint/2010/main" val="48937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052736"/>
            <a:ext cx="8640960" cy="4572000"/>
          </a:xfrm>
          <a:prstGeom prst="rect">
            <a:avLst/>
          </a:prstGeom>
          <a:noFill/>
          <a:ln>
            <a:noFill/>
          </a:ln>
        </p:spPr>
      </p:pic>
    </p:spTree>
    <p:extLst>
      <p:ext uri="{BB962C8B-B14F-4D97-AF65-F5344CB8AC3E}">
        <p14:creationId xmlns:p14="http://schemas.microsoft.com/office/powerpoint/2010/main" val="48937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052736"/>
            <a:ext cx="8856984" cy="4572000"/>
          </a:xfrm>
          <a:prstGeom prst="rect">
            <a:avLst/>
          </a:prstGeom>
          <a:noFill/>
          <a:ln>
            <a:noFill/>
          </a:ln>
        </p:spPr>
      </p:pic>
    </p:spTree>
    <p:extLst>
      <p:ext uri="{BB962C8B-B14F-4D97-AF65-F5344CB8AC3E}">
        <p14:creationId xmlns:p14="http://schemas.microsoft.com/office/powerpoint/2010/main" val="48937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44016" y="1124744"/>
            <a:ext cx="8892480" cy="4572000"/>
          </a:xfrm>
          <a:prstGeom prst="rect">
            <a:avLst/>
          </a:prstGeom>
          <a:noFill/>
          <a:ln>
            <a:noFill/>
          </a:ln>
        </p:spPr>
      </p:pic>
    </p:spTree>
    <p:extLst>
      <p:ext uri="{BB962C8B-B14F-4D97-AF65-F5344CB8AC3E}">
        <p14:creationId xmlns:p14="http://schemas.microsoft.com/office/powerpoint/2010/main" val="48937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052736"/>
            <a:ext cx="8784976" cy="4572000"/>
          </a:xfrm>
          <a:prstGeom prst="rect">
            <a:avLst/>
          </a:prstGeom>
          <a:noFill/>
          <a:ln>
            <a:noFill/>
          </a:ln>
        </p:spPr>
      </p:pic>
    </p:spTree>
    <p:extLst>
      <p:ext uri="{BB962C8B-B14F-4D97-AF65-F5344CB8AC3E}">
        <p14:creationId xmlns:p14="http://schemas.microsoft.com/office/powerpoint/2010/main" val="48937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24544" y="1052736"/>
            <a:ext cx="8839944" cy="4572000"/>
          </a:xfrm>
          <a:prstGeom prst="rect">
            <a:avLst/>
          </a:prstGeom>
          <a:noFill/>
          <a:ln>
            <a:noFill/>
          </a:ln>
        </p:spPr>
      </p:pic>
    </p:spTree>
    <p:extLst>
      <p:ext uri="{BB962C8B-B14F-4D97-AF65-F5344CB8AC3E}">
        <p14:creationId xmlns:p14="http://schemas.microsoft.com/office/powerpoint/2010/main" val="48937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79512" y="980728"/>
            <a:ext cx="8784976" cy="4572000"/>
          </a:xfrm>
          <a:prstGeom prst="rect">
            <a:avLst/>
          </a:prstGeom>
          <a:noFill/>
          <a:ln>
            <a:noFill/>
          </a:ln>
        </p:spPr>
      </p:pic>
    </p:spTree>
    <p:extLst>
      <p:ext uri="{BB962C8B-B14F-4D97-AF65-F5344CB8AC3E}">
        <p14:creationId xmlns:p14="http://schemas.microsoft.com/office/powerpoint/2010/main" val="48937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24744"/>
            <a:ext cx="8856983" cy="4572000"/>
          </a:xfrm>
          <a:prstGeom prst="rect">
            <a:avLst/>
          </a:prstGeom>
          <a:noFill/>
          <a:ln>
            <a:noFill/>
          </a:ln>
        </p:spPr>
      </p:pic>
    </p:spTree>
    <p:extLst>
      <p:ext uri="{BB962C8B-B14F-4D97-AF65-F5344CB8AC3E}">
        <p14:creationId xmlns:p14="http://schemas.microsoft.com/office/powerpoint/2010/main" val="48937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7505" y="236255"/>
            <a:ext cx="8856984"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Not Breathing, No Pulse?</a:t>
            </a:r>
            <a:endParaRPr kumimoji="0" lang="en-US" sz="30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Commence CPR at a ratio of: 30 chest compressions : 2 ventilations</a:t>
            </a:r>
            <a:endParaRPr kumimoji="0" lang="en-US" sz="3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Chest Compressions</a:t>
            </a:r>
            <a:endParaRPr kumimoji="0" lang="en-US" sz="30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204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7" y="2329493"/>
            <a:ext cx="8640961" cy="383581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0" y="3095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8937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548680"/>
            <a:ext cx="8748464" cy="5549340"/>
          </a:xfrm>
          <a:prstGeom prst="rect">
            <a:avLst/>
          </a:prstGeom>
        </p:spPr>
        <p:txBody>
          <a:bodyPr wrap="square">
            <a:spAutoFit/>
          </a:bodyPr>
          <a:lstStyle/>
          <a:p>
            <a:pPr algn="just">
              <a:lnSpc>
                <a:spcPct val="150000"/>
              </a:lnSpc>
            </a:pPr>
            <a:r>
              <a:rPr lang="en-US" sz="3000" dirty="0">
                <a:latin typeface="Times New Roman" pitchFamily="18" charset="0"/>
                <a:cs typeface="Times New Roman" pitchFamily="18" charset="0"/>
              </a:rPr>
              <a:t>Make sure the patient is on a solid surface (on the backside). Open the patient’s airway by tilting the head back ,while gently lifting the chin with your other hand. Then if no breathing ,go to B , B is for Breathing. Mouth-to-Mouth Rescue Breathing: Perform mouth-to-mouth; however, it can also be performed mouth-to-nose, or mouth-to-mask while you pinch the patient’s nose shut.</a:t>
            </a:r>
          </a:p>
        </p:txBody>
      </p:sp>
    </p:spTree>
    <p:extLst>
      <p:ext uri="{BB962C8B-B14F-4D97-AF65-F5344CB8AC3E}">
        <p14:creationId xmlns:p14="http://schemas.microsoft.com/office/powerpoint/2010/main" val="48937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916832"/>
            <a:ext cx="8640960" cy="2516073"/>
          </a:xfrm>
          <a:prstGeom prst="rect">
            <a:avLst/>
          </a:prstGeom>
        </p:spPr>
        <p:txBody>
          <a:bodyPr wrap="square">
            <a:spAutoFit/>
          </a:bodyPr>
          <a:lstStyle/>
          <a:p>
            <a:pPr algn="just">
              <a:lnSpc>
                <a:spcPct val="150000"/>
              </a:lnSpc>
            </a:pPr>
            <a:r>
              <a:rPr lang="en-US" sz="3500" dirty="0">
                <a:latin typeface="Times New Roman" pitchFamily="18" charset="0"/>
                <a:cs typeface="Times New Roman" pitchFamily="18" charset="0"/>
              </a:rPr>
              <a:t>8-When performing the breathing technique make sure to give two breaths for 1 second each.</a:t>
            </a:r>
          </a:p>
        </p:txBody>
      </p:sp>
    </p:spTree>
    <p:extLst>
      <p:ext uri="{BB962C8B-B14F-4D97-AF65-F5344CB8AC3E}">
        <p14:creationId xmlns:p14="http://schemas.microsoft.com/office/powerpoint/2010/main" val="48937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692696"/>
            <a:ext cx="8784976" cy="4843057"/>
          </a:xfrm>
          <a:prstGeom prst="rect">
            <a:avLst/>
          </a:prstGeom>
        </p:spPr>
        <p:txBody>
          <a:bodyPr wrap="square">
            <a:spAutoFit/>
          </a:bodyPr>
          <a:lstStyle/>
          <a:p>
            <a:pPr algn="just">
              <a:lnSpc>
                <a:spcPct val="150000"/>
              </a:lnSpc>
            </a:pPr>
            <a:r>
              <a:rPr lang="en-US" sz="3500" b="1" dirty="0">
                <a:latin typeface="Times New Roman" pitchFamily="18" charset="0"/>
                <a:cs typeface="Times New Roman" pitchFamily="18" charset="0"/>
              </a:rPr>
              <a:t>How to perform chest compressions</a:t>
            </a:r>
            <a:endParaRPr lang="en-US" sz="3500" dirty="0">
              <a:latin typeface="Times New Roman" pitchFamily="18" charset="0"/>
              <a:cs typeface="Times New Roman" pitchFamily="18" charset="0"/>
            </a:endParaRPr>
          </a:p>
          <a:p>
            <a:pPr algn="just">
              <a:lnSpc>
                <a:spcPct val="150000"/>
              </a:lnSpc>
            </a:pPr>
            <a:r>
              <a:rPr lang="en-US" sz="3500" b="1" dirty="0">
                <a:latin typeface="Times New Roman" pitchFamily="18" charset="0"/>
                <a:cs typeface="Times New Roman" pitchFamily="18" charset="0"/>
              </a:rPr>
              <a:t>Compressions for an Adult/Child</a:t>
            </a:r>
            <a:endParaRPr lang="en-US" sz="3500" dirty="0">
              <a:latin typeface="Times New Roman" pitchFamily="18" charset="0"/>
              <a:cs typeface="Times New Roman" pitchFamily="18" charset="0"/>
            </a:endParaRPr>
          </a:p>
          <a:p>
            <a:pPr lvl="0" algn="just">
              <a:lnSpc>
                <a:spcPct val="150000"/>
              </a:lnSpc>
            </a:pPr>
            <a:r>
              <a:rPr lang="en-US" sz="3500" dirty="0" smtClean="0">
                <a:latin typeface="Times New Roman" pitchFamily="18" charset="0"/>
                <a:cs typeface="Times New Roman" pitchFamily="18" charset="0"/>
              </a:rPr>
              <a:t>1. One </a:t>
            </a:r>
            <a:r>
              <a:rPr lang="en-US" sz="3500" dirty="0">
                <a:latin typeface="Times New Roman" pitchFamily="18" charset="0"/>
                <a:cs typeface="Times New Roman" pitchFamily="18" charset="0"/>
              </a:rPr>
              <a:t>hand over the other with your fingers interlocked (for very small adults and small children you may optionally only use one hand).</a:t>
            </a:r>
          </a:p>
        </p:txBody>
      </p:sp>
    </p:spTree>
    <p:extLst>
      <p:ext uri="{BB962C8B-B14F-4D97-AF65-F5344CB8AC3E}">
        <p14:creationId xmlns:p14="http://schemas.microsoft.com/office/powerpoint/2010/main" val="48937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784976" cy="6095066"/>
          </a:xfrm>
          <a:prstGeom prst="rect">
            <a:avLst/>
          </a:prstGeom>
        </p:spPr>
        <p:txBody>
          <a:bodyPr wrap="square">
            <a:spAutoFit/>
          </a:bodyPr>
          <a:lstStyle/>
          <a:p>
            <a:pPr lvl="0" algn="just">
              <a:lnSpc>
                <a:spcPct val="150000"/>
              </a:lnSpc>
            </a:pPr>
            <a:r>
              <a:rPr lang="en-US" sz="3300" dirty="0" smtClean="0">
                <a:latin typeface="Times New Roman" pitchFamily="18" charset="0"/>
                <a:cs typeface="Times New Roman" pitchFamily="18" charset="0"/>
              </a:rPr>
              <a:t>2. Place </a:t>
            </a:r>
            <a:r>
              <a:rPr lang="en-US" sz="3300" dirty="0">
                <a:latin typeface="Times New Roman" pitchFamily="18" charset="0"/>
                <a:cs typeface="Times New Roman" pitchFamily="18" charset="0"/>
              </a:rPr>
              <a:t>your joined hands palm down with the heel of your hand on the lower half of the patient's breastbone. For an average adult, this means that your middle finger should be somewhat in line with the patient's nipple. Be careful to avoid placing your hands too low as compressions performed too low can cause the xiphoid process break off, lacerate the liver, etc.</a:t>
            </a:r>
          </a:p>
        </p:txBody>
      </p:sp>
    </p:spTree>
    <p:extLst>
      <p:ext uri="{BB962C8B-B14F-4D97-AF65-F5344CB8AC3E}">
        <p14:creationId xmlns:p14="http://schemas.microsoft.com/office/powerpoint/2010/main" val="48937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272" y="1628800"/>
            <a:ext cx="8730208" cy="2516073"/>
          </a:xfrm>
          <a:prstGeom prst="rect">
            <a:avLst/>
          </a:prstGeom>
        </p:spPr>
        <p:txBody>
          <a:bodyPr wrap="square">
            <a:spAutoFit/>
          </a:bodyPr>
          <a:lstStyle/>
          <a:p>
            <a:pPr lvl="0" algn="just">
              <a:lnSpc>
                <a:spcPct val="150000"/>
              </a:lnSpc>
            </a:pPr>
            <a:r>
              <a:rPr lang="en-US" sz="3500" dirty="0" smtClean="0">
                <a:latin typeface="Times New Roman" pitchFamily="18" charset="0"/>
                <a:cs typeface="Times New Roman" pitchFamily="18" charset="0"/>
              </a:rPr>
              <a:t>3. Place </a:t>
            </a:r>
            <a:r>
              <a:rPr lang="en-US" sz="3500" dirty="0">
                <a:latin typeface="Times New Roman" pitchFamily="18" charset="0"/>
                <a:cs typeface="Times New Roman" pitchFamily="18" charset="0"/>
              </a:rPr>
              <a:t>yourself so that you can compress straight down at a 90° angle to the patient's chest with your arms fully extended.</a:t>
            </a:r>
          </a:p>
        </p:txBody>
      </p:sp>
    </p:spTree>
    <p:extLst>
      <p:ext uri="{BB962C8B-B14F-4D97-AF65-F5344CB8AC3E}">
        <p14:creationId xmlns:p14="http://schemas.microsoft.com/office/powerpoint/2010/main" val="48937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196752"/>
            <a:ext cx="8712968" cy="4035144"/>
          </a:xfrm>
          <a:prstGeom prst="rect">
            <a:avLst/>
          </a:prstGeom>
        </p:spPr>
        <p:txBody>
          <a:bodyPr wrap="square">
            <a:spAutoFit/>
          </a:bodyPr>
          <a:lstStyle/>
          <a:p>
            <a:pPr lvl="0" algn="just">
              <a:lnSpc>
                <a:spcPct val="150000"/>
              </a:lnSpc>
            </a:pPr>
            <a:r>
              <a:rPr lang="en-US" sz="3500" dirty="0" smtClean="0">
                <a:latin typeface="Times New Roman" pitchFamily="18" charset="0"/>
                <a:cs typeface="Times New Roman" pitchFamily="18" charset="0"/>
              </a:rPr>
              <a:t>4. Compress </a:t>
            </a:r>
            <a:r>
              <a:rPr lang="en-US" sz="3500" dirty="0">
                <a:latin typeface="Times New Roman" pitchFamily="18" charset="0"/>
                <a:cs typeface="Times New Roman" pitchFamily="18" charset="0"/>
              </a:rPr>
              <a:t>to the correct depth at a rate of 100-120 compressions/minute, allowing for full chest recoil after each compression. Avoid leaning on the patient's chest as this will not allow for full chest recoil.</a:t>
            </a:r>
          </a:p>
        </p:txBody>
      </p:sp>
    </p:spTree>
    <p:extLst>
      <p:ext uri="{BB962C8B-B14F-4D97-AF65-F5344CB8AC3E}">
        <p14:creationId xmlns:p14="http://schemas.microsoft.com/office/powerpoint/2010/main" val="48937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76672"/>
            <a:ext cx="8568952" cy="5650971"/>
          </a:xfrm>
          <a:prstGeom prst="rect">
            <a:avLst/>
          </a:prstGeom>
        </p:spPr>
        <p:txBody>
          <a:bodyPr wrap="square">
            <a:spAutoFit/>
          </a:bodyPr>
          <a:lstStyle/>
          <a:p>
            <a:pPr marL="742950" lvl="1" indent="-285750" algn="just">
              <a:lnSpc>
                <a:spcPct val="150000"/>
              </a:lnSpc>
              <a:buFont typeface="Wingdings" pitchFamily="2" charset="2"/>
              <a:buChar char="§"/>
            </a:pPr>
            <a:r>
              <a:rPr lang="en-US" sz="3500" b="1" dirty="0">
                <a:latin typeface="Times New Roman" pitchFamily="18" charset="0"/>
                <a:cs typeface="Times New Roman" pitchFamily="18" charset="0"/>
              </a:rPr>
              <a:t>For an adult:</a:t>
            </a:r>
            <a:r>
              <a:rPr lang="en-US" sz="3500" dirty="0">
                <a:latin typeface="Times New Roman" pitchFamily="18" charset="0"/>
                <a:cs typeface="Times New Roman" pitchFamily="18" charset="0"/>
              </a:rPr>
              <a:t> Push down at least 2 inches (5 cm) but no more than 2.4 inches (6 cm) for each compression.</a:t>
            </a:r>
          </a:p>
          <a:p>
            <a:pPr marL="742950" lvl="1" indent="-285750" algn="just">
              <a:lnSpc>
                <a:spcPct val="150000"/>
              </a:lnSpc>
              <a:buFont typeface="Wingdings" pitchFamily="2" charset="2"/>
              <a:buChar char="§"/>
            </a:pPr>
            <a:r>
              <a:rPr lang="en-US" sz="3500" b="1" dirty="0">
                <a:latin typeface="Times New Roman" pitchFamily="18" charset="0"/>
                <a:cs typeface="Times New Roman" pitchFamily="18" charset="0"/>
              </a:rPr>
              <a:t>For a child:</a:t>
            </a:r>
            <a:r>
              <a:rPr lang="en-US" sz="3500" dirty="0">
                <a:latin typeface="Times New Roman" pitchFamily="18" charset="0"/>
                <a:cs typeface="Times New Roman" pitchFamily="18" charset="0"/>
              </a:rPr>
              <a:t> Push down at least 1/3 the anterior-posterior diameter of the chest for each compression. Do not exceed a depth of 2.4 inches (6 cm).</a:t>
            </a:r>
          </a:p>
        </p:txBody>
      </p:sp>
    </p:spTree>
    <p:extLst>
      <p:ext uri="{BB962C8B-B14F-4D97-AF65-F5344CB8AC3E}">
        <p14:creationId xmlns:p14="http://schemas.microsoft.com/office/powerpoint/2010/main" val="48937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324800"/>
            <a:ext cx="8640960" cy="4048416"/>
          </a:xfrm>
          <a:prstGeom prst="rect">
            <a:avLst/>
          </a:prstGeom>
        </p:spPr>
        <p:txBody>
          <a:bodyPr wrap="square">
            <a:spAutoFit/>
          </a:bodyPr>
          <a:lstStyle/>
          <a:p>
            <a:pPr lvl="0" algn="just">
              <a:lnSpc>
                <a:spcPct val="150000"/>
              </a:lnSpc>
            </a:pPr>
            <a:r>
              <a:rPr lang="en-US" sz="3500" dirty="0">
                <a:latin typeface="Times New Roman" pitchFamily="18" charset="0"/>
                <a:cs typeface="Times New Roman" pitchFamily="18" charset="0"/>
              </a:rPr>
              <a:t>Follow proper protocol for the rate of compressions to ventilations. For adults and children with a single rescuer, this is generally 30:2. Two-rescuer CPR with a child uses a 15:2 compression to ventilation ratio.</a:t>
            </a:r>
          </a:p>
        </p:txBody>
      </p:sp>
    </p:spTree>
    <p:extLst>
      <p:ext uri="{BB962C8B-B14F-4D97-AF65-F5344CB8AC3E}">
        <p14:creationId xmlns:p14="http://schemas.microsoft.com/office/powerpoint/2010/main" val="48937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776" y="188640"/>
            <a:ext cx="8622704" cy="6241837"/>
          </a:xfrm>
          <a:prstGeom prst="rect">
            <a:avLst/>
          </a:prstGeom>
        </p:spPr>
        <p:txBody>
          <a:bodyPr wrap="square">
            <a:spAutoFit/>
          </a:bodyPr>
          <a:lstStyle/>
          <a:p>
            <a:pPr algn="just">
              <a:lnSpc>
                <a:spcPct val="150000"/>
              </a:lnSpc>
            </a:pPr>
            <a:r>
              <a:rPr lang="en-US" sz="3000" b="1" dirty="0">
                <a:latin typeface="Times New Roman" pitchFamily="18" charset="0"/>
                <a:cs typeface="Times New Roman" pitchFamily="18" charset="0"/>
              </a:rPr>
              <a:t>When someone suffers sudden cardiac arrest, which comes first: using the AED or providing CPR</a:t>
            </a:r>
            <a:r>
              <a:rPr lang="en-US" sz="3000" b="1" dirty="0" smtClean="0">
                <a:latin typeface="Times New Roman" pitchFamily="18" charset="0"/>
                <a:cs typeface="Times New Roman" pitchFamily="18" charset="0"/>
              </a:rPr>
              <a:t>?</a:t>
            </a:r>
          </a:p>
          <a:p>
            <a:pPr algn="just">
              <a:lnSpc>
                <a:spcPct val="150000"/>
              </a:lnSpc>
            </a:pPr>
            <a:r>
              <a:rPr lang="en-US" sz="3000" dirty="0" smtClean="0">
                <a:latin typeface="Times New Roman" pitchFamily="18" charset="0"/>
                <a:cs typeface="Times New Roman" pitchFamily="18" charset="0"/>
              </a:rPr>
              <a:t>If </a:t>
            </a:r>
            <a:r>
              <a:rPr lang="en-US" sz="3000" dirty="0">
                <a:latin typeface="Times New Roman" pitchFamily="18" charset="0"/>
                <a:cs typeface="Times New Roman" pitchFamily="18" charset="0"/>
              </a:rPr>
              <a:t>you witness the sudden cardiac arrest and there are people around, you want to first tell someone to call 9-1-1 and then tell someone to go get the AED</a:t>
            </a:r>
            <a:r>
              <a:rPr lang="en-US" sz="3000" dirty="0" smtClean="0">
                <a:latin typeface="Times New Roman" pitchFamily="18" charset="0"/>
                <a:cs typeface="Times New Roman" pitchFamily="18" charset="0"/>
              </a:rPr>
              <a:t>.</a:t>
            </a:r>
          </a:p>
          <a:p>
            <a:pPr algn="just">
              <a:lnSpc>
                <a:spcPct val="150000"/>
              </a:lnSpc>
            </a:pPr>
            <a:r>
              <a:rPr lang="en-US" sz="3000" dirty="0" smtClean="0">
                <a:latin typeface="Times New Roman" pitchFamily="18" charset="0"/>
                <a:cs typeface="Times New Roman" pitchFamily="18" charset="0"/>
              </a:rPr>
              <a:t>Then</a:t>
            </a:r>
            <a:r>
              <a:rPr lang="en-US" sz="3000" dirty="0">
                <a:latin typeface="Times New Roman" pitchFamily="18" charset="0"/>
                <a:cs typeface="Times New Roman" pitchFamily="18" charset="0"/>
              </a:rPr>
              <a:t>, start performing CPR immediately and don’t stop until the person comes back with the AED. Use the AED as soon as it arrives</a:t>
            </a:r>
            <a:r>
              <a:rPr lang="en-US" sz="3000"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48937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834016"/>
            <a:ext cx="8748464" cy="4035144"/>
          </a:xfrm>
          <a:prstGeom prst="rect">
            <a:avLst/>
          </a:prstGeom>
        </p:spPr>
        <p:txBody>
          <a:bodyPr wrap="square">
            <a:spAutoFit/>
          </a:bodyPr>
          <a:lstStyle/>
          <a:p>
            <a:pPr algn="just">
              <a:lnSpc>
                <a:spcPct val="150000"/>
              </a:lnSpc>
            </a:pPr>
            <a:r>
              <a:rPr lang="en-US" sz="3500" dirty="0">
                <a:latin typeface="Times New Roman" pitchFamily="18" charset="0"/>
                <a:cs typeface="Times New Roman" pitchFamily="18" charset="0"/>
              </a:rPr>
              <a:t>(Although CPR is very important, when someone is in cardiac arrest, they ultimately need to be shocked by an Automated External Defibrillator) and then you provide CPR after the first shock when the AED tells you to.</a:t>
            </a:r>
            <a:endParaRPr lang="en-US" sz="3500" dirty="0">
              <a:latin typeface="Times New Roman" pitchFamily="18" charset="0"/>
              <a:cs typeface="Times New Roman" pitchFamily="18" charset="0"/>
            </a:endParaRPr>
          </a:p>
        </p:txBody>
      </p:sp>
    </p:spTree>
    <p:extLst>
      <p:ext uri="{BB962C8B-B14F-4D97-AF65-F5344CB8AC3E}">
        <p14:creationId xmlns:p14="http://schemas.microsoft.com/office/powerpoint/2010/main" val="48937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842</Words>
  <Application>Microsoft Office PowerPoint</Application>
  <PresentationFormat>On-screen Show (4:3)</PresentationFormat>
  <Paragraphs>40</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hadidilib1</dc:creator>
  <cp:lastModifiedBy>HADIDI</cp:lastModifiedBy>
  <cp:revision>17</cp:revision>
  <dcterms:created xsi:type="dcterms:W3CDTF">2019-10-14T06:41:14Z</dcterms:created>
  <dcterms:modified xsi:type="dcterms:W3CDTF">2024-07-08T21:00:52Z</dcterms:modified>
</cp:coreProperties>
</file>