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334" r:id="rId3"/>
    <p:sldId id="335" r:id="rId4"/>
    <p:sldId id="336" r:id="rId5"/>
    <p:sldId id="337" r:id="rId6"/>
    <p:sldId id="338" r:id="rId7"/>
    <p:sldId id="339" r:id="rId8"/>
    <p:sldId id="340" r:id="rId9"/>
    <p:sldId id="341" r:id="rId10"/>
    <p:sldId id="342" r:id="rId11"/>
    <p:sldId id="343" r:id="rId12"/>
    <p:sldId id="370" r:id="rId13"/>
    <p:sldId id="344" r:id="rId14"/>
    <p:sldId id="345" r:id="rId15"/>
    <p:sldId id="346" r:id="rId16"/>
    <p:sldId id="347" r:id="rId17"/>
    <p:sldId id="348" r:id="rId18"/>
    <p:sldId id="349" r:id="rId19"/>
    <p:sldId id="350" r:id="rId20"/>
    <p:sldId id="351" r:id="rId21"/>
    <p:sldId id="369" r:id="rId22"/>
    <p:sldId id="352" r:id="rId23"/>
    <p:sldId id="353" r:id="rId24"/>
    <p:sldId id="354" r:id="rId25"/>
    <p:sldId id="35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3810020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1633626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A9FBE7-1C01-493F-8260-5A9E36AFBAE6}" type="datetimeFigureOut">
              <a:rPr lang="en-US" smtClean="0"/>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186858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A9FBE7-1C01-493F-8260-5A9E36AFBAE6}" type="datetimeFigureOut">
              <a:rPr lang="en-US" smtClean="0"/>
              <a:t>7/9/2024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1692499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A9FBE7-1C01-493F-8260-5A9E36AFBAE6}" type="datetimeFigureOut">
              <a:rPr lang="en-US" smtClean="0"/>
              <a:t>7/9/2024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3874873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A9FBE7-1C01-493F-8260-5A9E36AFBAE6}" type="datetimeFigureOut">
              <a:rPr lang="en-US" smtClean="0"/>
              <a:t>7/9/2024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721934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A9FBE7-1C01-493F-8260-5A9E36AFBAE6}" type="datetimeFigureOut">
              <a:rPr lang="en-US" smtClean="0"/>
              <a:t>7/9/2024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72789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A9FBE7-1C01-493F-8260-5A9E36AFBAE6}" type="datetimeFigureOut">
              <a:rPr lang="en-US" smtClean="0"/>
              <a:t>7/9/2024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626884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A9FBE7-1C01-493F-8260-5A9E36AFBAE6}" type="datetimeFigureOut">
              <a:rPr lang="en-US" smtClean="0"/>
              <a:t>7/9/2024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999079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2864372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3269856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A9FBE7-1C01-493F-8260-5A9E36AFBAE6}" type="datetimeFigureOut">
              <a:rPr lang="en-US" smtClean="0"/>
              <a:t>7/9/2024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8651AA-AFCB-4068-82CD-65F8EDD9FBFF}" type="slidenum">
              <a:rPr lang="en-US" smtClean="0"/>
              <a:t>‹#›</a:t>
            </a:fld>
            <a:endParaRPr lang="en-US"/>
          </a:p>
        </p:txBody>
      </p:sp>
    </p:spTree>
    <p:extLst>
      <p:ext uri="{BB962C8B-B14F-4D97-AF65-F5344CB8AC3E}">
        <p14:creationId xmlns:p14="http://schemas.microsoft.com/office/powerpoint/2010/main" val="805546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13654"/>
            <a:ext cx="8640960" cy="3703578"/>
          </a:xfrm>
          <a:prstGeom prst="rect">
            <a:avLst/>
          </a:prstGeom>
        </p:spPr>
        <p:txBody>
          <a:bodyPr wrap="square">
            <a:spAutoFit/>
          </a:bodyPr>
          <a:lstStyle/>
          <a:p>
            <a:pPr algn="ctr"/>
            <a:r>
              <a:rPr lang="en-US" sz="4500" b="1" dirty="0">
                <a:effectLst>
                  <a:outerShdw blurRad="38100" dist="38100" dir="2700000" algn="tl">
                    <a:srgbClr val="000000">
                      <a:alpha val="43137"/>
                    </a:srgbClr>
                  </a:outerShdw>
                </a:effectLst>
              </a:rPr>
              <a:t>Cardiac history</a:t>
            </a:r>
          </a:p>
          <a:p>
            <a:endParaRPr lang="en-US" sz="5000" b="1" dirty="0" smtClean="0">
              <a:effectLst>
                <a:outerShdw blurRad="38100" dist="38100" dir="2700000" algn="tl">
                  <a:srgbClr val="000000">
                    <a:alpha val="43137"/>
                  </a:srgbClr>
                </a:outerShdw>
              </a:effectLst>
            </a:endParaRPr>
          </a:p>
          <a:p>
            <a:pPr algn="ctr" rtl="1">
              <a:spcBef>
                <a:spcPts val="100"/>
              </a:spcBef>
              <a:defRPr/>
            </a:pPr>
            <a:r>
              <a:rPr lang="en-US" sz="4500" b="1" dirty="0" smtClean="0">
                <a:effectLst>
                  <a:outerShdw blurRad="38100" dist="38100" dir="2700000" algn="tl">
                    <a:srgbClr val="000000">
                      <a:alpha val="43137"/>
                    </a:srgbClr>
                  </a:outerShdw>
                </a:effectLst>
              </a:rPr>
              <a:t>Dr</a:t>
            </a:r>
            <a:r>
              <a:rPr lang="en-US" sz="4500" b="1" dirty="0">
                <a:effectLst>
                  <a:outerShdw blurRad="38100" dist="38100" dir="2700000" algn="tl">
                    <a:srgbClr val="000000">
                      <a:alpha val="43137"/>
                    </a:srgbClr>
                  </a:outerShdw>
                </a:effectLst>
              </a:rPr>
              <a:t>. Jamal </a:t>
            </a:r>
            <a:r>
              <a:rPr lang="en-US" sz="4500" b="1" dirty="0" err="1">
                <a:effectLst>
                  <a:outerShdw blurRad="38100" dist="38100" dir="2700000" algn="tl">
                    <a:srgbClr val="000000">
                      <a:alpha val="43137"/>
                    </a:srgbClr>
                  </a:outerShdw>
                </a:effectLst>
              </a:rPr>
              <a:t>Dabbas</a:t>
            </a:r>
            <a:r>
              <a:rPr lang="en-US" sz="4500" b="1" dirty="0">
                <a:effectLst>
                  <a:outerShdw blurRad="38100" dist="38100" dir="2700000" algn="tl">
                    <a:srgbClr val="000000">
                      <a:alpha val="43137"/>
                    </a:srgbClr>
                  </a:outerShdw>
                </a:effectLst>
              </a:rPr>
              <a:t> </a:t>
            </a:r>
          </a:p>
          <a:p>
            <a:pPr algn="ctr" rtl="1">
              <a:spcBef>
                <a:spcPts val="100"/>
              </a:spcBef>
              <a:defRPr/>
            </a:pPr>
            <a:r>
              <a:rPr lang="en-US" sz="4500" b="1" dirty="0">
                <a:effectLst>
                  <a:outerShdw blurRad="38100" dist="38100" dir="2700000" algn="tl">
                    <a:srgbClr val="000000">
                      <a:alpha val="43137"/>
                    </a:srgbClr>
                  </a:outerShdw>
                </a:effectLst>
              </a:rPr>
              <a:t>Interventional cardiologist &amp; internist</a:t>
            </a:r>
            <a:r>
              <a:rPr lang="en-US" sz="4500" dirty="0"/>
              <a:t> </a:t>
            </a:r>
          </a:p>
        </p:txBody>
      </p:sp>
    </p:spTree>
    <p:extLst>
      <p:ext uri="{BB962C8B-B14F-4D97-AF65-F5344CB8AC3E}">
        <p14:creationId xmlns:p14="http://schemas.microsoft.com/office/powerpoint/2010/main" val="4189080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692696"/>
            <a:ext cx="8712968" cy="4856329"/>
          </a:xfrm>
          <a:prstGeom prst="rect">
            <a:avLst/>
          </a:prstGeom>
        </p:spPr>
        <p:txBody>
          <a:bodyPr wrap="square">
            <a:spAutoFit/>
          </a:bodyPr>
          <a:lstStyle/>
          <a:p>
            <a:pPr algn="just">
              <a:lnSpc>
                <a:spcPct val="150000"/>
              </a:lnSpc>
            </a:pPr>
            <a:r>
              <a:rPr lang="en-US" sz="3500" b="1" dirty="0"/>
              <a:t>Cardiac history</a:t>
            </a:r>
            <a:endParaRPr lang="en-US" sz="3500" dirty="0"/>
          </a:p>
          <a:p>
            <a:pPr marL="285750" indent="-285750" algn="just">
              <a:lnSpc>
                <a:spcPct val="150000"/>
              </a:lnSpc>
              <a:buFont typeface="Wingdings" pitchFamily="2" charset="2"/>
              <a:buChar char="§"/>
            </a:pPr>
            <a:r>
              <a:rPr lang="en-US" sz="3500" dirty="0"/>
              <a:t>The most common and most important cardiac symptoms and history are:</a:t>
            </a:r>
          </a:p>
          <a:p>
            <a:pPr lvl="0" algn="just">
              <a:lnSpc>
                <a:spcPct val="150000"/>
              </a:lnSpc>
            </a:pPr>
            <a:r>
              <a:rPr lang="en-US" sz="3500" dirty="0"/>
              <a:t>Chest pain, tightness or discomfort. (Review Canadian classification of chest pain, class 1 to 4).</a:t>
            </a:r>
          </a:p>
        </p:txBody>
      </p:sp>
    </p:spTree>
    <p:extLst>
      <p:ext uri="{BB962C8B-B14F-4D97-AF65-F5344CB8AC3E}">
        <p14:creationId xmlns:p14="http://schemas.microsoft.com/office/powerpoint/2010/main" val="395395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16632"/>
            <a:ext cx="8424936" cy="6472156"/>
          </a:xfrm>
          <a:prstGeom prst="rect">
            <a:avLst/>
          </a:prstGeom>
        </p:spPr>
        <p:txBody>
          <a:bodyPr wrap="square">
            <a:spAutoFit/>
          </a:bodyPr>
          <a:lstStyle/>
          <a:p>
            <a:pPr marL="285750" lvl="0" indent="-285750">
              <a:lnSpc>
                <a:spcPct val="150000"/>
              </a:lnSpc>
              <a:buFont typeface="Wingdings" pitchFamily="2" charset="2"/>
              <a:buChar char="§"/>
            </a:pPr>
            <a:r>
              <a:rPr lang="en-US" sz="3500" dirty="0"/>
              <a:t>Congestive symptoms : </a:t>
            </a:r>
          </a:p>
          <a:p>
            <a:pPr marL="742950" lvl="1" indent="-285750">
              <a:lnSpc>
                <a:spcPct val="150000"/>
              </a:lnSpc>
              <a:buFont typeface="Courier New" pitchFamily="49" charset="0"/>
              <a:buChar char="o"/>
            </a:pPr>
            <a:r>
              <a:rPr lang="en-US" sz="3500" dirty="0"/>
              <a:t>Shortness of breath. (Review NYHA classification, class 1 to 4).</a:t>
            </a:r>
          </a:p>
          <a:p>
            <a:pPr marL="742950" lvl="1" indent="-285750">
              <a:lnSpc>
                <a:spcPct val="150000"/>
              </a:lnSpc>
              <a:buFont typeface="Courier New" pitchFamily="49" charset="0"/>
              <a:buChar char="o"/>
            </a:pPr>
            <a:r>
              <a:rPr lang="en-US" sz="3500" dirty="0"/>
              <a:t>PNDs (Paroxysmal nocturnal dyspnea).</a:t>
            </a:r>
          </a:p>
          <a:p>
            <a:pPr marL="742950" lvl="1" indent="-285750">
              <a:lnSpc>
                <a:spcPct val="150000"/>
              </a:lnSpc>
              <a:buFont typeface="Courier New" pitchFamily="49" charset="0"/>
              <a:buChar char="o"/>
            </a:pPr>
            <a:r>
              <a:rPr lang="en-US" sz="3500" dirty="0"/>
              <a:t>Orthopnea. </a:t>
            </a:r>
          </a:p>
          <a:p>
            <a:pPr marL="742950" lvl="1" indent="-285750">
              <a:lnSpc>
                <a:spcPct val="150000"/>
              </a:lnSpc>
              <a:buFont typeface="Courier New" pitchFamily="49" charset="0"/>
              <a:buChar char="o"/>
            </a:pPr>
            <a:r>
              <a:rPr lang="en-US" sz="3500" dirty="0"/>
              <a:t>Wheeze. </a:t>
            </a:r>
          </a:p>
          <a:p>
            <a:pPr marL="742950" lvl="1" indent="-285750">
              <a:lnSpc>
                <a:spcPct val="150000"/>
              </a:lnSpc>
              <a:buFont typeface="Courier New" pitchFamily="49" charset="0"/>
              <a:buChar char="o"/>
            </a:pPr>
            <a:r>
              <a:rPr lang="en-US" sz="3500" dirty="0"/>
              <a:t>Lower limb edema and/or abdominal distension (ascites).</a:t>
            </a:r>
          </a:p>
        </p:txBody>
      </p:sp>
    </p:spTree>
    <p:extLst>
      <p:ext uri="{BB962C8B-B14F-4D97-AF65-F5344CB8AC3E}">
        <p14:creationId xmlns:p14="http://schemas.microsoft.com/office/powerpoint/2010/main" val="422274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4664"/>
            <a:ext cx="8640960" cy="5664243"/>
          </a:xfrm>
          <a:prstGeom prst="rect">
            <a:avLst/>
          </a:prstGeom>
        </p:spPr>
        <p:txBody>
          <a:bodyPr wrap="square">
            <a:spAutoFit/>
          </a:bodyPr>
          <a:lstStyle/>
          <a:p>
            <a:pPr marL="285750" lvl="0" indent="-285750" algn="just">
              <a:lnSpc>
                <a:spcPct val="150000"/>
              </a:lnSpc>
              <a:buFont typeface="Wingdings" pitchFamily="2" charset="2"/>
              <a:buChar char="§"/>
            </a:pPr>
            <a:r>
              <a:rPr lang="en-US" sz="3500" dirty="0"/>
              <a:t>Obstructive sleep apnea symptoms: Excessive daytime sleepiness, Loud snoring, Observed episodes of stopped breathing during sleep, Waking during the night and gasping or choking, Awakening in the morning with a dry mouth or sore throat, Morning headaches.</a:t>
            </a:r>
          </a:p>
        </p:txBody>
      </p:sp>
    </p:spTree>
    <p:extLst>
      <p:ext uri="{BB962C8B-B14F-4D97-AF65-F5344CB8AC3E}">
        <p14:creationId xmlns:p14="http://schemas.microsoft.com/office/powerpoint/2010/main" val="422274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412776"/>
            <a:ext cx="8640960" cy="3240502"/>
          </a:xfrm>
          <a:prstGeom prst="rect">
            <a:avLst/>
          </a:prstGeom>
        </p:spPr>
        <p:txBody>
          <a:bodyPr wrap="square">
            <a:spAutoFit/>
          </a:bodyPr>
          <a:lstStyle/>
          <a:p>
            <a:pPr marL="285750" lvl="0" indent="-285750" algn="just">
              <a:lnSpc>
                <a:spcPct val="150000"/>
              </a:lnSpc>
              <a:buFont typeface="Wingdings" pitchFamily="2" charset="2"/>
              <a:buChar char="§"/>
            </a:pPr>
            <a:r>
              <a:rPr lang="en-US" sz="3500" dirty="0"/>
              <a:t>Palpitations (attacks of sudden/gradual onset and offset of fast/slow regular/irregular heart beats on exercise/or during/ or with or without syncope or chest pain).</a:t>
            </a:r>
          </a:p>
        </p:txBody>
      </p:sp>
    </p:spTree>
    <p:extLst>
      <p:ext uri="{BB962C8B-B14F-4D97-AF65-F5344CB8AC3E}">
        <p14:creationId xmlns:p14="http://schemas.microsoft.com/office/powerpoint/2010/main" val="422274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73069"/>
            <a:ext cx="8712968" cy="6740307"/>
          </a:xfrm>
          <a:prstGeom prst="rect">
            <a:avLst/>
          </a:prstGeom>
        </p:spPr>
        <p:txBody>
          <a:bodyPr wrap="square">
            <a:spAutoFit/>
          </a:bodyPr>
          <a:lstStyle/>
          <a:p>
            <a:pPr marL="285750" lvl="0" indent="-285750" algn="just">
              <a:lnSpc>
                <a:spcPct val="150000"/>
              </a:lnSpc>
              <a:buFont typeface="Wingdings" pitchFamily="2" charset="2"/>
              <a:buChar char="§"/>
            </a:pPr>
            <a:r>
              <a:rPr lang="en-US" sz="3200" dirty="0"/>
              <a:t>Syncope ('blackouts', 'faints', 'collapse') or dizziness whether associated with exercise /chest pain/ palpitations, cough or micturition, or postural, or if associated with fits</a:t>
            </a:r>
            <a:r>
              <a:rPr lang="en-US" sz="3200" dirty="0" smtClean="0"/>
              <a:t>. Assess for </a:t>
            </a:r>
            <a:r>
              <a:rPr lang="en-US" sz="3200" dirty="0" err="1" smtClean="0"/>
              <a:t>Hx</a:t>
            </a:r>
            <a:r>
              <a:rPr lang="en-US" sz="3200" dirty="0" smtClean="0"/>
              <a:t> of fluid loss (vomiting or diarrhea or overt bleeding or melena), </a:t>
            </a:r>
            <a:r>
              <a:rPr lang="en-US" sz="3200" dirty="0" err="1" smtClean="0"/>
              <a:t>Hx</a:t>
            </a:r>
            <a:r>
              <a:rPr lang="en-US" sz="3200" dirty="0" smtClean="0"/>
              <a:t> of anemia blood tests, DM, long standing, or if associated with swea</a:t>
            </a:r>
            <a:r>
              <a:rPr lang="en-US" sz="3200" dirty="0" smtClean="0"/>
              <a:t>ting (vasovagal reactions) </a:t>
            </a:r>
            <a:r>
              <a:rPr lang="en-US" sz="3200" dirty="0" smtClean="0"/>
              <a:t>.</a:t>
            </a:r>
            <a:endParaRPr lang="en-US" sz="3200" dirty="0"/>
          </a:p>
          <a:p>
            <a:pPr marL="285750" lvl="0" indent="-285750" algn="just">
              <a:lnSpc>
                <a:spcPct val="150000"/>
              </a:lnSpc>
              <a:buFont typeface="Wingdings" pitchFamily="2" charset="2"/>
              <a:buChar char="§"/>
            </a:pPr>
            <a:r>
              <a:rPr lang="en-US" sz="3200" dirty="0"/>
              <a:t>Intermit claudication.  </a:t>
            </a:r>
          </a:p>
        </p:txBody>
      </p:sp>
    </p:spTree>
    <p:extLst>
      <p:ext uri="{BB962C8B-B14F-4D97-AF65-F5344CB8AC3E}">
        <p14:creationId xmlns:p14="http://schemas.microsoft.com/office/powerpoint/2010/main" val="422274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980728"/>
            <a:ext cx="8352928" cy="4048416"/>
          </a:xfrm>
          <a:prstGeom prst="rect">
            <a:avLst/>
          </a:prstGeom>
        </p:spPr>
        <p:txBody>
          <a:bodyPr wrap="square">
            <a:spAutoFit/>
          </a:bodyPr>
          <a:lstStyle/>
          <a:p>
            <a:pPr marL="285750" lvl="0" indent="-285750" algn="just">
              <a:lnSpc>
                <a:spcPct val="150000"/>
              </a:lnSpc>
              <a:buFont typeface="Wingdings" pitchFamily="2" charset="2"/>
              <a:buChar char="§"/>
            </a:pPr>
            <a:r>
              <a:rPr lang="en-US" sz="3500" dirty="0"/>
              <a:t>Related cardiovascular history, including transient </a:t>
            </a:r>
            <a:r>
              <a:rPr lang="en-US" sz="3500" dirty="0" err="1"/>
              <a:t>ischaemic</a:t>
            </a:r>
            <a:r>
              <a:rPr lang="en-US" sz="3500" dirty="0"/>
              <a:t> attacks, stroke, peripheral arterial disease.</a:t>
            </a:r>
          </a:p>
          <a:p>
            <a:pPr marL="285750" lvl="0" indent="-285750" algn="just">
              <a:lnSpc>
                <a:spcPct val="150000"/>
              </a:lnSpc>
              <a:buFont typeface="Wingdings" pitchFamily="2" charset="2"/>
              <a:buChar char="§"/>
            </a:pPr>
            <a:r>
              <a:rPr lang="en-US" sz="3500" dirty="0"/>
              <a:t>History of previous cardiac </a:t>
            </a:r>
            <a:r>
              <a:rPr lang="en-US" sz="3500" dirty="0" err="1"/>
              <a:t>cath</a:t>
            </a:r>
            <a:r>
              <a:rPr lang="en-US" sz="3500" dirty="0"/>
              <a:t> with or without stenting.</a:t>
            </a:r>
          </a:p>
        </p:txBody>
      </p:sp>
    </p:spTree>
    <p:extLst>
      <p:ext uri="{BB962C8B-B14F-4D97-AF65-F5344CB8AC3E}">
        <p14:creationId xmlns:p14="http://schemas.microsoft.com/office/powerpoint/2010/main" val="422274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764704"/>
            <a:ext cx="8568952" cy="4856329"/>
          </a:xfrm>
          <a:prstGeom prst="rect">
            <a:avLst/>
          </a:prstGeom>
        </p:spPr>
        <p:txBody>
          <a:bodyPr wrap="square">
            <a:spAutoFit/>
          </a:bodyPr>
          <a:lstStyle/>
          <a:p>
            <a:pPr marL="285750" lvl="0" indent="-285750" algn="just">
              <a:lnSpc>
                <a:spcPct val="150000"/>
              </a:lnSpc>
              <a:buFont typeface="Wingdings" pitchFamily="2" charset="2"/>
              <a:buChar char="§"/>
            </a:pPr>
            <a:r>
              <a:rPr lang="en-US" sz="3500" dirty="0"/>
              <a:t>Family history of sudden cardiac death.</a:t>
            </a:r>
          </a:p>
          <a:p>
            <a:pPr marL="285750" lvl="0" indent="-285750" algn="just">
              <a:lnSpc>
                <a:spcPct val="150000"/>
              </a:lnSpc>
              <a:buFont typeface="Wingdings" pitchFamily="2" charset="2"/>
              <a:buChar char="§"/>
            </a:pPr>
            <a:r>
              <a:rPr lang="en-US" sz="3500" dirty="0"/>
              <a:t>History of atherosclerotic risk factors (diabetes, hypertension, hyperlipidemia, smoking, family </a:t>
            </a:r>
            <a:r>
              <a:rPr lang="en-US" sz="3500" dirty="0" err="1"/>
              <a:t>hx</a:t>
            </a:r>
            <a:r>
              <a:rPr lang="en-US" sz="3500" dirty="0"/>
              <a:t> of premature IHD ” in males less than 55 year of age or females less 65 year”) .</a:t>
            </a:r>
          </a:p>
        </p:txBody>
      </p:sp>
    </p:spTree>
    <p:extLst>
      <p:ext uri="{BB962C8B-B14F-4D97-AF65-F5344CB8AC3E}">
        <p14:creationId xmlns:p14="http://schemas.microsoft.com/office/powerpoint/2010/main" val="42227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412776"/>
            <a:ext cx="8352928" cy="3240502"/>
          </a:xfrm>
          <a:prstGeom prst="rect">
            <a:avLst/>
          </a:prstGeom>
        </p:spPr>
        <p:txBody>
          <a:bodyPr wrap="square">
            <a:spAutoFit/>
          </a:bodyPr>
          <a:lstStyle/>
          <a:p>
            <a:pPr marL="285750" lvl="0" indent="-285750" algn="just">
              <a:lnSpc>
                <a:spcPct val="150000"/>
              </a:lnSpc>
              <a:buFont typeface="Wingdings" pitchFamily="2" charset="2"/>
              <a:buChar char="§"/>
            </a:pPr>
            <a:r>
              <a:rPr lang="en-US" sz="3500" dirty="0"/>
              <a:t>Drug history (</a:t>
            </a:r>
            <a:r>
              <a:rPr lang="en-US" sz="3500" dirty="0" err="1"/>
              <a:t>L.L.edema</a:t>
            </a:r>
            <a:r>
              <a:rPr lang="en-US" sz="3500" dirty="0"/>
              <a:t> of CCB, cough of ACE-I).</a:t>
            </a:r>
          </a:p>
          <a:p>
            <a:pPr marL="285750" lvl="0" indent="-285750" algn="just">
              <a:lnSpc>
                <a:spcPct val="150000"/>
              </a:lnSpc>
              <a:buFont typeface="Wingdings" pitchFamily="2" charset="2"/>
              <a:buChar char="§"/>
            </a:pPr>
            <a:r>
              <a:rPr lang="en-US" sz="3500" dirty="0"/>
              <a:t>Functional status. (functionally active or inactive</a:t>
            </a:r>
            <a:r>
              <a:rPr lang="en-US" sz="3500" dirty="0" smtClean="0"/>
              <a:t>).</a:t>
            </a:r>
            <a:endParaRPr lang="en-US" sz="3500" dirty="0"/>
          </a:p>
        </p:txBody>
      </p:sp>
    </p:spTree>
    <p:extLst>
      <p:ext uri="{BB962C8B-B14F-4D97-AF65-F5344CB8AC3E}">
        <p14:creationId xmlns:p14="http://schemas.microsoft.com/office/powerpoint/2010/main" val="422274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568952" cy="5664243"/>
          </a:xfrm>
          <a:prstGeom prst="rect">
            <a:avLst/>
          </a:prstGeom>
        </p:spPr>
        <p:txBody>
          <a:bodyPr wrap="square">
            <a:spAutoFit/>
          </a:bodyPr>
          <a:lstStyle/>
          <a:p>
            <a:pPr algn="just">
              <a:lnSpc>
                <a:spcPct val="150000"/>
              </a:lnSpc>
            </a:pPr>
            <a:r>
              <a:rPr lang="en-US" sz="3500" b="1" dirty="0"/>
              <a:t>Chest pain</a:t>
            </a:r>
            <a:endParaRPr lang="en-US" sz="3500" dirty="0"/>
          </a:p>
          <a:p>
            <a:pPr algn="just">
              <a:lnSpc>
                <a:spcPct val="150000"/>
              </a:lnSpc>
            </a:pPr>
            <a:r>
              <a:rPr lang="en-US" sz="3500" dirty="0"/>
              <a:t>See also the separate Chest Pain and Cardiac-type Chest Pain Presenting in Primary Care articles.</a:t>
            </a:r>
          </a:p>
          <a:p>
            <a:pPr algn="just">
              <a:lnSpc>
                <a:spcPct val="150000"/>
              </a:lnSpc>
            </a:pPr>
            <a:r>
              <a:rPr lang="en-US" sz="3500" dirty="0"/>
              <a:t>Chest pain is very important as a symptom of heart disease but is sometimes difficult to evaluate.</a:t>
            </a:r>
          </a:p>
        </p:txBody>
      </p:sp>
    </p:spTree>
    <p:extLst>
      <p:ext uri="{BB962C8B-B14F-4D97-AF65-F5344CB8AC3E}">
        <p14:creationId xmlns:p14="http://schemas.microsoft.com/office/powerpoint/2010/main" val="422274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576968"/>
            <a:ext cx="8784976" cy="4868256"/>
          </a:xfrm>
          <a:prstGeom prst="rect">
            <a:avLst/>
          </a:prstGeom>
        </p:spPr>
        <p:txBody>
          <a:bodyPr wrap="square">
            <a:spAutoFit/>
          </a:bodyPr>
          <a:lstStyle/>
          <a:p>
            <a:pPr algn="just">
              <a:lnSpc>
                <a:spcPct val="150000"/>
              </a:lnSpc>
            </a:pPr>
            <a:r>
              <a:rPr lang="en-US" sz="3000" b="1" dirty="0"/>
              <a:t>Location</a:t>
            </a:r>
            <a:r>
              <a:rPr lang="en-US" sz="3000" dirty="0"/>
              <a:t>: usually in the front of the chest (retrosternal) but can also be in the upper abdomen, neck, jaw, left arm or left shoulder.</a:t>
            </a:r>
          </a:p>
          <a:p>
            <a:pPr algn="just">
              <a:lnSpc>
                <a:spcPct val="150000"/>
              </a:lnSpc>
            </a:pPr>
            <a:r>
              <a:rPr lang="en-US" sz="3000" b="1" dirty="0"/>
              <a:t>Radiation</a:t>
            </a:r>
            <a:r>
              <a:rPr lang="en-US" sz="3000" dirty="0"/>
              <a:t>: may spread to the neck, jaw, back and left or right arm.</a:t>
            </a:r>
          </a:p>
          <a:p>
            <a:pPr algn="just">
              <a:lnSpc>
                <a:spcPct val="150000"/>
              </a:lnSpc>
            </a:pPr>
            <a:r>
              <a:rPr lang="en-US" sz="3000" b="1" dirty="0"/>
              <a:t>Nature</a:t>
            </a:r>
            <a:r>
              <a:rPr lang="en-US" sz="3000" dirty="0"/>
              <a:t>: chest pain due to cardiac </a:t>
            </a:r>
            <a:r>
              <a:rPr lang="en-US" sz="3000" dirty="0" err="1"/>
              <a:t>ischaemia</a:t>
            </a:r>
            <a:r>
              <a:rPr lang="en-US" sz="3000" dirty="0"/>
              <a:t> is typically tight and crushing in quality</a:t>
            </a:r>
            <a:r>
              <a:rPr lang="en-US" sz="3000" dirty="0" smtClean="0"/>
              <a:t>:</a:t>
            </a:r>
            <a:endParaRPr lang="en-US" sz="3000" dirty="0"/>
          </a:p>
        </p:txBody>
      </p:sp>
    </p:spTree>
    <p:extLst>
      <p:ext uri="{BB962C8B-B14F-4D97-AF65-F5344CB8AC3E}">
        <p14:creationId xmlns:p14="http://schemas.microsoft.com/office/powerpoint/2010/main" val="422274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1382"/>
            <a:ext cx="8640960" cy="6047938"/>
          </a:xfrm>
          <a:prstGeom prst="rect">
            <a:avLst/>
          </a:prstGeom>
        </p:spPr>
        <p:txBody>
          <a:bodyPr wrap="square">
            <a:spAutoFit/>
          </a:bodyPr>
          <a:lstStyle/>
          <a:p>
            <a:pPr algn="just">
              <a:lnSpc>
                <a:spcPct val="150000"/>
              </a:lnSpc>
            </a:pPr>
            <a:r>
              <a:rPr lang="en-US" sz="2900" dirty="0"/>
              <a:t>Patients tend to describe the angina pains with the flat of their hand horizontally across the middle of their chest; they tend to describe </a:t>
            </a:r>
            <a:r>
              <a:rPr lang="en-US" sz="2900" dirty="0" err="1"/>
              <a:t>oesophageal</a:t>
            </a:r>
            <a:r>
              <a:rPr lang="en-US" sz="2900" dirty="0"/>
              <a:t> spasms with a clenched fist at the upper </a:t>
            </a:r>
            <a:r>
              <a:rPr lang="en-US" sz="2900" dirty="0" err="1"/>
              <a:t>xiphisternum</a:t>
            </a:r>
            <a:r>
              <a:rPr lang="en-US" sz="2900" dirty="0"/>
              <a:t> edge, moving in a vertical manner.</a:t>
            </a:r>
          </a:p>
          <a:p>
            <a:pPr algn="just">
              <a:lnSpc>
                <a:spcPct val="150000"/>
              </a:lnSpc>
            </a:pPr>
            <a:r>
              <a:rPr lang="en-US" sz="2900" dirty="0"/>
              <a:t>Patients may refer to </a:t>
            </a:r>
            <a:r>
              <a:rPr lang="en-US" sz="2900" dirty="0" err="1"/>
              <a:t>anginal</a:t>
            </a:r>
            <a:r>
              <a:rPr lang="en-US" sz="2900" dirty="0"/>
              <a:t> pain as indigestion.</a:t>
            </a:r>
          </a:p>
          <a:p>
            <a:pPr algn="just">
              <a:lnSpc>
                <a:spcPct val="150000"/>
              </a:lnSpc>
            </a:pPr>
            <a:r>
              <a:rPr lang="en-US" sz="2900" dirty="0"/>
              <a:t>Other features include duration, aggravating and relieving factors and associated symptoms - </a:t>
            </a:r>
            <a:r>
              <a:rPr lang="en-US" sz="2900" dirty="0" err="1"/>
              <a:t>eg</a:t>
            </a:r>
            <a:r>
              <a:rPr lang="en-US" sz="2900" dirty="0"/>
              <a:t>, nausea and/or vomiting, sweating, dizziness and palpitations.</a:t>
            </a:r>
          </a:p>
        </p:txBody>
      </p:sp>
    </p:spTree>
    <p:extLst>
      <p:ext uri="{BB962C8B-B14F-4D97-AF65-F5344CB8AC3E}">
        <p14:creationId xmlns:p14="http://schemas.microsoft.com/office/powerpoint/2010/main" val="1838214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60535"/>
            <a:ext cx="8640960" cy="5560753"/>
          </a:xfrm>
          <a:prstGeom prst="rect">
            <a:avLst/>
          </a:prstGeom>
        </p:spPr>
        <p:txBody>
          <a:bodyPr wrap="square">
            <a:spAutoFit/>
          </a:bodyPr>
          <a:lstStyle/>
          <a:p>
            <a:pPr algn="just">
              <a:lnSpc>
                <a:spcPct val="150000"/>
              </a:lnSpc>
            </a:pPr>
            <a:r>
              <a:rPr lang="en-US" sz="3000" b="1" dirty="0"/>
              <a:t>Breathlessness</a:t>
            </a:r>
            <a:endParaRPr lang="en-US" sz="3000" dirty="0"/>
          </a:p>
          <a:p>
            <a:pPr algn="just">
              <a:lnSpc>
                <a:spcPct val="150000"/>
              </a:lnSpc>
            </a:pPr>
            <a:r>
              <a:rPr lang="en-US" sz="3000" dirty="0"/>
              <a:t>See also the separate Breathlessness article.</a:t>
            </a:r>
          </a:p>
          <a:p>
            <a:pPr algn="just">
              <a:lnSpc>
                <a:spcPct val="150000"/>
              </a:lnSpc>
            </a:pPr>
            <a:r>
              <a:rPr lang="en-US" sz="3000" dirty="0"/>
              <a:t>Cardiac causes include severe pulmonary </a:t>
            </a:r>
            <a:r>
              <a:rPr lang="en-US" sz="3000" dirty="0" err="1"/>
              <a:t>oedema</a:t>
            </a:r>
            <a:r>
              <a:rPr lang="en-US" sz="3000" dirty="0"/>
              <a:t>, acute myocardial infarction, cardiac arrhythmia, pericarditis and pericardial effusion.</a:t>
            </a:r>
          </a:p>
          <a:p>
            <a:pPr algn="just">
              <a:lnSpc>
                <a:spcPct val="150000"/>
              </a:lnSpc>
            </a:pPr>
            <a:r>
              <a:rPr lang="en-US" sz="3000" dirty="0" err="1"/>
              <a:t>Dyspnoea</a:t>
            </a:r>
            <a:r>
              <a:rPr lang="en-US" sz="3000" dirty="0"/>
              <a:t> on exertion is the most common type of </a:t>
            </a:r>
            <a:r>
              <a:rPr lang="en-US" sz="3000" dirty="0" err="1"/>
              <a:t>dyspnoea</a:t>
            </a:r>
            <a:r>
              <a:rPr lang="en-US" sz="3000" dirty="0"/>
              <a:t> and may precede other evidence of heart failure.</a:t>
            </a:r>
          </a:p>
        </p:txBody>
      </p:sp>
    </p:spTree>
    <p:extLst>
      <p:ext uri="{BB962C8B-B14F-4D97-AF65-F5344CB8AC3E}">
        <p14:creationId xmlns:p14="http://schemas.microsoft.com/office/powerpoint/2010/main" val="422274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8640960" cy="6253250"/>
          </a:xfrm>
          <a:prstGeom prst="rect">
            <a:avLst/>
          </a:prstGeom>
        </p:spPr>
        <p:txBody>
          <a:bodyPr wrap="square">
            <a:spAutoFit/>
          </a:bodyPr>
          <a:lstStyle/>
          <a:p>
            <a:pPr algn="just">
              <a:lnSpc>
                <a:spcPct val="150000"/>
              </a:lnSpc>
            </a:pPr>
            <a:r>
              <a:rPr lang="en-US" sz="3000" b="1" dirty="0" err="1"/>
              <a:t>Orthopnoea</a:t>
            </a:r>
            <a:r>
              <a:rPr lang="en-US" sz="3000" dirty="0"/>
              <a:t>: ask whether the patient has to sleep propped up at night and if so with how may pillows.</a:t>
            </a:r>
          </a:p>
          <a:p>
            <a:pPr algn="just">
              <a:lnSpc>
                <a:spcPct val="150000"/>
              </a:lnSpc>
            </a:pPr>
            <a:r>
              <a:rPr lang="en-US" sz="3000" dirty="0"/>
              <a:t>Establish whether there is any paroxysmal nocturnal </a:t>
            </a:r>
            <a:r>
              <a:rPr lang="en-US" sz="3000" dirty="0" err="1"/>
              <a:t>dyspnoea</a:t>
            </a:r>
            <a:r>
              <a:rPr lang="en-US" sz="3000" dirty="0"/>
              <a:t> or breathlessness at rest. These may last from minutes to hours and be accompanied by wheezing, sweating, distress and cough with frothy or bloodstained sputum. This is commonly termed 'cardiac asthma', although </a:t>
            </a:r>
            <a:r>
              <a:rPr lang="en-US" sz="3000" dirty="0" err="1"/>
              <a:t>uraemia</a:t>
            </a:r>
            <a:r>
              <a:rPr lang="en-US" sz="3000" dirty="0"/>
              <a:t> may cause similar symptoms.</a:t>
            </a:r>
          </a:p>
        </p:txBody>
      </p:sp>
    </p:spTree>
    <p:extLst>
      <p:ext uri="{BB962C8B-B14F-4D97-AF65-F5344CB8AC3E}">
        <p14:creationId xmlns:p14="http://schemas.microsoft.com/office/powerpoint/2010/main" val="422274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556792"/>
            <a:ext cx="8280920" cy="2790764"/>
          </a:xfrm>
          <a:prstGeom prst="rect">
            <a:avLst/>
          </a:prstGeom>
        </p:spPr>
        <p:txBody>
          <a:bodyPr wrap="square">
            <a:spAutoFit/>
          </a:bodyPr>
          <a:lstStyle/>
          <a:p>
            <a:pPr algn="just">
              <a:lnSpc>
                <a:spcPct val="150000"/>
              </a:lnSpc>
            </a:pPr>
            <a:r>
              <a:rPr lang="en-US" sz="3000" dirty="0" err="1"/>
              <a:t>Cheyne</a:t>
            </a:r>
            <a:r>
              <a:rPr lang="en-US" sz="3000" dirty="0"/>
              <a:t>-Stokes or periodic breathing: this often occurs during sleep, with a long cycle time; it may be found in chronic pulmonary </a:t>
            </a:r>
            <a:r>
              <a:rPr lang="en-US" sz="3000" dirty="0" err="1"/>
              <a:t>oedema</a:t>
            </a:r>
            <a:r>
              <a:rPr lang="en-US" sz="3000" dirty="0"/>
              <a:t> or poor cardiac output.</a:t>
            </a:r>
          </a:p>
        </p:txBody>
      </p:sp>
    </p:spTree>
    <p:extLst>
      <p:ext uri="{BB962C8B-B14F-4D97-AF65-F5344CB8AC3E}">
        <p14:creationId xmlns:p14="http://schemas.microsoft.com/office/powerpoint/2010/main" val="422274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84" y="692696"/>
            <a:ext cx="8406680" cy="4868256"/>
          </a:xfrm>
          <a:prstGeom prst="rect">
            <a:avLst/>
          </a:prstGeom>
        </p:spPr>
        <p:txBody>
          <a:bodyPr wrap="square">
            <a:spAutoFit/>
          </a:bodyPr>
          <a:lstStyle/>
          <a:p>
            <a:pPr algn="just">
              <a:lnSpc>
                <a:spcPct val="150000"/>
              </a:lnSpc>
            </a:pPr>
            <a:r>
              <a:rPr lang="en-US" sz="3000" b="1" dirty="0"/>
              <a:t>Palpitations</a:t>
            </a:r>
            <a:endParaRPr lang="en-US" sz="3000" dirty="0"/>
          </a:p>
          <a:p>
            <a:pPr algn="just">
              <a:lnSpc>
                <a:spcPct val="150000"/>
              </a:lnSpc>
            </a:pPr>
            <a:r>
              <a:rPr lang="en-US" sz="3000" dirty="0"/>
              <a:t>See also the separate Palpitations article.</a:t>
            </a:r>
          </a:p>
          <a:p>
            <a:pPr algn="just">
              <a:lnSpc>
                <a:spcPct val="150000"/>
              </a:lnSpc>
            </a:pPr>
            <a:r>
              <a:rPr lang="en-US" sz="3000" dirty="0"/>
              <a:t>Palpitations do not necessarily indicate any underlying cardiac pathology but may be presentation of a cardiac arrhythmia.</a:t>
            </a:r>
          </a:p>
          <a:p>
            <a:pPr algn="just">
              <a:lnSpc>
                <a:spcPct val="150000"/>
              </a:lnSpc>
            </a:pPr>
            <a:r>
              <a:rPr lang="en-US" sz="3000" dirty="0"/>
              <a:t>Description may be bumping, throbbing, or thumping.</a:t>
            </a:r>
          </a:p>
        </p:txBody>
      </p:sp>
    </p:spTree>
    <p:extLst>
      <p:ext uri="{BB962C8B-B14F-4D97-AF65-F5344CB8AC3E}">
        <p14:creationId xmlns:p14="http://schemas.microsoft.com/office/powerpoint/2010/main" val="422274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712968" cy="5560753"/>
          </a:xfrm>
          <a:prstGeom prst="rect">
            <a:avLst/>
          </a:prstGeom>
        </p:spPr>
        <p:txBody>
          <a:bodyPr wrap="square">
            <a:spAutoFit/>
          </a:bodyPr>
          <a:lstStyle/>
          <a:p>
            <a:pPr algn="just">
              <a:lnSpc>
                <a:spcPct val="150000"/>
              </a:lnSpc>
            </a:pPr>
            <a:r>
              <a:rPr lang="en-US" sz="3000" b="1" dirty="0"/>
              <a:t>Rhythm</a:t>
            </a:r>
            <a:r>
              <a:rPr lang="en-US" sz="3000" dirty="0"/>
              <a:t>: ask the patient to tap out the rate and regularity; a missed beat or an extra large bump suggests </a:t>
            </a:r>
            <a:r>
              <a:rPr lang="en-US" sz="3000" dirty="0" err="1"/>
              <a:t>extrasystoles</a:t>
            </a:r>
            <a:r>
              <a:rPr lang="en-US" sz="3000" dirty="0"/>
              <a:t>.</a:t>
            </a:r>
          </a:p>
          <a:p>
            <a:pPr algn="just">
              <a:lnSpc>
                <a:spcPct val="150000"/>
              </a:lnSpc>
            </a:pPr>
            <a:r>
              <a:rPr lang="en-US" sz="3000" b="1" dirty="0"/>
              <a:t>Duration</a:t>
            </a:r>
            <a:r>
              <a:rPr lang="en-US" sz="3000" dirty="0"/>
              <a:t>: sudden short episodes suggest paroxysmal tachycardia; longer duration with irregularities suggests atrial dysrhythmia.</a:t>
            </a:r>
          </a:p>
          <a:p>
            <a:pPr algn="just">
              <a:lnSpc>
                <a:spcPct val="150000"/>
              </a:lnSpc>
            </a:pPr>
            <a:r>
              <a:rPr lang="en-US" sz="3000" dirty="0"/>
              <a:t>Associated symptoms: pain, </a:t>
            </a:r>
            <a:r>
              <a:rPr lang="en-US" sz="3000" dirty="0" err="1"/>
              <a:t>dyspnoea</a:t>
            </a:r>
            <a:r>
              <a:rPr lang="en-US" sz="3000" dirty="0"/>
              <a:t>, feeling faint or syncope.</a:t>
            </a:r>
          </a:p>
        </p:txBody>
      </p:sp>
    </p:spTree>
    <p:extLst>
      <p:ext uri="{BB962C8B-B14F-4D97-AF65-F5344CB8AC3E}">
        <p14:creationId xmlns:p14="http://schemas.microsoft.com/office/powerpoint/2010/main" val="422274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16632"/>
            <a:ext cx="8640960" cy="6253250"/>
          </a:xfrm>
          <a:prstGeom prst="rect">
            <a:avLst/>
          </a:prstGeom>
        </p:spPr>
        <p:txBody>
          <a:bodyPr wrap="square">
            <a:spAutoFit/>
          </a:bodyPr>
          <a:lstStyle/>
          <a:p>
            <a:pPr algn="just">
              <a:lnSpc>
                <a:spcPct val="150000"/>
              </a:lnSpc>
            </a:pPr>
            <a:r>
              <a:rPr lang="en-US" sz="3000" b="1" dirty="0"/>
              <a:t>Other cardiac history to explore</a:t>
            </a:r>
            <a:endParaRPr lang="en-US" sz="3000" dirty="0"/>
          </a:p>
          <a:p>
            <a:pPr algn="just">
              <a:lnSpc>
                <a:spcPct val="150000"/>
              </a:lnSpc>
            </a:pPr>
            <a:r>
              <a:rPr lang="en-US" sz="3000" b="1" dirty="0"/>
              <a:t>Drugs/medication:</a:t>
            </a:r>
            <a:r>
              <a:rPr lang="en-US" sz="3000" dirty="0"/>
              <a:t> prescribed, over-the-counter, or illegal drug abuse.</a:t>
            </a:r>
          </a:p>
          <a:p>
            <a:pPr algn="just">
              <a:lnSpc>
                <a:spcPct val="150000"/>
              </a:lnSpc>
            </a:pPr>
            <a:r>
              <a:rPr lang="en-US" sz="3000" b="1" dirty="0"/>
              <a:t>Associated cough:</a:t>
            </a:r>
            <a:endParaRPr lang="en-US" sz="3000" dirty="0"/>
          </a:p>
          <a:p>
            <a:pPr algn="just">
              <a:lnSpc>
                <a:spcPct val="150000"/>
              </a:lnSpc>
            </a:pPr>
            <a:r>
              <a:rPr lang="en-US" sz="3000" dirty="0"/>
              <a:t>Duration, paroxysms or constant, dry or productive?</a:t>
            </a:r>
          </a:p>
          <a:p>
            <a:pPr algn="just">
              <a:lnSpc>
                <a:spcPct val="150000"/>
              </a:lnSpc>
            </a:pPr>
            <a:r>
              <a:rPr lang="en-US" sz="3000" b="1" dirty="0"/>
              <a:t>Associations</a:t>
            </a:r>
            <a:r>
              <a:rPr lang="en-US" sz="3000" dirty="0"/>
              <a:t>: is it related to chest pains; any fever or shivering fits?</a:t>
            </a:r>
          </a:p>
          <a:p>
            <a:pPr algn="just">
              <a:lnSpc>
                <a:spcPct val="150000"/>
              </a:lnSpc>
            </a:pPr>
            <a:r>
              <a:rPr lang="en-US" sz="3000" b="1" dirty="0"/>
              <a:t>Sputum</a:t>
            </a:r>
            <a:r>
              <a:rPr lang="en-US" sz="3000" dirty="0"/>
              <a:t>: </a:t>
            </a:r>
            <a:r>
              <a:rPr lang="en-US" sz="3000" dirty="0" err="1"/>
              <a:t>colour</a:t>
            </a:r>
            <a:r>
              <a:rPr lang="en-US" sz="3000" dirty="0"/>
              <a:t>, quantity and any </a:t>
            </a:r>
            <a:r>
              <a:rPr lang="en-US" sz="3000" dirty="0" err="1"/>
              <a:t>haemoptysis</a:t>
            </a:r>
            <a:r>
              <a:rPr lang="en-US" sz="3000" dirty="0"/>
              <a:t>?</a:t>
            </a:r>
          </a:p>
          <a:p>
            <a:pPr algn="just">
              <a:lnSpc>
                <a:spcPct val="150000"/>
              </a:lnSpc>
            </a:pPr>
            <a:r>
              <a:rPr lang="en-US" sz="3000" dirty="0"/>
              <a:t>Limb </a:t>
            </a:r>
            <a:r>
              <a:rPr lang="en-US" sz="3000" dirty="0" err="1"/>
              <a:t>ischaemia</a:t>
            </a:r>
            <a:r>
              <a:rPr lang="en-US" sz="3000" dirty="0"/>
              <a:t>, intermittent claudication.</a:t>
            </a:r>
          </a:p>
        </p:txBody>
      </p:sp>
    </p:spTree>
    <p:extLst>
      <p:ext uri="{BB962C8B-B14F-4D97-AF65-F5344CB8AC3E}">
        <p14:creationId xmlns:p14="http://schemas.microsoft.com/office/powerpoint/2010/main" val="422274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4664"/>
            <a:ext cx="8568952" cy="5560753"/>
          </a:xfrm>
          <a:prstGeom prst="rect">
            <a:avLst/>
          </a:prstGeom>
        </p:spPr>
        <p:txBody>
          <a:bodyPr wrap="square">
            <a:spAutoFit/>
          </a:bodyPr>
          <a:lstStyle/>
          <a:p>
            <a:pPr algn="just">
              <a:lnSpc>
                <a:spcPct val="150000"/>
              </a:lnSpc>
            </a:pPr>
            <a:r>
              <a:rPr lang="en-US" sz="3000" b="1" dirty="0"/>
              <a:t>Gastrointestinal</a:t>
            </a:r>
            <a:r>
              <a:rPr lang="en-US" sz="3000" dirty="0"/>
              <a:t> </a:t>
            </a:r>
            <a:r>
              <a:rPr lang="en-US" sz="3000" b="1" dirty="0"/>
              <a:t>symptoms</a:t>
            </a:r>
            <a:r>
              <a:rPr lang="en-US" sz="3000" dirty="0"/>
              <a:t>: chronic heart failure may cause abdominal discomfort due to liver enlargement and abdominal distension.</a:t>
            </a:r>
          </a:p>
          <a:p>
            <a:pPr algn="just">
              <a:lnSpc>
                <a:spcPct val="150000"/>
              </a:lnSpc>
            </a:pPr>
            <a:r>
              <a:rPr lang="en-US" sz="3000" dirty="0"/>
              <a:t>May present with failure to thrive in children or weight loss in adults (although fluid retention caused by heart failure will cause an increase in body weight).</a:t>
            </a:r>
          </a:p>
          <a:p>
            <a:pPr algn="just">
              <a:lnSpc>
                <a:spcPct val="150000"/>
              </a:lnSpc>
            </a:pPr>
            <a:r>
              <a:rPr lang="en-US" sz="3000" dirty="0"/>
              <a:t>Urinary symptoms: oliguria can be an important symptom of heart failure.</a:t>
            </a:r>
          </a:p>
        </p:txBody>
      </p:sp>
    </p:spTree>
    <p:extLst>
      <p:ext uri="{BB962C8B-B14F-4D97-AF65-F5344CB8AC3E}">
        <p14:creationId xmlns:p14="http://schemas.microsoft.com/office/powerpoint/2010/main" val="422274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1382"/>
            <a:ext cx="8424936" cy="6047938"/>
          </a:xfrm>
          <a:prstGeom prst="rect">
            <a:avLst/>
          </a:prstGeom>
        </p:spPr>
        <p:txBody>
          <a:bodyPr wrap="square">
            <a:spAutoFit/>
          </a:bodyPr>
          <a:lstStyle/>
          <a:p>
            <a:pPr algn="just">
              <a:lnSpc>
                <a:spcPct val="150000"/>
              </a:lnSpc>
            </a:pPr>
            <a:r>
              <a:rPr lang="en-US" sz="2900" b="1" dirty="0"/>
              <a:t>Cerebral symptoms:</a:t>
            </a:r>
            <a:endParaRPr lang="en-US" sz="2900" dirty="0"/>
          </a:p>
          <a:p>
            <a:pPr algn="just">
              <a:lnSpc>
                <a:spcPct val="150000"/>
              </a:lnSpc>
            </a:pPr>
            <a:r>
              <a:rPr lang="en-US" sz="2900" dirty="0"/>
              <a:t>Syncope of cardiac origin may closely resemble benign vasovagal attacks and can be caused by aortic stenosis or regurgitation (or even pulmonary stenosis), or excessively fast or slow ventricular rate (heart block, atrial dysrhythmia, paroxysmal tachycardia).</a:t>
            </a:r>
          </a:p>
          <a:p>
            <a:pPr algn="just">
              <a:lnSpc>
                <a:spcPct val="150000"/>
              </a:lnSpc>
            </a:pPr>
            <a:r>
              <a:rPr lang="en-US" sz="2900" dirty="0"/>
              <a:t>Dizziness, headache, and mental changes are not uncommon symptoms of severe hypertension, arterial degeneration and cardiac failure.</a:t>
            </a:r>
          </a:p>
        </p:txBody>
      </p:sp>
    </p:spTree>
    <p:extLst>
      <p:ext uri="{BB962C8B-B14F-4D97-AF65-F5344CB8AC3E}">
        <p14:creationId xmlns:p14="http://schemas.microsoft.com/office/powerpoint/2010/main" val="422274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980728"/>
            <a:ext cx="8568952" cy="4868256"/>
          </a:xfrm>
          <a:prstGeom prst="rect">
            <a:avLst/>
          </a:prstGeom>
        </p:spPr>
        <p:txBody>
          <a:bodyPr wrap="square">
            <a:spAutoFit/>
          </a:bodyPr>
          <a:lstStyle/>
          <a:p>
            <a:pPr algn="just">
              <a:lnSpc>
                <a:spcPct val="150000"/>
              </a:lnSpc>
            </a:pPr>
            <a:r>
              <a:rPr lang="en-US" sz="3000" b="1" dirty="0"/>
              <a:t>Past medical history</a:t>
            </a:r>
            <a:endParaRPr lang="en-US" sz="3000" dirty="0"/>
          </a:p>
          <a:p>
            <a:pPr algn="just">
              <a:lnSpc>
                <a:spcPct val="150000"/>
              </a:lnSpc>
            </a:pPr>
            <a:r>
              <a:rPr lang="en-US" sz="3000" dirty="0"/>
              <a:t>Enquire about any raised blood pressure, heart problems, fainting fits, dizziness or collapses.</a:t>
            </a:r>
          </a:p>
          <a:p>
            <a:pPr algn="just">
              <a:lnSpc>
                <a:spcPct val="150000"/>
              </a:lnSpc>
            </a:pPr>
            <a:r>
              <a:rPr lang="en-US" sz="3000" dirty="0"/>
              <a:t>Note whether there have been any heart attacks, any history of angina and any cardiac procedures or operations (type and date of intervention and outcome).</a:t>
            </a:r>
          </a:p>
        </p:txBody>
      </p:sp>
    </p:spTree>
    <p:extLst>
      <p:ext uri="{BB962C8B-B14F-4D97-AF65-F5344CB8AC3E}">
        <p14:creationId xmlns:p14="http://schemas.microsoft.com/office/powerpoint/2010/main" val="675370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053441"/>
            <a:ext cx="8622704" cy="4175759"/>
          </a:xfrm>
          <a:prstGeom prst="rect">
            <a:avLst/>
          </a:prstGeom>
        </p:spPr>
        <p:txBody>
          <a:bodyPr wrap="square">
            <a:spAutoFit/>
          </a:bodyPr>
          <a:lstStyle/>
          <a:p>
            <a:pPr algn="just">
              <a:lnSpc>
                <a:spcPct val="150000"/>
              </a:lnSpc>
            </a:pPr>
            <a:r>
              <a:rPr lang="en-US" sz="3000" dirty="0"/>
              <a:t>Previous levels of lipids if ever checked or known.</a:t>
            </a:r>
          </a:p>
          <a:p>
            <a:pPr algn="just">
              <a:lnSpc>
                <a:spcPct val="150000"/>
              </a:lnSpc>
            </a:pPr>
            <a:r>
              <a:rPr lang="en-US" sz="3000" dirty="0"/>
              <a:t>Ask whether there is any history of rheumatic fever or heart problems as a child.</a:t>
            </a:r>
          </a:p>
          <a:p>
            <a:pPr algn="just">
              <a:lnSpc>
                <a:spcPct val="150000"/>
              </a:lnSpc>
            </a:pPr>
            <a:r>
              <a:rPr lang="en-US" sz="3000" b="1" dirty="0"/>
              <a:t>General</a:t>
            </a:r>
            <a:r>
              <a:rPr lang="en-US" sz="3000" dirty="0"/>
              <a:t>: note any other operations or illnesses, especially history of myocardial infarction, </a:t>
            </a:r>
            <a:r>
              <a:rPr lang="en-US" sz="3000" dirty="0" err="1"/>
              <a:t>hyperlipidaemia</a:t>
            </a:r>
            <a:r>
              <a:rPr lang="en-US" sz="3000" dirty="0"/>
              <a:t>, hypertension, stroke, diabetes.</a:t>
            </a:r>
          </a:p>
        </p:txBody>
      </p:sp>
    </p:spTree>
    <p:extLst>
      <p:ext uri="{BB962C8B-B14F-4D97-AF65-F5344CB8AC3E}">
        <p14:creationId xmlns:p14="http://schemas.microsoft.com/office/powerpoint/2010/main" val="422274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412776"/>
            <a:ext cx="8622704" cy="3483261"/>
          </a:xfrm>
          <a:prstGeom prst="rect">
            <a:avLst/>
          </a:prstGeom>
        </p:spPr>
        <p:txBody>
          <a:bodyPr wrap="square">
            <a:spAutoFit/>
          </a:bodyPr>
          <a:lstStyle/>
          <a:p>
            <a:pPr algn="just">
              <a:lnSpc>
                <a:spcPct val="150000"/>
              </a:lnSpc>
            </a:pPr>
            <a:r>
              <a:rPr lang="en-US" sz="3000" b="1" dirty="0"/>
              <a:t>Family cardiac history</a:t>
            </a:r>
            <a:endParaRPr lang="en-US" sz="3000" dirty="0"/>
          </a:p>
          <a:p>
            <a:pPr algn="just">
              <a:lnSpc>
                <a:spcPct val="150000"/>
              </a:lnSpc>
            </a:pPr>
            <a:r>
              <a:rPr lang="en-US" sz="3000" dirty="0"/>
              <a:t>Ask about hypertension, coronary heart disease, stroke, diabetes, </a:t>
            </a:r>
            <a:r>
              <a:rPr lang="en-US" sz="3000" dirty="0" err="1"/>
              <a:t>hyperlipidaemia</a:t>
            </a:r>
            <a:r>
              <a:rPr lang="en-US" sz="3000" dirty="0"/>
              <a:t>, congenital heart disease and any early deaths (before the age of 60) in the family.</a:t>
            </a:r>
          </a:p>
        </p:txBody>
      </p:sp>
    </p:spTree>
    <p:extLst>
      <p:ext uri="{BB962C8B-B14F-4D97-AF65-F5344CB8AC3E}">
        <p14:creationId xmlns:p14="http://schemas.microsoft.com/office/powerpoint/2010/main" val="422274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8424936" cy="6253250"/>
          </a:xfrm>
          <a:prstGeom prst="rect">
            <a:avLst/>
          </a:prstGeom>
        </p:spPr>
        <p:txBody>
          <a:bodyPr wrap="square">
            <a:spAutoFit/>
          </a:bodyPr>
          <a:lstStyle/>
          <a:p>
            <a:pPr algn="just">
              <a:lnSpc>
                <a:spcPct val="150000"/>
              </a:lnSpc>
            </a:pPr>
            <a:r>
              <a:rPr lang="en-US" sz="3000" b="1" dirty="0"/>
              <a:t>Lifestyle</a:t>
            </a:r>
            <a:endParaRPr lang="en-US" sz="3000" dirty="0"/>
          </a:p>
          <a:p>
            <a:pPr algn="just">
              <a:lnSpc>
                <a:spcPct val="150000"/>
              </a:lnSpc>
            </a:pPr>
            <a:r>
              <a:rPr lang="en-US" sz="3000" dirty="0"/>
              <a:t>Include ensuring appropriate prevention of cardiovascular disease (including calculation of cardiovascular risk):</a:t>
            </a:r>
          </a:p>
          <a:p>
            <a:pPr algn="just">
              <a:lnSpc>
                <a:spcPct val="150000"/>
              </a:lnSpc>
            </a:pPr>
            <a:r>
              <a:rPr lang="en-US" sz="3000" b="1" dirty="0"/>
              <a:t>Smoking.</a:t>
            </a:r>
            <a:endParaRPr lang="en-US" sz="3000" dirty="0"/>
          </a:p>
          <a:p>
            <a:pPr algn="just">
              <a:lnSpc>
                <a:spcPct val="150000"/>
              </a:lnSpc>
            </a:pPr>
            <a:r>
              <a:rPr lang="en-US" sz="3000" b="1" dirty="0"/>
              <a:t>Obesity:</a:t>
            </a:r>
            <a:r>
              <a:rPr lang="en-US" sz="3000" dirty="0"/>
              <a:t> calculate body mass index (BMI); acute weight increase may indicate fluid retention and heart failure.</a:t>
            </a:r>
          </a:p>
          <a:p>
            <a:pPr algn="just">
              <a:lnSpc>
                <a:spcPct val="150000"/>
              </a:lnSpc>
            </a:pPr>
            <a:r>
              <a:rPr lang="en-US" sz="3000" b="1" dirty="0"/>
              <a:t>Diet:</a:t>
            </a:r>
            <a:r>
              <a:rPr lang="en-US" sz="3000" dirty="0"/>
              <a:t> healthy or unhealthy.</a:t>
            </a:r>
          </a:p>
        </p:txBody>
      </p:sp>
    </p:spTree>
    <p:extLst>
      <p:ext uri="{BB962C8B-B14F-4D97-AF65-F5344CB8AC3E}">
        <p14:creationId xmlns:p14="http://schemas.microsoft.com/office/powerpoint/2010/main" val="422274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05404"/>
            <a:ext cx="8712968" cy="6031908"/>
          </a:xfrm>
          <a:prstGeom prst="rect">
            <a:avLst/>
          </a:prstGeom>
        </p:spPr>
        <p:txBody>
          <a:bodyPr wrap="square">
            <a:spAutoFit/>
          </a:bodyPr>
          <a:lstStyle/>
          <a:p>
            <a:pPr algn="just">
              <a:lnSpc>
                <a:spcPct val="150000"/>
              </a:lnSpc>
            </a:pPr>
            <a:r>
              <a:rPr lang="en-US" sz="2600" dirty="0"/>
              <a:t>Physical activity or inactivity, including exercise tolerance: ask whether there is anything that they cannot do because of any of the symptoms. It is best to try to quantify this - for example, inability to walk 50 yards rather than inability to walk. Note what changes they have had to make. For example, ask whether the patient stopped walking up the stairs or stopped work because of angina and/or breathlessness.</a:t>
            </a:r>
          </a:p>
          <a:p>
            <a:pPr algn="just">
              <a:lnSpc>
                <a:spcPct val="150000"/>
              </a:lnSpc>
            </a:pPr>
            <a:r>
              <a:rPr lang="en-US" sz="2600" b="1" dirty="0"/>
              <a:t>Occupation</a:t>
            </a:r>
            <a:r>
              <a:rPr lang="en-US" sz="2600" dirty="0"/>
              <a:t>: establish whether this is sedentary or active and, if the latter, how active.</a:t>
            </a:r>
          </a:p>
          <a:p>
            <a:pPr algn="just">
              <a:lnSpc>
                <a:spcPct val="150000"/>
              </a:lnSpc>
            </a:pPr>
            <a:r>
              <a:rPr lang="en-US" sz="2600" dirty="0"/>
              <a:t>Stress levels - occupational and others.</a:t>
            </a:r>
          </a:p>
        </p:txBody>
      </p:sp>
    </p:spTree>
    <p:extLst>
      <p:ext uri="{BB962C8B-B14F-4D97-AF65-F5344CB8AC3E}">
        <p14:creationId xmlns:p14="http://schemas.microsoft.com/office/powerpoint/2010/main" val="4222742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1187</Words>
  <Application>Microsoft Office PowerPoint</Application>
  <PresentationFormat>On-screen Show (4:3)</PresentationFormat>
  <Paragraphs>75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hadidilib1</dc:creator>
  <cp:lastModifiedBy>HADIDI</cp:lastModifiedBy>
  <cp:revision>15</cp:revision>
  <dcterms:created xsi:type="dcterms:W3CDTF">2019-10-14T06:41:14Z</dcterms:created>
  <dcterms:modified xsi:type="dcterms:W3CDTF">2024-07-09T16:02:15Z</dcterms:modified>
</cp:coreProperties>
</file>