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388" r:id="rId3"/>
    <p:sldId id="389" r:id="rId4"/>
    <p:sldId id="277" r:id="rId5"/>
    <p:sldId id="278" r:id="rId6"/>
    <p:sldId id="279" r:id="rId7"/>
    <p:sldId id="280" r:id="rId8"/>
    <p:sldId id="281" r:id="rId9"/>
    <p:sldId id="282" r:id="rId10"/>
    <p:sldId id="360" r:id="rId11"/>
    <p:sldId id="361" r:id="rId12"/>
    <p:sldId id="283" r:id="rId13"/>
    <p:sldId id="284" r:id="rId14"/>
    <p:sldId id="294" r:id="rId15"/>
    <p:sldId id="285" r:id="rId16"/>
    <p:sldId id="286" r:id="rId17"/>
    <p:sldId id="287" r:id="rId18"/>
    <p:sldId id="288" r:id="rId19"/>
    <p:sldId id="289" r:id="rId20"/>
    <p:sldId id="290" r:id="rId21"/>
    <p:sldId id="362" r:id="rId22"/>
    <p:sldId id="363" r:id="rId23"/>
    <p:sldId id="364" r:id="rId24"/>
    <p:sldId id="365" r:id="rId25"/>
    <p:sldId id="291" r:id="rId26"/>
    <p:sldId id="292" r:id="rId27"/>
    <p:sldId id="296" r:id="rId28"/>
    <p:sldId id="297" r:id="rId29"/>
    <p:sldId id="298" r:id="rId30"/>
    <p:sldId id="299" r:id="rId31"/>
    <p:sldId id="300" r:id="rId32"/>
    <p:sldId id="301" r:id="rId33"/>
    <p:sldId id="302" r:id="rId34"/>
    <p:sldId id="369" r:id="rId35"/>
    <p:sldId id="370" r:id="rId36"/>
    <p:sldId id="390" r:id="rId37"/>
    <p:sldId id="391" r:id="rId38"/>
    <p:sldId id="374" r:id="rId39"/>
    <p:sldId id="375" r:id="rId40"/>
    <p:sldId id="376" r:id="rId41"/>
    <p:sldId id="377" r:id="rId42"/>
    <p:sldId id="378" r:id="rId43"/>
    <p:sldId id="379" r:id="rId44"/>
    <p:sldId id="380" r:id="rId45"/>
    <p:sldId id="381" r:id="rId46"/>
    <p:sldId id="382" r:id="rId47"/>
    <p:sldId id="383" r:id="rId48"/>
    <p:sldId id="384" r:id="rId49"/>
    <p:sldId id="385" r:id="rId50"/>
    <p:sldId id="386" r:id="rId51"/>
    <p:sldId id="387" r:id="rId52"/>
    <p:sldId id="303" r:id="rId53"/>
    <p:sldId id="304" r:id="rId54"/>
    <p:sldId id="306" r:id="rId55"/>
    <p:sldId id="316" r:id="rId56"/>
    <p:sldId id="359" r:id="rId57"/>
    <p:sldId id="307" r:id="rId58"/>
    <p:sldId id="308" r:id="rId59"/>
    <p:sldId id="309" r:id="rId60"/>
    <p:sldId id="310" r:id="rId61"/>
    <p:sldId id="366" r:id="rId62"/>
    <p:sldId id="392" r:id="rId63"/>
    <p:sldId id="393" r:id="rId64"/>
    <p:sldId id="311" r:id="rId65"/>
    <p:sldId id="312" r:id="rId66"/>
    <p:sldId id="313" r:id="rId67"/>
    <p:sldId id="314" r:id="rId68"/>
    <p:sldId id="315" r:id="rId69"/>
    <p:sldId id="293" r:id="rId70"/>
    <p:sldId id="317" r:id="rId71"/>
    <p:sldId id="318" r:id="rId72"/>
    <p:sldId id="319" r:id="rId73"/>
    <p:sldId id="320" r:id="rId74"/>
    <p:sldId id="321" r:id="rId75"/>
    <p:sldId id="322" r:id="rId76"/>
    <p:sldId id="323" r:id="rId77"/>
    <p:sldId id="324" r:id="rId78"/>
    <p:sldId id="325" r:id="rId79"/>
    <p:sldId id="326" r:id="rId80"/>
    <p:sldId id="327" r:id="rId81"/>
    <p:sldId id="328" r:id="rId82"/>
    <p:sldId id="329" r:id="rId83"/>
    <p:sldId id="330" r:id="rId84"/>
    <p:sldId id="331" r:id="rId85"/>
    <p:sldId id="332" r:id="rId86"/>
    <p:sldId id="333" r:id="rId87"/>
    <p:sldId id="334" r:id="rId88"/>
    <p:sldId id="335" r:id="rId89"/>
    <p:sldId id="336" r:id="rId90"/>
    <p:sldId id="337" r:id="rId91"/>
    <p:sldId id="338" r:id="rId92"/>
    <p:sldId id="339" r:id="rId93"/>
    <p:sldId id="340" r:id="rId94"/>
    <p:sldId id="341" r:id="rId95"/>
    <p:sldId id="342" r:id="rId96"/>
    <p:sldId id="343" r:id="rId97"/>
    <p:sldId id="344" r:id="rId98"/>
    <p:sldId id="345" r:id="rId99"/>
    <p:sldId id="346" r:id="rId100"/>
    <p:sldId id="347" r:id="rId101"/>
    <p:sldId id="394" r:id="rId102"/>
    <p:sldId id="348" r:id="rId103"/>
    <p:sldId id="395" r:id="rId104"/>
    <p:sldId id="349" r:id="rId105"/>
    <p:sldId id="350" r:id="rId106"/>
    <p:sldId id="351" r:id="rId107"/>
    <p:sldId id="352" r:id="rId108"/>
    <p:sldId id="353" r:id="rId109"/>
    <p:sldId id="354" r:id="rId110"/>
    <p:sldId id="355" r:id="rId111"/>
    <p:sldId id="356" r:id="rId112"/>
    <p:sldId id="357" r:id="rId113"/>
    <p:sldId id="358"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BE4CD6-F26B-4D2F-BF3D-9ECACCD6806F}" type="datetimeFigureOut">
              <a:rPr lang="en-US" smtClean="0"/>
              <a:t>9/18/2019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069E12-7102-4FCB-BCD5-EAB7B8EBD776}" type="slidenum">
              <a:rPr lang="en-US" smtClean="0"/>
              <a:t>‹#›</a:t>
            </a:fld>
            <a:endParaRPr lang="en-US"/>
          </a:p>
        </p:txBody>
      </p:sp>
    </p:spTree>
    <p:extLst>
      <p:ext uri="{BB962C8B-B14F-4D97-AF65-F5344CB8AC3E}">
        <p14:creationId xmlns:p14="http://schemas.microsoft.com/office/powerpoint/2010/main" val="2561372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BE4CD6-F26B-4D2F-BF3D-9ECACCD6806F}" type="datetimeFigureOut">
              <a:rPr lang="en-US" smtClean="0"/>
              <a:t>9/18/2019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069E12-7102-4FCB-BCD5-EAB7B8EBD776}" type="slidenum">
              <a:rPr lang="en-US" smtClean="0"/>
              <a:t>‹#›</a:t>
            </a:fld>
            <a:endParaRPr lang="en-US"/>
          </a:p>
        </p:txBody>
      </p:sp>
    </p:spTree>
    <p:extLst>
      <p:ext uri="{BB962C8B-B14F-4D97-AF65-F5344CB8AC3E}">
        <p14:creationId xmlns:p14="http://schemas.microsoft.com/office/powerpoint/2010/main" val="215600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BE4CD6-F26B-4D2F-BF3D-9ECACCD6806F}" type="datetimeFigureOut">
              <a:rPr lang="en-US" smtClean="0"/>
              <a:t>9/18/2019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069E12-7102-4FCB-BCD5-EAB7B8EBD776}" type="slidenum">
              <a:rPr lang="en-US" smtClean="0"/>
              <a:t>‹#›</a:t>
            </a:fld>
            <a:endParaRPr lang="en-US"/>
          </a:p>
        </p:txBody>
      </p:sp>
    </p:spTree>
    <p:extLst>
      <p:ext uri="{BB962C8B-B14F-4D97-AF65-F5344CB8AC3E}">
        <p14:creationId xmlns:p14="http://schemas.microsoft.com/office/powerpoint/2010/main" val="2729350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BE4CD6-F26B-4D2F-BF3D-9ECACCD6806F}" type="datetimeFigureOut">
              <a:rPr lang="en-US" smtClean="0"/>
              <a:t>9/18/2019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069E12-7102-4FCB-BCD5-EAB7B8EBD776}" type="slidenum">
              <a:rPr lang="en-US" smtClean="0"/>
              <a:t>‹#›</a:t>
            </a:fld>
            <a:endParaRPr lang="en-US"/>
          </a:p>
        </p:txBody>
      </p:sp>
    </p:spTree>
    <p:extLst>
      <p:ext uri="{BB962C8B-B14F-4D97-AF65-F5344CB8AC3E}">
        <p14:creationId xmlns:p14="http://schemas.microsoft.com/office/powerpoint/2010/main" val="3476906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BE4CD6-F26B-4D2F-BF3D-9ECACCD6806F}" type="datetimeFigureOut">
              <a:rPr lang="en-US" smtClean="0"/>
              <a:t>9/18/2019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069E12-7102-4FCB-BCD5-EAB7B8EBD776}" type="slidenum">
              <a:rPr lang="en-US" smtClean="0"/>
              <a:t>‹#›</a:t>
            </a:fld>
            <a:endParaRPr lang="en-US"/>
          </a:p>
        </p:txBody>
      </p:sp>
    </p:spTree>
    <p:extLst>
      <p:ext uri="{BB962C8B-B14F-4D97-AF65-F5344CB8AC3E}">
        <p14:creationId xmlns:p14="http://schemas.microsoft.com/office/powerpoint/2010/main" val="402921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BE4CD6-F26B-4D2F-BF3D-9ECACCD6806F}" type="datetimeFigureOut">
              <a:rPr lang="en-US" smtClean="0"/>
              <a:t>9/18/2019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069E12-7102-4FCB-BCD5-EAB7B8EBD776}" type="slidenum">
              <a:rPr lang="en-US" smtClean="0"/>
              <a:t>‹#›</a:t>
            </a:fld>
            <a:endParaRPr lang="en-US"/>
          </a:p>
        </p:txBody>
      </p:sp>
    </p:spTree>
    <p:extLst>
      <p:ext uri="{BB962C8B-B14F-4D97-AF65-F5344CB8AC3E}">
        <p14:creationId xmlns:p14="http://schemas.microsoft.com/office/powerpoint/2010/main" val="815690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BE4CD6-F26B-4D2F-BF3D-9ECACCD6806F}" type="datetimeFigureOut">
              <a:rPr lang="en-US" smtClean="0"/>
              <a:t>9/18/2019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069E12-7102-4FCB-BCD5-EAB7B8EBD776}" type="slidenum">
              <a:rPr lang="en-US" smtClean="0"/>
              <a:t>‹#›</a:t>
            </a:fld>
            <a:endParaRPr lang="en-US"/>
          </a:p>
        </p:txBody>
      </p:sp>
    </p:spTree>
    <p:extLst>
      <p:ext uri="{BB962C8B-B14F-4D97-AF65-F5344CB8AC3E}">
        <p14:creationId xmlns:p14="http://schemas.microsoft.com/office/powerpoint/2010/main" val="1301651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BE4CD6-F26B-4D2F-BF3D-9ECACCD6806F}" type="datetimeFigureOut">
              <a:rPr lang="en-US" smtClean="0"/>
              <a:t>9/18/2019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069E12-7102-4FCB-BCD5-EAB7B8EBD776}" type="slidenum">
              <a:rPr lang="en-US" smtClean="0"/>
              <a:t>‹#›</a:t>
            </a:fld>
            <a:endParaRPr lang="en-US"/>
          </a:p>
        </p:txBody>
      </p:sp>
    </p:spTree>
    <p:extLst>
      <p:ext uri="{BB962C8B-B14F-4D97-AF65-F5344CB8AC3E}">
        <p14:creationId xmlns:p14="http://schemas.microsoft.com/office/powerpoint/2010/main" val="1990549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BE4CD6-F26B-4D2F-BF3D-9ECACCD6806F}" type="datetimeFigureOut">
              <a:rPr lang="en-US" smtClean="0"/>
              <a:t>9/18/2019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069E12-7102-4FCB-BCD5-EAB7B8EBD776}" type="slidenum">
              <a:rPr lang="en-US" smtClean="0"/>
              <a:t>‹#›</a:t>
            </a:fld>
            <a:endParaRPr lang="en-US"/>
          </a:p>
        </p:txBody>
      </p:sp>
    </p:spTree>
    <p:extLst>
      <p:ext uri="{BB962C8B-B14F-4D97-AF65-F5344CB8AC3E}">
        <p14:creationId xmlns:p14="http://schemas.microsoft.com/office/powerpoint/2010/main" val="3470528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BE4CD6-F26B-4D2F-BF3D-9ECACCD6806F}" type="datetimeFigureOut">
              <a:rPr lang="en-US" smtClean="0"/>
              <a:t>9/18/2019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069E12-7102-4FCB-BCD5-EAB7B8EBD776}" type="slidenum">
              <a:rPr lang="en-US" smtClean="0"/>
              <a:t>‹#›</a:t>
            </a:fld>
            <a:endParaRPr lang="en-US"/>
          </a:p>
        </p:txBody>
      </p:sp>
    </p:spTree>
    <p:extLst>
      <p:ext uri="{BB962C8B-B14F-4D97-AF65-F5344CB8AC3E}">
        <p14:creationId xmlns:p14="http://schemas.microsoft.com/office/powerpoint/2010/main" val="3149763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BE4CD6-F26B-4D2F-BF3D-9ECACCD6806F}" type="datetimeFigureOut">
              <a:rPr lang="en-US" smtClean="0"/>
              <a:t>9/18/2019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069E12-7102-4FCB-BCD5-EAB7B8EBD776}" type="slidenum">
              <a:rPr lang="en-US" smtClean="0"/>
              <a:t>‹#›</a:t>
            </a:fld>
            <a:endParaRPr lang="en-US"/>
          </a:p>
        </p:txBody>
      </p:sp>
    </p:spTree>
    <p:extLst>
      <p:ext uri="{BB962C8B-B14F-4D97-AF65-F5344CB8AC3E}">
        <p14:creationId xmlns:p14="http://schemas.microsoft.com/office/powerpoint/2010/main" val="1854694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BE4CD6-F26B-4D2F-BF3D-9ECACCD6806F}" type="datetimeFigureOut">
              <a:rPr lang="en-US" smtClean="0"/>
              <a:t>9/18/2019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069E12-7102-4FCB-BCD5-EAB7B8EBD776}" type="slidenum">
              <a:rPr lang="en-US" smtClean="0"/>
              <a:t>‹#›</a:t>
            </a:fld>
            <a:endParaRPr lang="en-US"/>
          </a:p>
        </p:txBody>
      </p:sp>
    </p:spTree>
    <p:extLst>
      <p:ext uri="{BB962C8B-B14F-4D97-AF65-F5344CB8AC3E}">
        <p14:creationId xmlns:p14="http://schemas.microsoft.com/office/powerpoint/2010/main" val="4209784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hyperlink" Target="https://www.amboss.com/us/knowledge/Croup#xid=n407PT&amp;anker=Z9ece4c748a60692ebd797e0d550483e6" TargetMode="Externa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8032" y="1052736"/>
            <a:ext cx="8532440" cy="4247317"/>
          </a:xfrm>
          <a:prstGeom prst="rect">
            <a:avLst/>
          </a:prstGeom>
        </p:spPr>
        <p:txBody>
          <a:bodyPr wrap="square">
            <a:spAutoFit/>
          </a:bodyPr>
          <a:lstStyle/>
          <a:p>
            <a:pPr algn="ctr"/>
            <a:r>
              <a:rPr lang="en-US" sz="4500" b="1" dirty="0">
                <a:effectLst>
                  <a:outerShdw blurRad="38100" dist="38100" dir="2700000" algn="tl">
                    <a:srgbClr val="000000">
                      <a:alpha val="43137"/>
                    </a:srgbClr>
                  </a:outerShdw>
                </a:effectLst>
              </a:rPr>
              <a:t>Cardiovascular Examination lecture </a:t>
            </a:r>
            <a:endParaRPr lang="en-US" sz="4500" b="1" dirty="0" smtClean="0">
              <a:effectLst>
                <a:outerShdw blurRad="38100" dist="38100" dir="2700000" algn="tl">
                  <a:srgbClr val="000000">
                    <a:alpha val="43137"/>
                  </a:srgbClr>
                </a:outerShdw>
              </a:effectLst>
            </a:endParaRPr>
          </a:p>
          <a:p>
            <a:pPr algn="ctr"/>
            <a:endParaRPr lang="en-US" sz="4500" b="1" dirty="0">
              <a:effectLst>
                <a:outerShdw blurRad="38100" dist="38100" dir="2700000" algn="tl">
                  <a:srgbClr val="000000">
                    <a:alpha val="43137"/>
                  </a:srgbClr>
                </a:outerShdw>
              </a:effectLst>
            </a:endParaRPr>
          </a:p>
          <a:p>
            <a:pPr algn="ctr"/>
            <a:r>
              <a:rPr lang="en-US" sz="4500" b="1" dirty="0">
                <a:effectLst>
                  <a:outerShdw blurRad="38100" dist="38100" dir="2700000" algn="tl">
                    <a:srgbClr val="000000">
                      <a:alpha val="43137"/>
                    </a:srgbClr>
                  </a:outerShdw>
                </a:effectLst>
              </a:rPr>
              <a:t>By : Dr. Jamal </a:t>
            </a:r>
            <a:r>
              <a:rPr lang="en-US" sz="4500" b="1" dirty="0" err="1" smtClean="0">
                <a:effectLst>
                  <a:outerShdw blurRad="38100" dist="38100" dir="2700000" algn="tl">
                    <a:srgbClr val="000000">
                      <a:alpha val="43137"/>
                    </a:srgbClr>
                  </a:outerShdw>
                </a:effectLst>
              </a:rPr>
              <a:t>Dabbas</a:t>
            </a:r>
            <a:endParaRPr lang="en-US" sz="4500" b="1" dirty="0" smtClean="0">
              <a:effectLst>
                <a:outerShdw blurRad="38100" dist="38100" dir="2700000" algn="tl">
                  <a:srgbClr val="000000">
                    <a:alpha val="43137"/>
                  </a:srgbClr>
                </a:outerShdw>
              </a:effectLst>
            </a:endParaRPr>
          </a:p>
          <a:p>
            <a:pPr algn="ctr"/>
            <a:endParaRPr lang="en-US" sz="4500" b="1" dirty="0">
              <a:effectLst>
                <a:outerShdw blurRad="38100" dist="38100" dir="2700000" algn="tl">
                  <a:srgbClr val="000000">
                    <a:alpha val="43137"/>
                  </a:srgbClr>
                </a:outerShdw>
              </a:effectLst>
            </a:endParaRPr>
          </a:p>
          <a:p>
            <a:pPr algn="ctr"/>
            <a:r>
              <a:rPr lang="en-US" sz="4500" b="1" dirty="0">
                <a:effectLst>
                  <a:outerShdw blurRad="38100" dist="38100" dir="2700000" algn="tl">
                    <a:srgbClr val="000000">
                      <a:alpha val="43137"/>
                    </a:srgbClr>
                  </a:outerShdw>
                </a:effectLst>
              </a:rPr>
              <a:t>Interventional Cardiologist </a:t>
            </a:r>
            <a:r>
              <a:rPr lang="en-US" sz="4500" b="1" dirty="0" smtClean="0">
                <a:effectLst>
                  <a:outerShdw blurRad="38100" dist="38100" dir="2700000" algn="tl">
                    <a:srgbClr val="000000">
                      <a:alpha val="43137"/>
                    </a:srgbClr>
                  </a:outerShdw>
                </a:effectLst>
              </a:rPr>
              <a:t>and </a:t>
            </a:r>
            <a:r>
              <a:rPr lang="en-US" sz="4500" b="1" dirty="0">
                <a:effectLst>
                  <a:outerShdw blurRad="38100" dist="38100" dir="2700000" algn="tl">
                    <a:srgbClr val="000000">
                      <a:alpha val="43137"/>
                    </a:srgbClr>
                  </a:outerShdw>
                </a:effectLst>
              </a:rPr>
              <a:t>internist   </a:t>
            </a:r>
          </a:p>
        </p:txBody>
      </p:sp>
    </p:spTree>
    <p:extLst>
      <p:ext uri="{BB962C8B-B14F-4D97-AF65-F5344CB8AC3E}">
        <p14:creationId xmlns:p14="http://schemas.microsoft.com/office/powerpoint/2010/main" val="2584099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OBJECTIVES</a:t>
            </a:r>
          </a:p>
        </p:txBody>
      </p:sp>
      <p:sp>
        <p:nvSpPr>
          <p:cNvPr id="7171" name="Rectangle 3"/>
          <p:cNvSpPr>
            <a:spLocks noGrp="1" noChangeArrowheads="1"/>
          </p:cNvSpPr>
          <p:nvPr>
            <p:ph type="body" idx="1"/>
          </p:nvPr>
        </p:nvSpPr>
        <p:spPr/>
        <p:txBody>
          <a:bodyPr/>
          <a:lstStyle/>
          <a:p>
            <a:r>
              <a:rPr lang="en-US"/>
              <a:t>JUGULAR VENOUS PULSE</a:t>
            </a:r>
          </a:p>
          <a:p>
            <a:r>
              <a:rPr lang="en-US"/>
              <a:t>UNDERSTAND/ HEAR S1 AND S2</a:t>
            </a:r>
          </a:p>
          <a:p>
            <a:r>
              <a:rPr lang="en-US"/>
              <a:t>S3 AND S4</a:t>
            </a:r>
          </a:p>
          <a:p>
            <a:r>
              <a:rPr lang="en-US"/>
              <a:t>HEAR SYSTOLE &amp; DIASTOLE</a:t>
            </a:r>
          </a:p>
          <a:p>
            <a:r>
              <a:rPr lang="en-US"/>
              <a:t>DESCRIBE HEART MURMURS</a:t>
            </a:r>
          </a:p>
          <a:p>
            <a:r>
              <a:rPr lang="en-US"/>
              <a:t>HEAR 3 SYSTOLIC MURMURS</a:t>
            </a:r>
          </a:p>
        </p:txBody>
      </p:sp>
    </p:spTree>
    <p:extLst>
      <p:ext uri="{BB962C8B-B14F-4D97-AF65-F5344CB8AC3E}">
        <p14:creationId xmlns:p14="http://schemas.microsoft.com/office/powerpoint/2010/main" val="1119595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p:txBody>
          <a:bodyPr/>
          <a:lstStyle/>
          <a:p>
            <a:r>
              <a:rPr lang="en-US"/>
              <a:t>Sitting bolt upright, your dyspneic (short of breath) patient has visible jugular venous pulsations to the angle of his jaw, which is 12 cm above his sternal angle. What is his right atrial pressure? Why might he be short of breath?</a:t>
            </a:r>
          </a:p>
        </p:txBody>
      </p:sp>
    </p:spTree>
    <p:extLst>
      <p:ext uri="{BB962C8B-B14F-4D97-AF65-F5344CB8AC3E}">
        <p14:creationId xmlns:p14="http://schemas.microsoft.com/office/powerpoint/2010/main" val="1089985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257141"/>
            <a:ext cx="7704856" cy="3323987"/>
          </a:xfrm>
          <a:prstGeom prst="rect">
            <a:avLst/>
          </a:prstGeom>
        </p:spPr>
        <p:txBody>
          <a:bodyPr wrap="square">
            <a:spAutoFit/>
          </a:bodyPr>
          <a:lstStyle/>
          <a:p>
            <a:r>
              <a:rPr lang="en-US" sz="3000" b="1" dirty="0"/>
              <a:t>History</a:t>
            </a:r>
            <a:endParaRPr lang="en-US" sz="3000" dirty="0"/>
          </a:p>
          <a:p>
            <a:pPr marL="457200" lvl="0" indent="-457200">
              <a:buFont typeface="Wingdings" pitchFamily="2" charset="2"/>
              <a:buChar char="§"/>
            </a:pPr>
            <a:r>
              <a:rPr lang="en-US" sz="3000" dirty="0"/>
              <a:t>Dyspnea</a:t>
            </a:r>
          </a:p>
          <a:p>
            <a:pPr marL="457200" lvl="0" indent="-457200">
              <a:buFont typeface="Wingdings" pitchFamily="2" charset="2"/>
              <a:buChar char="§"/>
            </a:pPr>
            <a:r>
              <a:rPr lang="en-US" sz="3000" dirty="0"/>
              <a:t>Chest pain</a:t>
            </a:r>
          </a:p>
          <a:p>
            <a:pPr marL="457200" lvl="0" indent="-457200">
              <a:buFont typeface="Wingdings" pitchFamily="2" charset="2"/>
              <a:buChar char="§"/>
            </a:pPr>
            <a:r>
              <a:rPr lang="en-US" sz="3000" dirty="0"/>
              <a:t>Palpitations</a:t>
            </a:r>
          </a:p>
          <a:p>
            <a:pPr marL="457200" lvl="0" indent="-457200">
              <a:buFont typeface="Wingdings" pitchFamily="2" charset="2"/>
              <a:buChar char="§"/>
            </a:pPr>
            <a:r>
              <a:rPr lang="en-US" sz="3000" dirty="0"/>
              <a:t>Syncope</a:t>
            </a:r>
          </a:p>
          <a:p>
            <a:pPr marL="457200" lvl="0" indent="-457200">
              <a:buFont typeface="Wingdings" pitchFamily="2" charset="2"/>
              <a:buChar char="§"/>
            </a:pPr>
            <a:r>
              <a:rPr lang="en-US" sz="3000" dirty="0"/>
              <a:t>Hemoptysis</a:t>
            </a:r>
          </a:p>
          <a:p>
            <a:pPr marL="457200" lvl="0" indent="-457200">
              <a:buFont typeface="Wingdings" pitchFamily="2" charset="2"/>
              <a:buChar char="§"/>
            </a:pPr>
            <a:r>
              <a:rPr lang="en-US" sz="3000" dirty="0"/>
              <a:t>Edema</a:t>
            </a:r>
          </a:p>
        </p:txBody>
      </p:sp>
    </p:spTree>
    <p:extLst>
      <p:ext uri="{BB962C8B-B14F-4D97-AF65-F5344CB8AC3E}">
        <p14:creationId xmlns:p14="http://schemas.microsoft.com/office/powerpoint/2010/main" val="2584099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359658"/>
            <a:ext cx="2958695" cy="477054"/>
          </a:xfrm>
          <a:prstGeom prst="rect">
            <a:avLst/>
          </a:prstGeom>
        </p:spPr>
        <p:txBody>
          <a:bodyPr wrap="none">
            <a:spAutoFit/>
          </a:bodyPr>
          <a:lstStyle/>
          <a:p>
            <a:r>
              <a:rPr lang="en-US" sz="2500" b="1" dirty="0">
                <a:effectLst>
                  <a:outerShdw blurRad="38100" dist="38100" dir="2700000" algn="tl">
                    <a:srgbClr val="000000">
                      <a:alpha val="43137"/>
                    </a:srgbClr>
                  </a:outerShdw>
                </a:effectLst>
              </a:rPr>
              <a:t>General examination</a:t>
            </a:r>
            <a:endParaRPr lang="en-US" sz="2500" dirty="0">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extLst>
              <p:ext uri="{D42A27DB-BD31-4B8C-83A1-F6EECF244321}">
                <p14:modId xmlns:p14="http://schemas.microsoft.com/office/powerpoint/2010/main" val="4270941260"/>
              </p:ext>
            </p:extLst>
          </p:nvPr>
        </p:nvGraphicFramePr>
        <p:xfrm>
          <a:off x="179512" y="1064346"/>
          <a:ext cx="8784976" cy="5316982"/>
        </p:xfrm>
        <a:graphic>
          <a:graphicData uri="http://schemas.openxmlformats.org/drawingml/2006/table">
            <a:tbl>
              <a:tblPr firstRow="1" firstCol="1" bandRow="1">
                <a:tableStyleId>{5DA37D80-6434-44D0-A028-1B22A696006F}</a:tableStyleId>
              </a:tblPr>
              <a:tblGrid>
                <a:gridCol w="1440160"/>
                <a:gridCol w="7344816"/>
              </a:tblGrid>
              <a:tr h="0">
                <a:tc>
                  <a:txBody>
                    <a:bodyPr/>
                    <a:lstStyle/>
                    <a:p>
                      <a:pPr algn="ctr">
                        <a:lnSpc>
                          <a:spcPct val="115000"/>
                        </a:lnSpc>
                        <a:spcAft>
                          <a:spcPts val="0"/>
                        </a:spcAft>
                      </a:pPr>
                      <a:r>
                        <a:rPr lang="en-US" sz="1800" dirty="0" smtClean="0">
                          <a:effectLst/>
                        </a:rPr>
                        <a:t>Appearance.</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u="none" strike="noStrike" dirty="0">
                          <a:effectLst/>
                        </a:rPr>
                        <a:t>Level of consciousness</a:t>
                      </a:r>
                      <a:r>
                        <a:rPr lang="en-US" sz="1800" dirty="0">
                          <a:effectLst/>
                        </a:rPr>
                        <a:t> (altered mental status)</a:t>
                      </a:r>
                    </a:p>
                    <a:p>
                      <a:pPr marL="342900" lvl="0" indent="-342900">
                        <a:lnSpc>
                          <a:spcPct val="115000"/>
                        </a:lnSpc>
                        <a:spcAft>
                          <a:spcPts val="1000"/>
                        </a:spcAft>
                        <a:buSzPts val="1000"/>
                        <a:buFont typeface="Symbol"/>
                        <a:buChar char=""/>
                        <a:tabLst>
                          <a:tab pos="457200" algn="l"/>
                        </a:tabLst>
                      </a:pPr>
                      <a:r>
                        <a:rPr lang="en-US" sz="1800" dirty="0">
                          <a:effectLst/>
                        </a:rPr>
                        <a:t>Skin and mucous membrane (color changes, temperature, </a:t>
                      </a:r>
                      <a:r>
                        <a:rPr lang="en-US" sz="1800" u="none" strike="noStrike" dirty="0">
                          <a:effectLst/>
                        </a:rPr>
                        <a:t>dehydration</a:t>
                      </a:r>
                      <a:r>
                        <a:rPr lang="en-US" sz="1800" dirty="0">
                          <a:effectLst/>
                        </a:rPr>
                        <a:t>)</a:t>
                      </a:r>
                    </a:p>
                    <a:p>
                      <a:pPr marL="742950" lvl="1" indent="-285750">
                        <a:lnSpc>
                          <a:spcPct val="115000"/>
                        </a:lnSpc>
                        <a:spcAft>
                          <a:spcPts val="1000"/>
                        </a:spcAft>
                        <a:buSzPts val="1000"/>
                        <a:buFont typeface="Symbol"/>
                        <a:buChar char=""/>
                        <a:tabLst>
                          <a:tab pos="914400" algn="l"/>
                        </a:tabLst>
                      </a:pPr>
                      <a:r>
                        <a:rPr lang="en-US" sz="1800" dirty="0">
                          <a:effectLst/>
                        </a:rPr>
                        <a:t>Central cyanosis (see features of congenital </a:t>
                      </a:r>
                      <a:r>
                        <a:rPr lang="en-US" sz="1800" u="none" strike="noStrike" dirty="0">
                          <a:effectLst/>
                        </a:rPr>
                        <a:t>heart</a:t>
                      </a:r>
                      <a:r>
                        <a:rPr lang="en-US" sz="1800" dirty="0">
                          <a:effectLst/>
                        </a:rPr>
                        <a:t> defects and </a:t>
                      </a:r>
                      <a:r>
                        <a:rPr lang="en-US" sz="1800" u="none" strike="noStrike" dirty="0">
                          <a:effectLst/>
                        </a:rPr>
                        <a:t>congestive heart failure</a:t>
                      </a:r>
                      <a:r>
                        <a:rPr lang="en-US" sz="1800" dirty="0">
                          <a:effectLst/>
                        </a:rPr>
                        <a:t>)</a:t>
                      </a:r>
                    </a:p>
                    <a:p>
                      <a:pPr marL="742950" lvl="1" indent="-285750">
                        <a:lnSpc>
                          <a:spcPct val="115000"/>
                        </a:lnSpc>
                        <a:spcAft>
                          <a:spcPts val="1000"/>
                        </a:spcAft>
                        <a:buSzPts val="1000"/>
                        <a:buFont typeface="Symbol"/>
                        <a:buChar char=""/>
                        <a:tabLst>
                          <a:tab pos="914400" algn="l"/>
                        </a:tabLst>
                      </a:pPr>
                      <a:r>
                        <a:rPr lang="en-US" sz="1800" dirty="0">
                          <a:effectLst/>
                        </a:rPr>
                        <a:t>Pallor (e.g., </a:t>
                      </a:r>
                      <a:r>
                        <a:rPr lang="en-US" sz="1800" u="none" strike="noStrike" dirty="0">
                          <a:effectLst/>
                        </a:rPr>
                        <a:t>anemia</a:t>
                      </a:r>
                      <a:r>
                        <a:rPr lang="en-US" sz="1800" dirty="0">
                          <a:effectLst/>
                        </a:rPr>
                        <a:t>)</a:t>
                      </a:r>
                    </a:p>
                    <a:p>
                      <a:pPr marL="742950" lvl="1" indent="-285750">
                        <a:lnSpc>
                          <a:spcPct val="115000"/>
                        </a:lnSpc>
                        <a:spcAft>
                          <a:spcPts val="1000"/>
                        </a:spcAft>
                        <a:buSzPts val="1000"/>
                        <a:buFont typeface="Symbol"/>
                        <a:buChar char=""/>
                        <a:tabLst>
                          <a:tab pos="914400" algn="l"/>
                        </a:tabLst>
                      </a:pPr>
                      <a:r>
                        <a:rPr lang="en-US" sz="1800" u="none" strike="noStrike" dirty="0">
                          <a:effectLst/>
                        </a:rPr>
                        <a:t>Plethora</a:t>
                      </a:r>
                      <a:r>
                        <a:rPr lang="en-US" sz="1800" dirty="0">
                          <a:effectLst/>
                        </a:rPr>
                        <a:t> (e.g., polycythemia)</a:t>
                      </a:r>
                    </a:p>
                    <a:p>
                      <a:pPr marL="742950" lvl="1" indent="-285750">
                        <a:lnSpc>
                          <a:spcPct val="115000"/>
                        </a:lnSpc>
                        <a:spcAft>
                          <a:spcPts val="1000"/>
                        </a:spcAft>
                        <a:buSzPts val="1000"/>
                        <a:buFont typeface="Symbol"/>
                        <a:buChar char=""/>
                        <a:tabLst>
                          <a:tab pos="914400" algn="l"/>
                        </a:tabLst>
                      </a:pPr>
                      <a:r>
                        <a:rPr lang="en-US" sz="1800" u="none" strike="noStrike" dirty="0">
                          <a:effectLst/>
                        </a:rPr>
                        <a:t>Xanthomas</a:t>
                      </a:r>
                      <a:r>
                        <a:rPr lang="en-US" sz="1800" dirty="0">
                          <a:effectLst/>
                        </a:rPr>
                        <a:t> (e.g., </a:t>
                      </a:r>
                      <a:r>
                        <a:rPr lang="en-US" sz="1800" u="none" strike="noStrike" dirty="0">
                          <a:effectLst/>
                        </a:rPr>
                        <a:t>dyslipidemia</a:t>
                      </a:r>
                      <a:r>
                        <a:rPr lang="en-US" sz="1800" dirty="0">
                          <a:effectLst/>
                        </a:rPr>
                        <a:t>)</a:t>
                      </a:r>
                    </a:p>
                    <a:p>
                      <a:pPr marL="342900" lvl="0" indent="-342900">
                        <a:lnSpc>
                          <a:spcPct val="115000"/>
                        </a:lnSpc>
                        <a:spcAft>
                          <a:spcPts val="1000"/>
                        </a:spcAft>
                        <a:buSzPts val="1000"/>
                        <a:buFont typeface="Symbol"/>
                        <a:buChar char=""/>
                        <a:tabLst>
                          <a:tab pos="457200" algn="l"/>
                        </a:tabLst>
                      </a:pPr>
                      <a:r>
                        <a:rPr lang="en-US" sz="1800" dirty="0" err="1">
                          <a:effectLst/>
                        </a:rPr>
                        <a:t>Syndromic</a:t>
                      </a:r>
                      <a:r>
                        <a:rPr lang="en-US" sz="1800" dirty="0">
                          <a:effectLst/>
                        </a:rPr>
                        <a:t> </a:t>
                      </a:r>
                      <a:r>
                        <a:rPr lang="en-US" sz="1800" dirty="0" err="1">
                          <a:effectLst/>
                        </a:rPr>
                        <a:t>facies</a:t>
                      </a:r>
                      <a:r>
                        <a:rPr lang="en-US" sz="1800" dirty="0">
                          <a:effectLst/>
                        </a:rPr>
                        <a:t> (e.g., in </a:t>
                      </a:r>
                      <a:r>
                        <a:rPr lang="en-US" sz="1800" u="none" strike="noStrike" dirty="0">
                          <a:effectLst/>
                        </a:rPr>
                        <a:t>trisomy 21</a:t>
                      </a:r>
                      <a:r>
                        <a:rPr lang="en-US" sz="1800" dirty="0">
                          <a:effectLst/>
                        </a:rPr>
                        <a:t>, </a:t>
                      </a:r>
                      <a:r>
                        <a:rPr lang="en-US" sz="1800" u="none" strike="noStrike" dirty="0">
                          <a:effectLst/>
                        </a:rPr>
                        <a:t>trisomy 18</a:t>
                      </a:r>
                      <a:r>
                        <a:rPr lang="en-US" sz="1800" dirty="0">
                          <a:effectLst/>
                        </a:rPr>
                        <a:t>; associated with congenital </a:t>
                      </a:r>
                      <a:r>
                        <a:rPr lang="en-US" sz="1800" u="none" strike="noStrike" dirty="0">
                          <a:effectLst/>
                        </a:rPr>
                        <a:t>heart</a:t>
                      </a:r>
                      <a:r>
                        <a:rPr lang="en-US" sz="1800" dirty="0">
                          <a:effectLst/>
                        </a:rPr>
                        <a:t> defects)</a:t>
                      </a:r>
                    </a:p>
                    <a:p>
                      <a:pPr marL="342900" lvl="0" indent="-342900">
                        <a:lnSpc>
                          <a:spcPct val="115000"/>
                        </a:lnSpc>
                        <a:spcAft>
                          <a:spcPts val="1000"/>
                        </a:spcAft>
                        <a:buSzPts val="1000"/>
                        <a:buFont typeface="Symbol"/>
                        <a:buChar char=""/>
                        <a:tabLst>
                          <a:tab pos="457200" algn="l"/>
                        </a:tabLst>
                      </a:pPr>
                      <a:r>
                        <a:rPr lang="en-US" sz="1800" dirty="0">
                          <a:effectLst/>
                        </a:rPr>
                        <a:t>Features of </a:t>
                      </a:r>
                      <a:r>
                        <a:rPr lang="en-US" sz="1800" u="none" strike="noStrike" dirty="0">
                          <a:effectLst/>
                        </a:rPr>
                        <a:t>rheumatic fever</a:t>
                      </a:r>
                      <a:r>
                        <a:rPr lang="en-US" sz="1800" dirty="0">
                          <a:effectLst/>
                        </a:rPr>
                        <a:t>: migrating polyarthritis, </a:t>
                      </a:r>
                      <a:r>
                        <a:rPr lang="en-US" sz="1800" u="none" strike="noStrike" dirty="0">
                          <a:effectLst/>
                        </a:rPr>
                        <a:t>erythema </a:t>
                      </a:r>
                      <a:r>
                        <a:rPr lang="en-US" sz="1800" u="none" strike="noStrike" dirty="0" err="1">
                          <a:effectLst/>
                        </a:rPr>
                        <a:t>marginatum</a:t>
                      </a:r>
                      <a:r>
                        <a:rPr lang="en-US" sz="1800" dirty="0">
                          <a:effectLst/>
                        </a:rPr>
                        <a:t>, subcutaneous nodules</a:t>
                      </a:r>
                    </a:p>
                    <a:p>
                      <a:pPr marL="342900" lvl="0" indent="-342900">
                        <a:lnSpc>
                          <a:spcPct val="115000"/>
                        </a:lnSpc>
                        <a:spcAft>
                          <a:spcPts val="1000"/>
                        </a:spcAft>
                        <a:buSzPts val="1000"/>
                        <a:buFont typeface="Symbol"/>
                        <a:buChar char=""/>
                        <a:tabLst>
                          <a:tab pos="457200" algn="l"/>
                        </a:tabLst>
                      </a:pPr>
                      <a:r>
                        <a:rPr lang="en-US" sz="1800" dirty="0">
                          <a:effectLst/>
                        </a:rPr>
                        <a:t>Signs and symptoms of </a:t>
                      </a:r>
                      <a:r>
                        <a:rPr lang="en-US" sz="1800" u="none" strike="noStrike" dirty="0">
                          <a:effectLst/>
                        </a:rPr>
                        <a:t>left-sided heart failure</a:t>
                      </a:r>
                      <a:endParaRPr lang="en-US" sz="1800" dirty="0">
                        <a:effectLst/>
                      </a:endParaRPr>
                    </a:p>
                    <a:p>
                      <a:pPr marL="342900" lvl="0" indent="-342900">
                        <a:lnSpc>
                          <a:spcPct val="115000"/>
                        </a:lnSpc>
                        <a:spcAft>
                          <a:spcPts val="1000"/>
                        </a:spcAft>
                        <a:buSzPts val="1000"/>
                        <a:buFont typeface="Symbol"/>
                        <a:buChar char=""/>
                        <a:tabLst>
                          <a:tab pos="457200" algn="l"/>
                        </a:tabLst>
                      </a:pPr>
                      <a:r>
                        <a:rPr lang="en-US" sz="1800" dirty="0">
                          <a:effectLst/>
                        </a:rPr>
                        <a:t>Signs and symptoms of </a:t>
                      </a:r>
                      <a:r>
                        <a:rPr lang="en-US" sz="1800" u="none" strike="noStrike" dirty="0">
                          <a:effectLst/>
                        </a:rPr>
                        <a:t>right-sided heart failure</a:t>
                      </a:r>
                      <a:endParaRPr lang="en-US" sz="18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2584099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33866702"/>
              </p:ext>
            </p:extLst>
          </p:nvPr>
        </p:nvGraphicFramePr>
        <p:xfrm>
          <a:off x="518864" y="274150"/>
          <a:ext cx="8229600" cy="6251194"/>
        </p:xfrm>
        <a:graphic>
          <a:graphicData uri="http://schemas.openxmlformats.org/drawingml/2006/table">
            <a:tbl>
              <a:tblPr firstRow="1" firstCol="1" bandRow="1">
                <a:tableStyleId>{0E3FDE45-AF77-4B5C-9715-49D594BDF05E}</a:tableStyleId>
              </a:tblPr>
              <a:tblGrid>
                <a:gridCol w="1368152"/>
                <a:gridCol w="6861448"/>
              </a:tblGrid>
              <a:tr h="0">
                <a:tc>
                  <a:txBody>
                    <a:bodyPr/>
                    <a:lstStyle/>
                    <a:p>
                      <a:pPr algn="ctr">
                        <a:lnSpc>
                          <a:spcPct val="115000"/>
                        </a:lnSpc>
                        <a:spcAft>
                          <a:spcPts val="0"/>
                        </a:spcAft>
                      </a:pPr>
                      <a:r>
                        <a:rPr lang="en-US" sz="2100" dirty="0">
                          <a:effectLst/>
                        </a:rPr>
                        <a:t>Hands</a:t>
                      </a:r>
                      <a:endParaRPr lang="en-US" sz="21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100" dirty="0">
                          <a:effectLst/>
                        </a:rPr>
                        <a:t>Perfusion (venous obstruction, conditions associated with a decreased </a:t>
                      </a:r>
                      <a:r>
                        <a:rPr lang="en-US" sz="2100" u="none" strike="noStrike" dirty="0">
                          <a:effectLst/>
                        </a:rPr>
                        <a:t>cardiac output</a:t>
                      </a:r>
                      <a:r>
                        <a:rPr lang="en-US" sz="2100" dirty="0">
                          <a:effectLst/>
                        </a:rPr>
                        <a:t>):</a:t>
                      </a:r>
                    </a:p>
                    <a:p>
                      <a:pPr marL="742950" lvl="1" indent="-285750">
                        <a:lnSpc>
                          <a:spcPct val="115000"/>
                        </a:lnSpc>
                        <a:spcAft>
                          <a:spcPts val="1000"/>
                        </a:spcAft>
                        <a:buSzPts val="1000"/>
                        <a:buFont typeface="Symbol"/>
                        <a:buChar char=""/>
                        <a:tabLst>
                          <a:tab pos="914400" algn="l"/>
                        </a:tabLst>
                      </a:pPr>
                      <a:r>
                        <a:rPr lang="en-US" sz="2100" dirty="0">
                          <a:effectLst/>
                        </a:rPr>
                        <a:t>Temperature</a:t>
                      </a:r>
                    </a:p>
                    <a:p>
                      <a:pPr marL="742950" lvl="1" indent="-285750">
                        <a:lnSpc>
                          <a:spcPct val="115000"/>
                        </a:lnSpc>
                        <a:spcAft>
                          <a:spcPts val="1000"/>
                        </a:spcAft>
                        <a:buSzPts val="1000"/>
                        <a:buFont typeface="Symbol"/>
                        <a:buChar char=""/>
                        <a:tabLst>
                          <a:tab pos="914400" algn="l"/>
                        </a:tabLst>
                      </a:pPr>
                      <a:r>
                        <a:rPr lang="en-US" sz="2100" dirty="0">
                          <a:effectLst/>
                        </a:rPr>
                        <a:t>Capillary refill time</a:t>
                      </a:r>
                    </a:p>
                    <a:p>
                      <a:pPr marL="742950" lvl="1" indent="-285750">
                        <a:lnSpc>
                          <a:spcPct val="115000"/>
                        </a:lnSpc>
                        <a:spcAft>
                          <a:spcPts val="1000"/>
                        </a:spcAft>
                        <a:buSzPts val="1000"/>
                        <a:buFont typeface="Symbol"/>
                        <a:buChar char=""/>
                        <a:tabLst>
                          <a:tab pos="914400" algn="l"/>
                        </a:tabLst>
                      </a:pPr>
                      <a:r>
                        <a:rPr lang="en-US" sz="2100" dirty="0">
                          <a:effectLst/>
                        </a:rPr>
                        <a:t>Cyanosis</a:t>
                      </a:r>
                    </a:p>
                    <a:p>
                      <a:pPr marL="342900" lvl="0" indent="-342900">
                        <a:lnSpc>
                          <a:spcPct val="115000"/>
                        </a:lnSpc>
                        <a:spcAft>
                          <a:spcPts val="1000"/>
                        </a:spcAft>
                        <a:buSzPts val="1000"/>
                        <a:buFont typeface="Symbol"/>
                        <a:buChar char=""/>
                        <a:tabLst>
                          <a:tab pos="457200" algn="l"/>
                        </a:tabLst>
                      </a:pPr>
                      <a:r>
                        <a:rPr lang="en-US" sz="2100" dirty="0">
                          <a:effectLst/>
                        </a:rPr>
                        <a:t>Palms: </a:t>
                      </a:r>
                      <a:r>
                        <a:rPr lang="en-US" sz="2100" u="none" strike="noStrike" dirty="0">
                          <a:effectLst/>
                        </a:rPr>
                        <a:t>Osler nodes</a:t>
                      </a:r>
                      <a:r>
                        <a:rPr lang="en-US" sz="2100" dirty="0">
                          <a:effectLst/>
                        </a:rPr>
                        <a:t>, </a:t>
                      </a:r>
                      <a:r>
                        <a:rPr lang="en-US" sz="2100" u="none" strike="noStrike" dirty="0" err="1">
                          <a:effectLst/>
                        </a:rPr>
                        <a:t>Janeway</a:t>
                      </a:r>
                      <a:r>
                        <a:rPr lang="en-US" sz="2100" u="none" strike="noStrike" dirty="0">
                          <a:effectLst/>
                        </a:rPr>
                        <a:t> lesions</a:t>
                      </a:r>
                      <a:r>
                        <a:rPr lang="en-US" sz="2100" dirty="0">
                          <a:effectLst/>
                        </a:rPr>
                        <a:t> (see “Clinical features” of </a:t>
                      </a:r>
                      <a:r>
                        <a:rPr lang="en-US" sz="2100" u="none" strike="noStrike" dirty="0">
                          <a:effectLst/>
                        </a:rPr>
                        <a:t>infective endocarditis</a:t>
                      </a:r>
                      <a:r>
                        <a:rPr lang="en-US" sz="2100" dirty="0">
                          <a:effectLst/>
                        </a:rPr>
                        <a:t>)</a:t>
                      </a:r>
                    </a:p>
                    <a:p>
                      <a:pPr marL="342900" lvl="0" indent="-342900">
                        <a:lnSpc>
                          <a:spcPct val="115000"/>
                        </a:lnSpc>
                        <a:spcAft>
                          <a:spcPts val="1000"/>
                        </a:spcAft>
                        <a:buSzPts val="1000"/>
                        <a:buFont typeface="Symbol"/>
                        <a:buChar char=""/>
                        <a:tabLst>
                          <a:tab pos="457200" algn="l"/>
                        </a:tabLst>
                      </a:pPr>
                      <a:r>
                        <a:rPr lang="en-US" sz="2100" u="none" strike="noStrike" dirty="0">
                          <a:effectLst/>
                        </a:rPr>
                        <a:t>Nails</a:t>
                      </a:r>
                      <a:r>
                        <a:rPr lang="en-US" sz="2100" dirty="0">
                          <a:effectLst/>
                        </a:rPr>
                        <a:t>: </a:t>
                      </a:r>
                      <a:r>
                        <a:rPr lang="en-US" sz="2100" u="none" strike="noStrike" dirty="0">
                          <a:effectLst/>
                        </a:rPr>
                        <a:t>clubbing</a:t>
                      </a:r>
                      <a:r>
                        <a:rPr lang="en-US" sz="2100" dirty="0">
                          <a:effectLst/>
                        </a:rPr>
                        <a:t>, </a:t>
                      </a:r>
                      <a:r>
                        <a:rPr lang="en-US" sz="2100" u="none" strike="noStrike" dirty="0">
                          <a:effectLst/>
                        </a:rPr>
                        <a:t>splinter hemorrhages</a:t>
                      </a:r>
                      <a:endParaRPr lang="en-US" sz="2100" dirty="0">
                        <a:effectLst/>
                        <a:latin typeface="Calibri"/>
                        <a:ea typeface="Calibri"/>
                        <a:cs typeface="Arial"/>
                      </a:endParaRPr>
                    </a:p>
                  </a:txBody>
                  <a:tcPr marL="45720" marR="45720"/>
                </a:tc>
              </a:tr>
              <a:tr h="0">
                <a:tc>
                  <a:txBody>
                    <a:bodyPr/>
                    <a:lstStyle/>
                    <a:p>
                      <a:pPr algn="ctr">
                        <a:lnSpc>
                          <a:spcPct val="115000"/>
                        </a:lnSpc>
                        <a:spcAft>
                          <a:spcPts val="0"/>
                        </a:spcAft>
                      </a:pPr>
                      <a:r>
                        <a:rPr lang="en-US" sz="2100">
                          <a:effectLst/>
                        </a:rPr>
                        <a:t>Face</a:t>
                      </a:r>
                      <a:endParaRPr lang="en-US" sz="21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100" dirty="0">
                          <a:effectLst/>
                        </a:rPr>
                        <a:t>Malar flush (red cheeks, seen in patients with </a:t>
                      </a:r>
                      <a:r>
                        <a:rPr lang="en-US" sz="2100" u="none" strike="noStrike" dirty="0">
                          <a:effectLst/>
                        </a:rPr>
                        <a:t>mitral stenosis</a:t>
                      </a:r>
                      <a:r>
                        <a:rPr lang="en-US" sz="2100" dirty="0">
                          <a:effectLst/>
                        </a:rPr>
                        <a:t>)</a:t>
                      </a:r>
                    </a:p>
                    <a:p>
                      <a:pPr marL="342900" lvl="0" indent="-342900">
                        <a:lnSpc>
                          <a:spcPct val="115000"/>
                        </a:lnSpc>
                        <a:spcAft>
                          <a:spcPts val="1000"/>
                        </a:spcAft>
                        <a:buSzPts val="1000"/>
                        <a:buFont typeface="Symbol"/>
                        <a:buChar char=""/>
                        <a:tabLst>
                          <a:tab pos="457200" algn="l"/>
                        </a:tabLst>
                      </a:pPr>
                      <a:r>
                        <a:rPr lang="en-US" sz="2100" dirty="0">
                          <a:effectLst/>
                        </a:rPr>
                        <a:t>Swollen face</a:t>
                      </a:r>
                      <a:endParaRPr lang="en-US" sz="2100" dirty="0">
                        <a:effectLst/>
                        <a:latin typeface="Calibri"/>
                        <a:ea typeface="Calibri"/>
                        <a:cs typeface="Arial"/>
                      </a:endParaRPr>
                    </a:p>
                  </a:txBody>
                  <a:tcPr marL="45720" marR="45720"/>
                </a:tc>
              </a:tr>
              <a:tr h="0">
                <a:tc>
                  <a:txBody>
                    <a:bodyPr/>
                    <a:lstStyle/>
                    <a:p>
                      <a:pPr algn="ctr">
                        <a:lnSpc>
                          <a:spcPct val="115000"/>
                        </a:lnSpc>
                        <a:spcAft>
                          <a:spcPts val="0"/>
                        </a:spcAft>
                      </a:pPr>
                      <a:r>
                        <a:rPr lang="en-US" sz="2100">
                          <a:effectLst/>
                        </a:rPr>
                        <a:t>Eyes</a:t>
                      </a:r>
                      <a:endParaRPr lang="en-US" sz="21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100" dirty="0">
                          <a:effectLst/>
                        </a:rPr>
                        <a:t>Signs of </a:t>
                      </a:r>
                      <a:r>
                        <a:rPr lang="en-US" sz="2100" u="none" strike="noStrike" dirty="0">
                          <a:effectLst/>
                        </a:rPr>
                        <a:t>dyslipidemia</a:t>
                      </a:r>
                      <a:r>
                        <a:rPr lang="en-US" sz="2100" dirty="0">
                          <a:effectLst/>
                        </a:rPr>
                        <a:t> (</a:t>
                      </a:r>
                      <a:r>
                        <a:rPr lang="en-US" sz="2100" u="none" strike="noStrike" dirty="0">
                          <a:effectLst/>
                        </a:rPr>
                        <a:t>xanthelasmas</a:t>
                      </a:r>
                      <a:r>
                        <a:rPr lang="en-US" sz="2100" dirty="0">
                          <a:effectLst/>
                        </a:rPr>
                        <a:t>, </a:t>
                      </a:r>
                      <a:r>
                        <a:rPr lang="en-US" sz="2100" u="none" strike="noStrike" dirty="0" err="1">
                          <a:effectLst/>
                        </a:rPr>
                        <a:t>arcus</a:t>
                      </a:r>
                      <a:r>
                        <a:rPr lang="en-US" sz="2100" u="none" strike="noStrike" dirty="0">
                          <a:effectLst/>
                        </a:rPr>
                        <a:t> lipoides </a:t>
                      </a:r>
                      <a:r>
                        <a:rPr lang="en-US" sz="2100" u="none" strike="noStrike" dirty="0" err="1">
                          <a:effectLst/>
                        </a:rPr>
                        <a:t>corneae</a:t>
                      </a:r>
                      <a:r>
                        <a:rPr lang="en-US" sz="2100" dirty="0">
                          <a:effectLst/>
                        </a:rPr>
                        <a:t>)</a:t>
                      </a:r>
                    </a:p>
                    <a:p>
                      <a:pPr marL="342900" lvl="0" indent="-342900">
                        <a:lnSpc>
                          <a:spcPct val="115000"/>
                        </a:lnSpc>
                        <a:spcAft>
                          <a:spcPts val="1000"/>
                        </a:spcAft>
                        <a:buSzPts val="1000"/>
                        <a:buFont typeface="Symbol"/>
                        <a:buChar char=""/>
                        <a:tabLst>
                          <a:tab pos="457200" algn="l"/>
                        </a:tabLst>
                      </a:pPr>
                      <a:r>
                        <a:rPr lang="en-US" sz="2100" dirty="0">
                          <a:effectLst/>
                        </a:rPr>
                        <a:t>Signs of </a:t>
                      </a:r>
                      <a:r>
                        <a:rPr lang="en-US" sz="2100" u="none" strike="noStrike" dirty="0">
                          <a:effectLst/>
                        </a:rPr>
                        <a:t>hypertensive retinopathy</a:t>
                      </a:r>
                      <a:r>
                        <a:rPr lang="en-US" sz="2100" dirty="0">
                          <a:effectLst/>
                        </a:rPr>
                        <a:t> (ophthalmologic exam)</a:t>
                      </a:r>
                      <a:endParaRPr lang="en-US" sz="21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2584099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538602939"/>
              </p:ext>
            </p:extLst>
          </p:nvPr>
        </p:nvGraphicFramePr>
        <p:xfrm>
          <a:off x="611560" y="913224"/>
          <a:ext cx="8229600" cy="4824222"/>
        </p:xfrm>
        <a:graphic>
          <a:graphicData uri="http://schemas.openxmlformats.org/drawingml/2006/table">
            <a:tbl>
              <a:tblPr firstRow="1" firstCol="1" bandRow="1">
                <a:tableStyleId>{5DA37D80-6434-44D0-A028-1B22A696006F}</a:tableStyleId>
              </a:tblPr>
              <a:tblGrid>
                <a:gridCol w="1224136"/>
                <a:gridCol w="7005464"/>
              </a:tblGrid>
              <a:tr h="0">
                <a:tc>
                  <a:txBody>
                    <a:bodyPr/>
                    <a:lstStyle/>
                    <a:p>
                      <a:pPr algn="ctr">
                        <a:lnSpc>
                          <a:spcPct val="115000"/>
                        </a:lnSpc>
                        <a:spcAft>
                          <a:spcPts val="0"/>
                        </a:spcAft>
                      </a:pPr>
                      <a:r>
                        <a:rPr lang="en-US" sz="2200" dirty="0">
                          <a:effectLst/>
                        </a:rPr>
                        <a:t>Mouth</a:t>
                      </a:r>
                      <a:endParaRPr lang="en-US" sz="22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200" dirty="0">
                          <a:effectLst/>
                        </a:rPr>
                        <a:t>Poor dental hygiene</a:t>
                      </a:r>
                    </a:p>
                    <a:p>
                      <a:pPr marL="342900" lvl="0" indent="-342900">
                        <a:lnSpc>
                          <a:spcPct val="115000"/>
                        </a:lnSpc>
                        <a:spcAft>
                          <a:spcPts val="1000"/>
                        </a:spcAft>
                        <a:buSzPts val="1000"/>
                        <a:buFont typeface="Symbol"/>
                        <a:buChar char=""/>
                        <a:tabLst>
                          <a:tab pos="457200" algn="l"/>
                        </a:tabLst>
                      </a:pPr>
                      <a:r>
                        <a:rPr lang="en-US" sz="2200" dirty="0">
                          <a:effectLst/>
                        </a:rPr>
                        <a:t>High arched palate (</a:t>
                      </a:r>
                      <a:r>
                        <a:rPr lang="en-US" sz="2200" u="none" strike="noStrike" dirty="0" err="1">
                          <a:effectLst/>
                        </a:rPr>
                        <a:t>Marfan</a:t>
                      </a:r>
                      <a:r>
                        <a:rPr lang="en-US" sz="2200" u="none" strike="noStrike" dirty="0">
                          <a:effectLst/>
                        </a:rPr>
                        <a:t> syndrome</a:t>
                      </a:r>
                      <a:r>
                        <a:rPr lang="en-US" sz="2200" dirty="0">
                          <a:effectLst/>
                        </a:rPr>
                        <a:t>)</a:t>
                      </a:r>
                      <a:endParaRPr lang="en-US" sz="2200" dirty="0">
                        <a:effectLst/>
                        <a:latin typeface="Calibri"/>
                        <a:ea typeface="Calibri"/>
                        <a:cs typeface="Arial"/>
                      </a:endParaRPr>
                    </a:p>
                  </a:txBody>
                  <a:tcPr marL="45720" marR="45720"/>
                </a:tc>
              </a:tr>
              <a:tr h="0">
                <a:tc>
                  <a:txBody>
                    <a:bodyPr/>
                    <a:lstStyle/>
                    <a:p>
                      <a:pPr algn="ctr">
                        <a:lnSpc>
                          <a:spcPct val="115000"/>
                        </a:lnSpc>
                        <a:spcAft>
                          <a:spcPts val="0"/>
                        </a:spcAft>
                      </a:pPr>
                      <a:r>
                        <a:rPr lang="en-US" sz="2200" dirty="0">
                          <a:effectLst/>
                        </a:rPr>
                        <a:t>Neck</a:t>
                      </a:r>
                      <a:endParaRPr lang="en-US" sz="22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200" dirty="0">
                          <a:effectLst/>
                        </a:rPr>
                        <a:t>Carotid </a:t>
                      </a:r>
                      <a:r>
                        <a:rPr lang="en-US" sz="2200" u="none" strike="noStrike" dirty="0">
                          <a:effectLst/>
                        </a:rPr>
                        <a:t>pulse</a:t>
                      </a:r>
                      <a:endParaRPr lang="en-US" sz="2200" dirty="0">
                        <a:effectLst/>
                      </a:endParaRPr>
                    </a:p>
                    <a:p>
                      <a:pPr marL="342900" lvl="0" indent="-342900">
                        <a:lnSpc>
                          <a:spcPct val="115000"/>
                        </a:lnSpc>
                        <a:spcAft>
                          <a:spcPts val="1000"/>
                        </a:spcAft>
                        <a:buSzPts val="1000"/>
                        <a:buFont typeface="Symbol"/>
                        <a:buChar char=""/>
                        <a:tabLst>
                          <a:tab pos="457200" algn="l"/>
                        </a:tabLst>
                      </a:pPr>
                      <a:r>
                        <a:rPr lang="en-US" sz="2200" u="none" strike="noStrike" dirty="0">
                          <a:effectLst/>
                        </a:rPr>
                        <a:t>Jugular venous pulse</a:t>
                      </a:r>
                      <a:r>
                        <a:rPr lang="en-US" sz="2200" dirty="0">
                          <a:effectLst/>
                        </a:rPr>
                        <a:t> </a:t>
                      </a:r>
                      <a:r>
                        <a:rPr lang="en-US" sz="2200" dirty="0" smtClean="0">
                          <a:effectLst/>
                        </a:rPr>
                        <a:t>(</a:t>
                      </a:r>
                      <a:r>
                        <a:rPr lang="en-US" sz="2200" dirty="0">
                          <a:effectLst/>
                        </a:rPr>
                        <a:t> </a:t>
                      </a:r>
                      <a:r>
                        <a:rPr lang="en-US" sz="2200" u="none" strike="noStrike" dirty="0">
                          <a:effectLst/>
                        </a:rPr>
                        <a:t>clinical assessment of central venous pressure</a:t>
                      </a:r>
                      <a:r>
                        <a:rPr lang="en-US" sz="2200" dirty="0">
                          <a:effectLst/>
                        </a:rPr>
                        <a:t>)</a:t>
                      </a:r>
                      <a:endParaRPr lang="en-US" sz="2200" dirty="0">
                        <a:effectLst/>
                        <a:latin typeface="Calibri"/>
                        <a:ea typeface="Calibri"/>
                        <a:cs typeface="Arial"/>
                      </a:endParaRPr>
                    </a:p>
                  </a:txBody>
                  <a:tcPr marL="45720" marR="45720"/>
                </a:tc>
              </a:tr>
              <a:tr h="0">
                <a:tc>
                  <a:txBody>
                    <a:bodyPr/>
                    <a:lstStyle/>
                    <a:p>
                      <a:pPr algn="ctr">
                        <a:lnSpc>
                          <a:spcPct val="115000"/>
                        </a:lnSpc>
                        <a:spcAft>
                          <a:spcPts val="0"/>
                        </a:spcAft>
                      </a:pPr>
                      <a:r>
                        <a:rPr lang="en-US" sz="2200">
                          <a:effectLst/>
                        </a:rPr>
                        <a:t>Other</a:t>
                      </a:r>
                      <a:endParaRPr lang="en-US" sz="22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200" u="none" strike="noStrike" dirty="0">
                          <a:effectLst/>
                        </a:rPr>
                        <a:t>Lung</a:t>
                      </a:r>
                      <a:r>
                        <a:rPr lang="en-US" sz="2200" dirty="0">
                          <a:effectLst/>
                        </a:rPr>
                        <a:t> bases: pulmonary edema</a:t>
                      </a:r>
                    </a:p>
                    <a:p>
                      <a:pPr marL="342900" lvl="0" indent="-342900">
                        <a:lnSpc>
                          <a:spcPct val="115000"/>
                        </a:lnSpc>
                        <a:spcAft>
                          <a:spcPts val="1000"/>
                        </a:spcAft>
                        <a:buSzPts val="1000"/>
                        <a:buFont typeface="Symbol"/>
                        <a:buChar char=""/>
                        <a:tabLst>
                          <a:tab pos="457200" algn="l"/>
                        </a:tabLst>
                      </a:pPr>
                      <a:r>
                        <a:rPr lang="en-US" sz="2200" dirty="0">
                          <a:effectLst/>
                        </a:rPr>
                        <a:t>Lower limbs</a:t>
                      </a:r>
                    </a:p>
                    <a:p>
                      <a:pPr marL="742950" lvl="1" indent="-285750">
                        <a:lnSpc>
                          <a:spcPct val="115000"/>
                        </a:lnSpc>
                        <a:spcAft>
                          <a:spcPts val="1000"/>
                        </a:spcAft>
                        <a:buSzPts val="1000"/>
                        <a:buFont typeface="Symbol"/>
                        <a:buChar char=""/>
                        <a:tabLst>
                          <a:tab pos="914400" algn="l"/>
                        </a:tabLst>
                      </a:pPr>
                      <a:r>
                        <a:rPr lang="en-US" sz="2200" dirty="0">
                          <a:effectLst/>
                        </a:rPr>
                        <a:t>Peripheral </a:t>
                      </a:r>
                      <a:r>
                        <a:rPr lang="en-US" sz="2200" u="none" strike="noStrike" dirty="0">
                          <a:effectLst/>
                        </a:rPr>
                        <a:t>edema</a:t>
                      </a:r>
                      <a:endParaRPr lang="en-US" sz="2200" dirty="0">
                        <a:effectLst/>
                      </a:endParaRPr>
                    </a:p>
                    <a:p>
                      <a:pPr marL="742950" lvl="1" indent="-285750">
                        <a:lnSpc>
                          <a:spcPct val="115000"/>
                        </a:lnSpc>
                        <a:spcAft>
                          <a:spcPts val="1000"/>
                        </a:spcAft>
                        <a:buSzPts val="1000"/>
                        <a:buFont typeface="Symbol"/>
                        <a:buChar char=""/>
                        <a:tabLst>
                          <a:tab pos="914400" algn="l"/>
                        </a:tabLst>
                      </a:pPr>
                      <a:r>
                        <a:rPr lang="en-US" sz="2200" dirty="0">
                          <a:effectLst/>
                        </a:rPr>
                        <a:t>Signs of </a:t>
                      </a:r>
                      <a:r>
                        <a:rPr lang="en-US" sz="2200" u="none" strike="noStrike" dirty="0">
                          <a:effectLst/>
                        </a:rPr>
                        <a:t>venous insufficiency</a:t>
                      </a:r>
                      <a:r>
                        <a:rPr lang="en-US" sz="2200" dirty="0">
                          <a:effectLst/>
                        </a:rPr>
                        <a:t> (e.g., </a:t>
                      </a:r>
                      <a:r>
                        <a:rPr lang="en-US" sz="2200" u="none" strike="noStrike" dirty="0">
                          <a:effectLst/>
                        </a:rPr>
                        <a:t>varicose veins</a:t>
                      </a:r>
                      <a:r>
                        <a:rPr lang="en-US" sz="2200" dirty="0">
                          <a:effectLst/>
                        </a:rPr>
                        <a:t>)</a:t>
                      </a:r>
                    </a:p>
                    <a:p>
                      <a:pPr marL="342900" lvl="0" indent="-342900">
                        <a:lnSpc>
                          <a:spcPct val="115000"/>
                        </a:lnSpc>
                        <a:spcAft>
                          <a:spcPts val="1000"/>
                        </a:spcAft>
                        <a:buSzPts val="1000"/>
                        <a:buFont typeface="Symbol"/>
                        <a:buChar char=""/>
                        <a:tabLst>
                          <a:tab pos="457200" algn="l"/>
                        </a:tabLst>
                      </a:pPr>
                      <a:r>
                        <a:rPr lang="en-US" sz="2200" dirty="0">
                          <a:effectLst/>
                        </a:rPr>
                        <a:t>Signs of </a:t>
                      </a:r>
                      <a:r>
                        <a:rPr lang="en-US" sz="2200" u="none" strike="noStrike" dirty="0">
                          <a:effectLst/>
                        </a:rPr>
                        <a:t>stroke</a:t>
                      </a:r>
                      <a:endParaRPr lang="en-US" sz="22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2584099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0040" y="1628800"/>
            <a:ext cx="8316416" cy="2400657"/>
          </a:xfrm>
          <a:prstGeom prst="rect">
            <a:avLst/>
          </a:prstGeom>
        </p:spPr>
        <p:txBody>
          <a:bodyPr wrap="square">
            <a:spAutoFit/>
          </a:bodyPr>
          <a:lstStyle/>
          <a:p>
            <a:pPr algn="just"/>
            <a:r>
              <a:rPr lang="en-US" sz="3000" b="1" dirty="0"/>
              <a:t>Central venous pressure</a:t>
            </a:r>
            <a:endParaRPr lang="en-US" sz="3000" dirty="0"/>
          </a:p>
          <a:p>
            <a:pPr algn="just"/>
            <a:r>
              <a:rPr lang="en-US" sz="3000" dirty="0"/>
              <a:t>The jugular venous pulse (JVP) can be used to estimate the central venous pressure (CVP) and provides information about fluid status and cardiac function.</a:t>
            </a:r>
          </a:p>
        </p:txBody>
      </p:sp>
    </p:spTree>
    <p:extLst>
      <p:ext uri="{BB962C8B-B14F-4D97-AF65-F5344CB8AC3E}">
        <p14:creationId xmlns:p14="http://schemas.microsoft.com/office/powerpoint/2010/main" val="2584099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0" y="260648"/>
            <a:ext cx="8964488" cy="6408712"/>
          </a:xfrm>
          <a:prstGeom prst="rect">
            <a:avLst/>
          </a:prstGeom>
          <a:noFill/>
          <a:ln>
            <a:noFill/>
          </a:ln>
        </p:spPr>
      </p:pic>
    </p:spTree>
    <p:extLst>
      <p:ext uri="{BB962C8B-B14F-4D97-AF65-F5344CB8AC3E}">
        <p14:creationId xmlns:p14="http://schemas.microsoft.com/office/powerpoint/2010/main" val="2584099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JUGULAR VENOUS PULSE</a:t>
            </a:r>
          </a:p>
        </p:txBody>
      </p:sp>
      <p:sp>
        <p:nvSpPr>
          <p:cNvPr id="8195" name="Rectangle 3"/>
          <p:cNvSpPr>
            <a:spLocks noGrp="1" noChangeArrowheads="1"/>
          </p:cNvSpPr>
          <p:nvPr>
            <p:ph type="body" idx="1"/>
          </p:nvPr>
        </p:nvSpPr>
        <p:spPr/>
        <p:txBody>
          <a:bodyPr/>
          <a:lstStyle/>
          <a:p>
            <a:r>
              <a:rPr lang="en-US"/>
              <a:t>WHAT: VISIBLE PRESSURE CHANGES IN RIGHT ATRIUM</a:t>
            </a:r>
          </a:p>
          <a:p>
            <a:r>
              <a:rPr lang="en-US"/>
              <a:t>WHERE: UNDER STERNOCLEIDOMASTOID MUSCLE</a:t>
            </a:r>
          </a:p>
          <a:p>
            <a:r>
              <a:rPr lang="en-US"/>
              <a:t>WHY: DIAGNOSE HEART FAILURE, FLUID OVERLOAD, AV BLOCK</a:t>
            </a:r>
          </a:p>
        </p:txBody>
      </p:sp>
    </p:spTree>
    <p:extLst>
      <p:ext uri="{BB962C8B-B14F-4D97-AF65-F5344CB8AC3E}">
        <p14:creationId xmlns:p14="http://schemas.microsoft.com/office/powerpoint/2010/main" val="4276812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JUGULAR VENOUS PULSE</a:t>
            </a:r>
          </a:p>
        </p:txBody>
      </p:sp>
      <p:sp>
        <p:nvSpPr>
          <p:cNvPr id="19459" name="Rectangle 3"/>
          <p:cNvSpPr>
            <a:spLocks noGrp="1" noChangeArrowheads="1"/>
          </p:cNvSpPr>
          <p:nvPr>
            <p:ph type="body" idx="1"/>
          </p:nvPr>
        </p:nvSpPr>
        <p:spPr/>
        <p:txBody>
          <a:bodyPr/>
          <a:lstStyle/>
          <a:p>
            <a:r>
              <a:rPr lang="en-US"/>
              <a:t>STERNAL ANGLE IS 5 CM ABOVE RIGHT ATRIUM</a:t>
            </a:r>
          </a:p>
          <a:p>
            <a:r>
              <a:rPr lang="en-US"/>
              <a:t>RIGHT ATRIAL PRESSURE = HEIGHT OF JVP ABOVE STERNAL ANGLE + 5</a:t>
            </a:r>
          </a:p>
          <a:p>
            <a:r>
              <a:rPr lang="en-US"/>
              <a:t>NORMAL RA PRESSURE: 5-10 CM H2O</a:t>
            </a:r>
          </a:p>
        </p:txBody>
      </p:sp>
    </p:spTree>
    <p:extLst>
      <p:ext uri="{BB962C8B-B14F-4D97-AF65-F5344CB8AC3E}">
        <p14:creationId xmlns:p14="http://schemas.microsoft.com/office/powerpoint/2010/main" val="29950002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32656"/>
            <a:ext cx="8784976" cy="6336703"/>
          </a:xfrm>
          <a:prstGeom prst="rect">
            <a:avLst/>
          </a:prstGeom>
          <a:noFill/>
          <a:ln>
            <a:noFill/>
          </a:ln>
        </p:spPr>
      </p:pic>
    </p:spTree>
    <p:extLst>
      <p:ext uri="{BB962C8B-B14F-4D97-AF65-F5344CB8AC3E}">
        <p14:creationId xmlns:p14="http://schemas.microsoft.com/office/powerpoint/2010/main" val="2584099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6632"/>
            <a:ext cx="8640960" cy="6552728"/>
          </a:xfrm>
          <a:prstGeom prst="rect">
            <a:avLst/>
          </a:prstGeom>
          <a:noFill/>
          <a:ln>
            <a:noFill/>
          </a:ln>
        </p:spPr>
      </p:pic>
    </p:spTree>
    <p:extLst>
      <p:ext uri="{BB962C8B-B14F-4D97-AF65-F5344CB8AC3E}">
        <p14:creationId xmlns:p14="http://schemas.microsoft.com/office/powerpoint/2010/main" val="2584099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323528" y="188640"/>
            <a:ext cx="8496944" cy="6408712"/>
          </a:xfrm>
          <a:prstGeom prst="rect">
            <a:avLst/>
          </a:prstGeom>
        </p:spPr>
      </p:pic>
    </p:spTree>
    <p:extLst>
      <p:ext uri="{BB962C8B-B14F-4D97-AF65-F5344CB8AC3E}">
        <p14:creationId xmlns:p14="http://schemas.microsoft.com/office/powerpoint/2010/main" val="943535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54369"/>
            <a:ext cx="8640960" cy="6370975"/>
          </a:xfrm>
          <a:prstGeom prst="rect">
            <a:avLst/>
          </a:prstGeom>
        </p:spPr>
        <p:txBody>
          <a:bodyPr wrap="square">
            <a:spAutoFit/>
          </a:bodyPr>
          <a:lstStyle/>
          <a:p>
            <a:r>
              <a:rPr lang="en-US" sz="2400" b="1" dirty="0"/>
              <a:t>Approach</a:t>
            </a:r>
            <a:endParaRPr lang="en-US" sz="2400" dirty="0"/>
          </a:p>
          <a:p>
            <a:pPr marL="285750" lvl="0" indent="-285750">
              <a:buFont typeface="Arial" pitchFamily="34" charset="0"/>
              <a:buChar char="•"/>
            </a:pPr>
            <a:r>
              <a:rPr lang="en-US" sz="2400" dirty="0"/>
              <a:t>The patient should be in supine position, torso elevated to 45 degrees, and the head extended backward and turned to the left (the neck veins should not be visible and collapse in this position).</a:t>
            </a:r>
          </a:p>
          <a:p>
            <a:pPr marL="742950" lvl="1" indent="-285750">
              <a:buFont typeface="Arial" pitchFamily="34" charset="0"/>
              <a:buChar char="•"/>
            </a:pPr>
            <a:r>
              <a:rPr lang="en-US" sz="2400" dirty="0"/>
              <a:t>Identify the venous pulsation of the internal jugular vein.</a:t>
            </a:r>
          </a:p>
          <a:p>
            <a:pPr marL="742950" lvl="1" indent="-285750">
              <a:buFont typeface="Arial" pitchFamily="34" charset="0"/>
              <a:buChar char="•"/>
            </a:pPr>
            <a:r>
              <a:rPr lang="en-US" sz="2400" dirty="0"/>
              <a:t>Determine the height of the internal jugular venous filling pressure.</a:t>
            </a:r>
          </a:p>
          <a:p>
            <a:pPr marL="742950" lvl="1" indent="-285750">
              <a:buFont typeface="Arial" pitchFamily="34" charset="0"/>
              <a:buChar char="•"/>
            </a:pPr>
            <a:r>
              <a:rPr lang="en-US" sz="2400" dirty="0"/>
              <a:t>The </a:t>
            </a:r>
            <a:r>
              <a:rPr lang="en-US" sz="2400" dirty="0" err="1"/>
              <a:t>hepatojugular</a:t>
            </a:r>
            <a:r>
              <a:rPr lang="en-US" sz="2400" dirty="0"/>
              <a:t> reflux may be tested if the JVP cannot be visualized properly.</a:t>
            </a:r>
          </a:p>
          <a:p>
            <a:pPr marL="285750" lvl="0" indent="-285750">
              <a:buFont typeface="Arial" pitchFamily="34" charset="0"/>
              <a:buChar char="•"/>
            </a:pPr>
            <a:r>
              <a:rPr lang="en-US" sz="2400" b="1" dirty="0"/>
              <a:t>Physiological JVP</a:t>
            </a:r>
            <a:r>
              <a:rPr lang="en-US" sz="2400" dirty="0"/>
              <a:t>: waveform with the following components</a:t>
            </a:r>
          </a:p>
          <a:p>
            <a:pPr marL="742950" lvl="1" indent="-285750">
              <a:buFont typeface="Arial" pitchFamily="34" charset="0"/>
              <a:buChar char="•"/>
            </a:pPr>
            <a:r>
              <a:rPr lang="en-US" sz="2400" dirty="0"/>
              <a:t>a wave → atrial contraction causes a peak in JVP; absent in atrial fibrillation</a:t>
            </a:r>
          </a:p>
          <a:p>
            <a:pPr marL="742950" lvl="1" indent="-285750">
              <a:buFont typeface="Arial" pitchFamily="34" charset="0"/>
              <a:buChar char="•"/>
            </a:pPr>
            <a:r>
              <a:rPr lang="en-US" sz="2400" dirty="0"/>
              <a:t>c wave → RV contraction → closed tricuspid valve bulges into atrium → second peak in JVP</a:t>
            </a:r>
          </a:p>
          <a:p>
            <a:pPr marL="742950" lvl="1" indent="-285750">
              <a:buFont typeface="Arial" pitchFamily="34" charset="0"/>
              <a:buChar char="•"/>
            </a:pPr>
            <a:r>
              <a:rPr lang="en-US" sz="2400" dirty="0"/>
              <a:t>x descent → atrial relaxation and ventricular contraction → inferior displacement of closed tricuspid valve → a drop in JVP; absent in tricuspid regurgitation</a:t>
            </a:r>
          </a:p>
        </p:txBody>
      </p:sp>
    </p:spTree>
    <p:extLst>
      <p:ext uri="{BB962C8B-B14F-4D97-AF65-F5344CB8AC3E}">
        <p14:creationId xmlns:p14="http://schemas.microsoft.com/office/powerpoint/2010/main" val="2584099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404664"/>
            <a:ext cx="8352928" cy="6247864"/>
          </a:xfrm>
          <a:prstGeom prst="rect">
            <a:avLst/>
          </a:prstGeom>
        </p:spPr>
        <p:txBody>
          <a:bodyPr wrap="square">
            <a:spAutoFit/>
          </a:bodyPr>
          <a:lstStyle/>
          <a:p>
            <a:pPr marL="742950" lvl="1" indent="-285750">
              <a:buFont typeface="Arial" pitchFamily="34" charset="0"/>
              <a:buChar char="•"/>
            </a:pPr>
            <a:r>
              <a:rPr lang="en-US" sz="2500" dirty="0"/>
              <a:t>v wave → increased right atrial pressure during filling period against the closed tricuspid valve; prominent in tricuspid insufficiency and right heart failure</a:t>
            </a:r>
          </a:p>
          <a:p>
            <a:pPr marL="742950" lvl="1" indent="-285750">
              <a:buFont typeface="Arial" pitchFamily="34" charset="0"/>
              <a:buChar char="•"/>
            </a:pPr>
            <a:r>
              <a:rPr lang="en-US" sz="2500" dirty="0"/>
              <a:t>y descent → RA pressure decreases as blood is pumped into the right ventricle; prominent in </a:t>
            </a:r>
            <a:r>
              <a:rPr lang="en-US" sz="2500" dirty="0" err="1"/>
              <a:t>tricuspic</a:t>
            </a:r>
            <a:r>
              <a:rPr lang="en-US" sz="2500" dirty="0"/>
              <a:t> insufficiency, and constrictive pericarditis; absent in cardiac </a:t>
            </a:r>
            <a:r>
              <a:rPr lang="en-US" sz="2500" dirty="0" err="1"/>
              <a:t>tamponade</a:t>
            </a:r>
            <a:r>
              <a:rPr lang="en-US" sz="2500" dirty="0"/>
              <a:t>, and tricuspid stenosis</a:t>
            </a:r>
          </a:p>
          <a:p>
            <a:pPr marL="285750" lvl="0" indent="-285750">
              <a:buFont typeface="Arial" pitchFamily="34" charset="0"/>
              <a:buChar char="•"/>
            </a:pPr>
            <a:r>
              <a:rPr lang="en-US" sz="2500" b="1" dirty="0"/>
              <a:t>Evaluation of pathological JVP</a:t>
            </a:r>
            <a:r>
              <a:rPr lang="en-US" sz="2500" dirty="0"/>
              <a:t>: &gt; 4 cm is considered elevated.</a:t>
            </a:r>
          </a:p>
          <a:p>
            <a:pPr marL="742950" lvl="1" indent="-285750">
              <a:buFont typeface="Arial" pitchFamily="34" charset="0"/>
              <a:buChar char="•"/>
            </a:pPr>
            <a:r>
              <a:rPr lang="en-US" sz="2500" dirty="0"/>
              <a:t>Signs of elevated jugular venous pressure</a:t>
            </a:r>
          </a:p>
          <a:p>
            <a:pPr marL="1200150" lvl="2" indent="-285750">
              <a:buFont typeface="Arial" pitchFamily="34" charset="0"/>
              <a:buChar char="•"/>
            </a:pPr>
            <a:r>
              <a:rPr lang="en-US" sz="2500" dirty="0"/>
              <a:t>Jugular venous distention</a:t>
            </a:r>
          </a:p>
          <a:p>
            <a:pPr marL="1200150" lvl="2" indent="-285750">
              <a:buFont typeface="Arial" pitchFamily="34" charset="0"/>
              <a:buChar char="•"/>
            </a:pPr>
            <a:r>
              <a:rPr lang="en-US" sz="2500" dirty="0" err="1"/>
              <a:t>Hepatojugular</a:t>
            </a:r>
            <a:r>
              <a:rPr lang="en-US" sz="2500" dirty="0"/>
              <a:t> reflux</a:t>
            </a:r>
          </a:p>
          <a:p>
            <a:pPr marL="285750" indent="-285750">
              <a:buFont typeface="Arial" pitchFamily="34" charset="0"/>
              <a:buChar char="•"/>
            </a:pPr>
            <a:r>
              <a:rPr lang="en-US" sz="2500" dirty="0"/>
              <a:t>Conditions associated with elevated JVP: e.g., right heart failure, fluid overload, tricuspid valve dysfunction, SVC syndrome, pericardial effusion, </a:t>
            </a:r>
            <a:r>
              <a:rPr lang="en-US" sz="2500" dirty="0" err="1"/>
              <a:t>tamponade</a:t>
            </a:r>
            <a:r>
              <a:rPr lang="en-US" sz="2500" dirty="0"/>
              <a:t>, pulmonary hypertension</a:t>
            </a:r>
          </a:p>
        </p:txBody>
      </p:sp>
    </p:spTree>
    <p:extLst>
      <p:ext uri="{BB962C8B-B14F-4D97-AF65-F5344CB8AC3E}">
        <p14:creationId xmlns:p14="http://schemas.microsoft.com/office/powerpoint/2010/main" val="2584099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611560" y="764704"/>
            <a:ext cx="7704856" cy="5184576"/>
          </a:xfrm>
          <a:prstGeom prst="rect">
            <a:avLst/>
          </a:prstGeom>
          <a:noFill/>
          <a:ln>
            <a:noFill/>
          </a:ln>
        </p:spPr>
      </p:pic>
    </p:spTree>
    <p:extLst>
      <p:ext uri="{BB962C8B-B14F-4D97-AF65-F5344CB8AC3E}">
        <p14:creationId xmlns:p14="http://schemas.microsoft.com/office/powerpoint/2010/main" val="2584099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539552" y="620688"/>
            <a:ext cx="8064896" cy="5688632"/>
          </a:xfrm>
          <a:prstGeom prst="rect">
            <a:avLst/>
          </a:prstGeom>
          <a:noFill/>
          <a:ln>
            <a:noFill/>
          </a:ln>
        </p:spPr>
      </p:pic>
    </p:spTree>
    <p:extLst>
      <p:ext uri="{BB962C8B-B14F-4D97-AF65-F5344CB8AC3E}">
        <p14:creationId xmlns:p14="http://schemas.microsoft.com/office/powerpoint/2010/main" val="2584099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827584" y="476672"/>
            <a:ext cx="7920880" cy="5904656"/>
          </a:xfrm>
          <a:prstGeom prst="rect">
            <a:avLst/>
          </a:prstGeom>
          <a:noFill/>
          <a:ln>
            <a:noFill/>
          </a:ln>
        </p:spPr>
      </p:pic>
    </p:spTree>
    <p:extLst>
      <p:ext uri="{BB962C8B-B14F-4D97-AF65-F5344CB8AC3E}">
        <p14:creationId xmlns:p14="http://schemas.microsoft.com/office/powerpoint/2010/main" val="2584099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04664"/>
            <a:ext cx="8352928" cy="5976664"/>
          </a:xfrm>
          <a:prstGeom prst="rect">
            <a:avLst/>
          </a:prstGeom>
          <a:noFill/>
          <a:ln>
            <a:noFill/>
          </a:ln>
        </p:spPr>
      </p:pic>
    </p:spTree>
    <p:extLst>
      <p:ext uri="{BB962C8B-B14F-4D97-AF65-F5344CB8AC3E}">
        <p14:creationId xmlns:p14="http://schemas.microsoft.com/office/powerpoint/2010/main" val="2584099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JUGULAR VENOUS PULSE</a:t>
            </a:r>
          </a:p>
        </p:txBody>
      </p:sp>
      <p:sp>
        <p:nvSpPr>
          <p:cNvPr id="15363" name="Rectangle 3"/>
          <p:cNvSpPr>
            <a:spLocks noGrp="1" noChangeArrowheads="1"/>
          </p:cNvSpPr>
          <p:nvPr>
            <p:ph type="body" idx="1"/>
          </p:nvPr>
        </p:nvSpPr>
        <p:spPr>
          <a:xfrm>
            <a:off x="86816" y="1676400"/>
            <a:ext cx="8229600" cy="4525963"/>
          </a:xfrm>
          <a:ln>
            <a:solidFill>
              <a:schemeClr val="tx1"/>
            </a:solidFill>
            <a:miter lim="800000"/>
            <a:headEnd/>
            <a:tailEnd/>
          </a:ln>
        </p:spPr>
        <p:txBody>
          <a:bodyPr/>
          <a:lstStyle/>
          <a:p>
            <a:pPr marL="0" indent="0">
              <a:buNone/>
            </a:pPr>
            <a:endParaRPr lang="en-US" dirty="0"/>
          </a:p>
        </p:txBody>
      </p:sp>
      <p:sp>
        <p:nvSpPr>
          <p:cNvPr id="15364" name="Line 4"/>
          <p:cNvSpPr>
            <a:spLocks noChangeShapeType="1"/>
          </p:cNvSpPr>
          <p:nvPr/>
        </p:nvSpPr>
        <p:spPr bwMode="auto">
          <a:xfrm flipV="1">
            <a:off x="381000" y="4191000"/>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65" name="Line 5"/>
          <p:cNvSpPr>
            <a:spLocks noChangeShapeType="1"/>
          </p:cNvSpPr>
          <p:nvPr/>
        </p:nvSpPr>
        <p:spPr bwMode="auto">
          <a:xfrm flipH="1">
            <a:off x="381000" y="4419600"/>
            <a:ext cx="1524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66" name="Freeform 6"/>
          <p:cNvSpPr>
            <a:spLocks/>
          </p:cNvSpPr>
          <p:nvPr/>
        </p:nvSpPr>
        <p:spPr bwMode="auto">
          <a:xfrm>
            <a:off x="381000" y="2971800"/>
            <a:ext cx="7086600" cy="1765300"/>
          </a:xfrm>
          <a:custGeom>
            <a:avLst/>
            <a:gdLst>
              <a:gd name="T0" fmla="*/ 0 w 4464"/>
              <a:gd name="T1" fmla="*/ 1056 h 1112"/>
              <a:gd name="T2" fmla="*/ 768 w 4464"/>
              <a:gd name="T3" fmla="*/ 240 h 1112"/>
              <a:gd name="T4" fmla="*/ 1296 w 4464"/>
              <a:gd name="T5" fmla="*/ 528 h 1112"/>
              <a:gd name="T6" fmla="*/ 1872 w 4464"/>
              <a:gd name="T7" fmla="*/ 48 h 1112"/>
              <a:gd name="T8" fmla="*/ 2592 w 4464"/>
              <a:gd name="T9" fmla="*/ 816 h 1112"/>
              <a:gd name="T10" fmla="*/ 3168 w 4464"/>
              <a:gd name="T11" fmla="*/ 432 h 1112"/>
              <a:gd name="T12" fmla="*/ 3792 w 4464"/>
              <a:gd name="T13" fmla="*/ 1008 h 1112"/>
              <a:gd name="T14" fmla="*/ 4464 w 4464"/>
              <a:gd name="T15" fmla="*/ 1056 h 1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64" h="1112">
                <a:moveTo>
                  <a:pt x="0" y="1056"/>
                </a:moveTo>
                <a:cubicBezTo>
                  <a:pt x="276" y="692"/>
                  <a:pt x="552" y="328"/>
                  <a:pt x="768" y="240"/>
                </a:cubicBezTo>
                <a:cubicBezTo>
                  <a:pt x="984" y="152"/>
                  <a:pt x="1112" y="560"/>
                  <a:pt x="1296" y="528"/>
                </a:cubicBezTo>
                <a:cubicBezTo>
                  <a:pt x="1480" y="496"/>
                  <a:pt x="1656" y="0"/>
                  <a:pt x="1872" y="48"/>
                </a:cubicBezTo>
                <a:cubicBezTo>
                  <a:pt x="2088" y="96"/>
                  <a:pt x="2376" y="752"/>
                  <a:pt x="2592" y="816"/>
                </a:cubicBezTo>
                <a:cubicBezTo>
                  <a:pt x="2808" y="880"/>
                  <a:pt x="2968" y="400"/>
                  <a:pt x="3168" y="432"/>
                </a:cubicBezTo>
                <a:cubicBezTo>
                  <a:pt x="3368" y="464"/>
                  <a:pt x="3576" y="904"/>
                  <a:pt x="3792" y="1008"/>
                </a:cubicBezTo>
                <a:cubicBezTo>
                  <a:pt x="4008" y="1112"/>
                  <a:pt x="4352" y="1048"/>
                  <a:pt x="4464" y="1056"/>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68" name="Text Box 8"/>
          <p:cNvSpPr txBox="1">
            <a:spLocks noChangeArrowheads="1"/>
          </p:cNvSpPr>
          <p:nvPr/>
        </p:nvSpPr>
        <p:spPr bwMode="auto">
          <a:xfrm>
            <a:off x="1470025" y="4183063"/>
            <a:ext cx="2825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a</a:t>
            </a:r>
          </a:p>
        </p:txBody>
      </p:sp>
      <p:sp>
        <p:nvSpPr>
          <p:cNvPr id="15370" name="Text Box 10"/>
          <p:cNvSpPr txBox="1">
            <a:spLocks noChangeArrowheads="1"/>
          </p:cNvSpPr>
          <p:nvPr/>
        </p:nvSpPr>
        <p:spPr bwMode="auto">
          <a:xfrm>
            <a:off x="3124200" y="3657600"/>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5372" name="Text Box 12"/>
          <p:cNvSpPr txBox="1">
            <a:spLocks noChangeArrowheads="1"/>
          </p:cNvSpPr>
          <p:nvPr/>
        </p:nvSpPr>
        <p:spPr bwMode="auto">
          <a:xfrm>
            <a:off x="5318125" y="4303713"/>
            <a:ext cx="298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v</a:t>
            </a:r>
          </a:p>
        </p:txBody>
      </p:sp>
      <p:sp>
        <p:nvSpPr>
          <p:cNvPr id="15373" name="Text Box 13"/>
          <p:cNvSpPr txBox="1">
            <a:spLocks noChangeArrowheads="1"/>
          </p:cNvSpPr>
          <p:nvPr/>
        </p:nvSpPr>
        <p:spPr bwMode="auto">
          <a:xfrm>
            <a:off x="3108325" y="3541713"/>
            <a:ext cx="298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c</a:t>
            </a:r>
          </a:p>
        </p:txBody>
      </p:sp>
      <p:sp>
        <p:nvSpPr>
          <p:cNvPr id="15377" name="Text Box 17"/>
          <p:cNvSpPr txBox="1">
            <a:spLocks noChangeArrowheads="1"/>
          </p:cNvSpPr>
          <p:nvPr/>
        </p:nvSpPr>
        <p:spPr bwMode="auto">
          <a:xfrm>
            <a:off x="5775325" y="3465513"/>
            <a:ext cx="298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y</a:t>
            </a:r>
          </a:p>
        </p:txBody>
      </p:sp>
      <p:sp>
        <p:nvSpPr>
          <p:cNvPr id="15378" name="Text Box 18"/>
          <p:cNvSpPr txBox="1">
            <a:spLocks noChangeArrowheads="1"/>
          </p:cNvSpPr>
          <p:nvPr/>
        </p:nvSpPr>
        <p:spPr bwMode="auto">
          <a:xfrm>
            <a:off x="3717925" y="2932113"/>
            <a:ext cx="298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x</a:t>
            </a:r>
          </a:p>
        </p:txBody>
      </p:sp>
    </p:spTree>
    <p:extLst>
      <p:ext uri="{BB962C8B-B14F-4D97-AF65-F5344CB8AC3E}">
        <p14:creationId xmlns:p14="http://schemas.microsoft.com/office/powerpoint/2010/main" val="22188157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JUGULAR VENOUS PULSE</a:t>
            </a:r>
          </a:p>
        </p:txBody>
      </p:sp>
      <p:sp>
        <p:nvSpPr>
          <p:cNvPr id="17411" name="Rectangle 3"/>
          <p:cNvSpPr>
            <a:spLocks noGrp="1" noChangeArrowheads="1"/>
          </p:cNvSpPr>
          <p:nvPr>
            <p:ph type="body" idx="1"/>
          </p:nvPr>
        </p:nvSpPr>
        <p:spPr/>
        <p:txBody>
          <a:bodyPr/>
          <a:lstStyle/>
          <a:p>
            <a:r>
              <a:rPr lang="en-US"/>
              <a:t>A: ATRIA CONTRACT</a:t>
            </a:r>
          </a:p>
          <a:p>
            <a:r>
              <a:rPr lang="en-US"/>
              <a:t>C: CLOSURE OF TRICUSPID VALVE</a:t>
            </a:r>
          </a:p>
          <a:p>
            <a:r>
              <a:rPr lang="en-US"/>
              <a:t>x: ATRIA BEGIN TO FILL</a:t>
            </a:r>
          </a:p>
          <a:p>
            <a:r>
              <a:rPr lang="en-US"/>
              <a:t>V: VOLUME OF ATRIA INCREASES</a:t>
            </a:r>
          </a:p>
          <a:p>
            <a:r>
              <a:rPr lang="en-US"/>
              <a:t>y: TRICUSPID VALVE OPENS, VENTRICLES FILL</a:t>
            </a:r>
          </a:p>
        </p:txBody>
      </p:sp>
    </p:spTree>
    <p:extLst>
      <p:ext uri="{BB962C8B-B14F-4D97-AF65-F5344CB8AC3E}">
        <p14:creationId xmlns:p14="http://schemas.microsoft.com/office/powerpoint/2010/main" val="15978522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endParaRPr lang="en-US"/>
          </a:p>
        </p:txBody>
      </p:sp>
      <p:sp>
        <p:nvSpPr>
          <p:cNvPr id="28675" name="Rectangle 3"/>
          <p:cNvSpPr>
            <a:spLocks noGrp="1" noChangeArrowheads="1"/>
          </p:cNvSpPr>
          <p:nvPr>
            <p:ph type="body" idx="1"/>
          </p:nvPr>
        </p:nvSpPr>
        <p:spPr/>
        <p:txBody>
          <a:bodyPr/>
          <a:lstStyle/>
          <a:p>
            <a:r>
              <a:rPr lang="en-US"/>
              <a:t>WHICH POINT ON THE JUGULAR VENOUS PULSE OCCURS NEAR THE BEGINNING OF DIASTOLE?</a:t>
            </a:r>
          </a:p>
        </p:txBody>
      </p:sp>
    </p:spTree>
    <p:extLst>
      <p:ext uri="{BB962C8B-B14F-4D97-AF65-F5344CB8AC3E}">
        <p14:creationId xmlns:p14="http://schemas.microsoft.com/office/powerpoint/2010/main" val="4205684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r>
              <a:rPr lang="en-US" sz="4000"/>
              <a:t>ATRIOVENTRICULAR DISSOCIATION/ AV BLOCK</a:t>
            </a:r>
          </a:p>
        </p:txBody>
      </p:sp>
      <p:sp>
        <p:nvSpPr>
          <p:cNvPr id="20483" name="Rectangle 3"/>
          <p:cNvSpPr>
            <a:spLocks noGrp="1" noChangeArrowheads="1"/>
          </p:cNvSpPr>
          <p:nvPr>
            <p:ph type="body" idx="1"/>
          </p:nvPr>
        </p:nvSpPr>
        <p:spPr/>
        <p:txBody>
          <a:bodyPr/>
          <a:lstStyle/>
          <a:p>
            <a:r>
              <a:rPr lang="en-US" dirty="0"/>
              <a:t>ATRIA AND VENTRICLES CONTRACT INDEPENDENTLY</a:t>
            </a:r>
          </a:p>
          <a:p>
            <a:r>
              <a:rPr lang="en-US" dirty="0"/>
              <a:t>ATRIA THUS CONTRACT AGAINST CLOSED AV VALVES</a:t>
            </a:r>
          </a:p>
          <a:p>
            <a:r>
              <a:rPr lang="en-US" dirty="0"/>
              <a:t>CANNON A WAVES</a:t>
            </a:r>
          </a:p>
          <a:p>
            <a:pPr>
              <a:buFontTx/>
              <a:buNone/>
            </a:pPr>
            <a:endParaRPr lang="en-US" dirty="0"/>
          </a:p>
        </p:txBody>
      </p:sp>
    </p:spTree>
    <p:extLst>
      <p:ext uri="{BB962C8B-B14F-4D97-AF65-F5344CB8AC3E}">
        <p14:creationId xmlns:p14="http://schemas.microsoft.com/office/powerpoint/2010/main" val="32280029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620688"/>
            <a:ext cx="8640960" cy="5478423"/>
          </a:xfrm>
          <a:prstGeom prst="rect">
            <a:avLst/>
          </a:prstGeom>
        </p:spPr>
        <p:txBody>
          <a:bodyPr wrap="square">
            <a:spAutoFit/>
          </a:bodyPr>
          <a:lstStyle/>
          <a:p>
            <a:r>
              <a:rPr lang="en-US" sz="2500" b="1" dirty="0"/>
              <a:t>Blood pressure</a:t>
            </a:r>
            <a:endParaRPr lang="en-US" sz="2500" dirty="0"/>
          </a:p>
          <a:p>
            <a:r>
              <a:rPr lang="en-US" sz="2500" b="1" dirty="0"/>
              <a:t>Approach</a:t>
            </a:r>
            <a:endParaRPr lang="en-US" sz="2500" dirty="0"/>
          </a:p>
          <a:p>
            <a:pPr marL="342900" lvl="0" indent="-342900">
              <a:buFont typeface="+mj-lt"/>
              <a:buAutoNum type="arabicPeriod"/>
            </a:pPr>
            <a:r>
              <a:rPr lang="en-US" sz="2500" dirty="0"/>
              <a:t>The patient should be sitting for several minutes before measuring blood pressure. </a:t>
            </a:r>
          </a:p>
          <a:p>
            <a:pPr marL="342900" lvl="0" indent="-342900">
              <a:buFont typeface="+mj-lt"/>
              <a:buAutoNum type="arabicPeriod"/>
            </a:pPr>
            <a:r>
              <a:rPr lang="en-US" sz="2500" dirty="0"/>
              <a:t>Use correct cuff size. </a:t>
            </a:r>
          </a:p>
          <a:p>
            <a:pPr marL="342900" lvl="0" indent="-342900">
              <a:buFont typeface="+mj-lt"/>
              <a:buAutoNum type="arabicPeriod"/>
            </a:pPr>
            <a:r>
              <a:rPr lang="en-US" sz="2500" dirty="0"/>
              <a:t>The patient should be asked to rest his/her straight arm horizontally on a surface at </a:t>
            </a:r>
            <a:r>
              <a:rPr lang="en-US" sz="2500" u="sng" dirty="0"/>
              <a:t>heart</a:t>
            </a:r>
            <a:r>
              <a:rPr lang="en-US" sz="2500" dirty="0"/>
              <a:t> level.</a:t>
            </a:r>
          </a:p>
          <a:p>
            <a:pPr marL="342900" lvl="0" indent="-342900">
              <a:buFont typeface="+mj-lt"/>
              <a:buAutoNum type="arabicPeriod"/>
            </a:pPr>
            <a:r>
              <a:rPr lang="en-US" sz="2500" dirty="0"/>
              <a:t>Record the pressure in both arms (and legs) and note any differences.</a:t>
            </a:r>
          </a:p>
          <a:p>
            <a:pPr marL="342900" lvl="0" indent="-342900">
              <a:buFont typeface="+mj-lt"/>
              <a:buAutoNum type="arabicPeriod"/>
            </a:pPr>
            <a:r>
              <a:rPr lang="en-US" sz="2500" dirty="0"/>
              <a:t>Determine the systolic and diastolic blood pressure value.</a:t>
            </a:r>
          </a:p>
          <a:p>
            <a:pPr marL="342900" lvl="0" indent="-342900">
              <a:buFont typeface="+mj-lt"/>
              <a:buAutoNum type="arabicPeriod"/>
            </a:pPr>
            <a:r>
              <a:rPr lang="en-US" sz="2500" dirty="0"/>
              <a:t>Repeat measurement. </a:t>
            </a:r>
          </a:p>
          <a:p>
            <a:pPr marL="342900" lvl="0" indent="-342900">
              <a:buFont typeface="+mj-lt"/>
              <a:buAutoNum type="arabicPeriod"/>
            </a:pPr>
            <a:r>
              <a:rPr lang="en-US" sz="2500" dirty="0"/>
              <a:t>Ambulatory </a:t>
            </a:r>
            <a:r>
              <a:rPr lang="en-US" sz="2500" u="sng" dirty="0"/>
              <a:t>blood pressure measurement</a:t>
            </a:r>
            <a:r>
              <a:rPr lang="en-US" sz="2500" dirty="0"/>
              <a:t> (24 hours) may be helpful in establishing the average and peak blood pressure values during daily activities.</a:t>
            </a:r>
          </a:p>
        </p:txBody>
      </p:sp>
    </p:spTree>
    <p:extLst>
      <p:ext uri="{BB962C8B-B14F-4D97-AF65-F5344CB8AC3E}">
        <p14:creationId xmlns:p14="http://schemas.microsoft.com/office/powerpoint/2010/main" val="2584099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84073" y="22265"/>
            <a:ext cx="8852423" cy="1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500" b="1" i="0" u="none" strike="noStrike" cap="none" normalizeH="0" baseline="0" dirty="0" smtClean="0">
                <a:ln>
                  <a:noFill/>
                </a:ln>
                <a:solidFill>
                  <a:schemeClr val="tx1"/>
                </a:solidFill>
                <a:effectLst/>
                <a:latin typeface="Lucida Sans Unicode" pitchFamily="34" charset="0"/>
                <a:ea typeface="Times New Roman" pitchFamily="18" charset="0"/>
                <a:cs typeface="Lucida Sans Unicode" pitchFamily="34" charset="0"/>
              </a:rPr>
              <a:t>Pulses</a:t>
            </a:r>
            <a:endParaRPr kumimoji="0" lang="en-US" sz="25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5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 </a:t>
            </a:r>
            <a:r>
              <a:rPr kumimoji="0" lang="en-US" sz="2500" b="0" i="0" u="none" strike="noStrike" cap="none" normalizeH="0" baseline="0" dirty="0" smtClean="0">
                <a:ln>
                  <a:noFill/>
                </a:ln>
                <a:effectLst/>
                <a:latin typeface="Calibri" pitchFamily="34" charset="0"/>
                <a:ea typeface="Times New Roman" pitchFamily="18" charset="0"/>
                <a:cs typeface="Arial" pitchFamily="34" charset="0"/>
              </a:rPr>
              <a:t>pulse</a:t>
            </a:r>
            <a:r>
              <a:rPr kumimoji="0" lang="en-US" sz="25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wave is produced by ventricular contraction during systole.</a:t>
            </a:r>
            <a:endParaRPr kumimoji="0" lang="en-US" sz="25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097" name="Picture 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140500"/>
            <a:ext cx="7272808" cy="531283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0" y="3762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584099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323528" y="260648"/>
            <a:ext cx="8640960" cy="6264695"/>
          </a:xfrm>
          <a:prstGeom prst="rect">
            <a:avLst/>
          </a:prstGeom>
        </p:spPr>
      </p:pic>
    </p:spTree>
    <p:extLst>
      <p:ext uri="{BB962C8B-B14F-4D97-AF65-F5344CB8AC3E}">
        <p14:creationId xmlns:p14="http://schemas.microsoft.com/office/powerpoint/2010/main" val="1447927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251520" y="404664"/>
            <a:ext cx="8568952" cy="6120680"/>
          </a:xfrm>
          <a:prstGeom prst="rect">
            <a:avLst/>
          </a:prstGeom>
        </p:spPr>
      </p:pic>
    </p:spTree>
    <p:extLst>
      <p:ext uri="{BB962C8B-B14F-4D97-AF65-F5344CB8AC3E}">
        <p14:creationId xmlns:p14="http://schemas.microsoft.com/office/powerpoint/2010/main" val="1447927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251520" y="260648"/>
            <a:ext cx="8568951" cy="6264695"/>
          </a:xfrm>
          <a:prstGeom prst="rect">
            <a:avLst/>
          </a:prstGeom>
        </p:spPr>
      </p:pic>
    </p:spTree>
    <p:extLst>
      <p:ext uri="{BB962C8B-B14F-4D97-AF65-F5344CB8AC3E}">
        <p14:creationId xmlns:p14="http://schemas.microsoft.com/office/powerpoint/2010/main" val="144792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467544" y="260648"/>
            <a:ext cx="8280919" cy="6336704"/>
          </a:xfrm>
          <a:prstGeom prst="rect">
            <a:avLst/>
          </a:prstGeom>
        </p:spPr>
      </p:pic>
    </p:spTree>
    <p:extLst>
      <p:ext uri="{BB962C8B-B14F-4D97-AF65-F5344CB8AC3E}">
        <p14:creationId xmlns:p14="http://schemas.microsoft.com/office/powerpoint/2010/main" val="1447927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251520" y="28575"/>
            <a:ext cx="8568952" cy="6800850"/>
          </a:xfrm>
          <a:prstGeom prst="rect">
            <a:avLst/>
          </a:prstGeom>
        </p:spPr>
      </p:pic>
    </p:spTree>
    <p:extLst>
      <p:ext uri="{BB962C8B-B14F-4D97-AF65-F5344CB8AC3E}">
        <p14:creationId xmlns:p14="http://schemas.microsoft.com/office/powerpoint/2010/main" val="1447927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251520" y="116632"/>
            <a:ext cx="8568952" cy="6552728"/>
          </a:xfrm>
          <a:prstGeom prst="rect">
            <a:avLst/>
          </a:prstGeom>
        </p:spPr>
      </p:pic>
    </p:spTree>
    <p:extLst>
      <p:ext uri="{BB962C8B-B14F-4D97-AF65-F5344CB8AC3E}">
        <p14:creationId xmlns:p14="http://schemas.microsoft.com/office/powerpoint/2010/main" val="1447927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04664"/>
            <a:ext cx="8820472" cy="5863144"/>
          </a:xfrm>
          <a:prstGeom prst="rect">
            <a:avLst/>
          </a:prstGeom>
        </p:spPr>
        <p:txBody>
          <a:bodyPr wrap="square">
            <a:spAutoFit/>
          </a:bodyPr>
          <a:lstStyle/>
          <a:p>
            <a:r>
              <a:rPr lang="en-US" sz="2500" b="1" dirty="0"/>
              <a:t>Approach</a:t>
            </a:r>
            <a:endParaRPr lang="en-US" sz="2500" dirty="0"/>
          </a:p>
          <a:p>
            <a:pPr lvl="0"/>
            <a:r>
              <a:rPr lang="en-US" sz="2500" dirty="0"/>
              <a:t>Three finger method: palpation with 2</a:t>
            </a:r>
            <a:r>
              <a:rPr lang="en-US" sz="2500" baseline="30000" dirty="0"/>
              <a:t>nd</a:t>
            </a:r>
            <a:r>
              <a:rPr lang="en-US" sz="2500" dirty="0"/>
              <a:t>–4</a:t>
            </a:r>
            <a:r>
              <a:rPr lang="en-US" sz="2500" baseline="30000" dirty="0"/>
              <a:t>th</a:t>
            </a:r>
            <a:r>
              <a:rPr lang="en-US" sz="2500" dirty="0"/>
              <a:t> fingertips </a:t>
            </a:r>
          </a:p>
          <a:p>
            <a:pPr lvl="0"/>
            <a:r>
              <a:rPr lang="en-US" sz="2500" dirty="0"/>
              <a:t>Palpation of the </a:t>
            </a:r>
            <a:r>
              <a:rPr lang="en-US" sz="2500" u="sng" dirty="0"/>
              <a:t>common carotid artery</a:t>
            </a:r>
            <a:r>
              <a:rPr lang="en-US" sz="2500" dirty="0"/>
              <a:t>, </a:t>
            </a:r>
            <a:r>
              <a:rPr lang="en-US" sz="2500" u="sng" dirty="0"/>
              <a:t>radial artery</a:t>
            </a:r>
            <a:r>
              <a:rPr lang="en-US" sz="2500" dirty="0"/>
              <a:t>, </a:t>
            </a:r>
            <a:r>
              <a:rPr lang="en-US" sz="2500" u="sng" dirty="0"/>
              <a:t>abdominal aorta</a:t>
            </a:r>
            <a:r>
              <a:rPr lang="en-US" sz="2500" dirty="0"/>
              <a:t>, </a:t>
            </a:r>
            <a:r>
              <a:rPr lang="en-US" sz="2500" u="sng" dirty="0"/>
              <a:t>femoral artery</a:t>
            </a:r>
            <a:r>
              <a:rPr lang="en-US" sz="2500" dirty="0"/>
              <a:t>, </a:t>
            </a:r>
            <a:r>
              <a:rPr lang="en-US" sz="2500" u="sng" dirty="0"/>
              <a:t>popliteal artery</a:t>
            </a:r>
            <a:r>
              <a:rPr lang="en-US" sz="2500" dirty="0"/>
              <a:t>, </a:t>
            </a:r>
            <a:r>
              <a:rPr lang="en-US" sz="2500" u="sng" dirty="0" err="1"/>
              <a:t>tibialis</a:t>
            </a:r>
            <a:r>
              <a:rPr lang="en-US" sz="2500" u="sng" dirty="0"/>
              <a:t> posterior</a:t>
            </a:r>
            <a:r>
              <a:rPr lang="en-US" sz="2500" dirty="0"/>
              <a:t> </a:t>
            </a:r>
            <a:r>
              <a:rPr lang="en-US" sz="2500" u="sng" dirty="0"/>
              <a:t>artery</a:t>
            </a:r>
            <a:r>
              <a:rPr lang="en-US" sz="2500" dirty="0"/>
              <a:t>, and </a:t>
            </a:r>
            <a:r>
              <a:rPr lang="en-US" sz="2500" u="sng" dirty="0" err="1"/>
              <a:t>dorsalis</a:t>
            </a:r>
            <a:r>
              <a:rPr lang="en-US" sz="2500" u="sng" dirty="0"/>
              <a:t> </a:t>
            </a:r>
            <a:r>
              <a:rPr lang="en-US" sz="2500" u="sng" dirty="0" err="1"/>
              <a:t>pedis</a:t>
            </a:r>
            <a:r>
              <a:rPr lang="en-US" sz="2500" u="sng" dirty="0"/>
              <a:t> artery</a:t>
            </a:r>
            <a:r>
              <a:rPr lang="en-US" sz="2500" dirty="0"/>
              <a:t>.</a:t>
            </a:r>
          </a:p>
          <a:p>
            <a:pPr lvl="0"/>
            <a:r>
              <a:rPr lang="en-US" sz="2500" dirty="0"/>
              <a:t>The </a:t>
            </a:r>
            <a:r>
              <a:rPr lang="en-US" sz="2500" u="sng" dirty="0"/>
              <a:t>pulse</a:t>
            </a:r>
            <a:r>
              <a:rPr lang="en-US" sz="2500" dirty="0"/>
              <a:t> of the carotid </a:t>
            </a:r>
            <a:r>
              <a:rPr lang="en-US" sz="2500" u="sng" dirty="0"/>
              <a:t>artery</a:t>
            </a:r>
            <a:r>
              <a:rPr lang="en-US" sz="2500" dirty="0"/>
              <a:t> should NEVER be palpated bilaterally and simultaneously!</a:t>
            </a:r>
          </a:p>
          <a:p>
            <a:pPr lvl="1"/>
            <a:r>
              <a:rPr lang="en-US" sz="2500" dirty="0"/>
              <a:t>Risk of compression of vessels → cerebral </a:t>
            </a:r>
            <a:r>
              <a:rPr lang="en-US" sz="2500" dirty="0" err="1"/>
              <a:t>hypoperfusion</a:t>
            </a:r>
            <a:r>
              <a:rPr lang="en-US" sz="2500" dirty="0"/>
              <a:t> → </a:t>
            </a:r>
            <a:r>
              <a:rPr lang="en-US" sz="2500" u="sng" dirty="0"/>
              <a:t>syncope</a:t>
            </a:r>
            <a:endParaRPr lang="en-US" sz="2500" dirty="0"/>
          </a:p>
          <a:p>
            <a:pPr lvl="1"/>
            <a:r>
              <a:rPr lang="en-US" sz="2500" dirty="0"/>
              <a:t>Risk of </a:t>
            </a:r>
            <a:r>
              <a:rPr lang="en-US" sz="2500" dirty="0" err="1"/>
              <a:t>hyperstimulation</a:t>
            </a:r>
            <a:r>
              <a:rPr lang="en-US" sz="2500" dirty="0"/>
              <a:t> of the carotid sinus reflex → </a:t>
            </a:r>
            <a:r>
              <a:rPr lang="en-US" sz="2500" dirty="0" err="1"/>
              <a:t>bradycardia</a:t>
            </a:r>
            <a:r>
              <a:rPr lang="en-US" sz="2500" dirty="0"/>
              <a:t>/low blood pressure → cerebral </a:t>
            </a:r>
            <a:r>
              <a:rPr lang="en-US" sz="2500" dirty="0" err="1"/>
              <a:t>hypoperfusion</a:t>
            </a:r>
            <a:r>
              <a:rPr lang="en-US" sz="2500" dirty="0"/>
              <a:t> → </a:t>
            </a:r>
            <a:r>
              <a:rPr lang="en-US" sz="2500" u="sng" dirty="0"/>
              <a:t>syncope</a:t>
            </a:r>
            <a:endParaRPr lang="en-US" sz="2500" dirty="0"/>
          </a:p>
          <a:p>
            <a:r>
              <a:rPr lang="en-US" sz="2500" dirty="0"/>
              <a:t>The thumb of the examiner should never be used to take the </a:t>
            </a:r>
            <a:r>
              <a:rPr lang="en-US" sz="2500" u="sng" dirty="0"/>
              <a:t>pulse</a:t>
            </a:r>
            <a:r>
              <a:rPr lang="en-US" sz="2500" dirty="0"/>
              <a:t> as it has its own strong </a:t>
            </a:r>
            <a:r>
              <a:rPr lang="en-US" sz="2500" u="sng" dirty="0"/>
              <a:t>pulse</a:t>
            </a:r>
            <a:r>
              <a:rPr lang="en-US" sz="2500" dirty="0"/>
              <a:t>, which might be mistaken for the patient's </a:t>
            </a:r>
            <a:r>
              <a:rPr lang="en-US" sz="2500" u="sng" dirty="0"/>
              <a:t>pulse</a:t>
            </a:r>
            <a:r>
              <a:rPr lang="en-US" sz="2500" dirty="0"/>
              <a:t>!</a:t>
            </a:r>
          </a:p>
        </p:txBody>
      </p:sp>
    </p:spTree>
    <p:extLst>
      <p:ext uri="{BB962C8B-B14F-4D97-AF65-F5344CB8AC3E}">
        <p14:creationId xmlns:p14="http://schemas.microsoft.com/office/powerpoint/2010/main" val="1447927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r>
              <a:rPr lang="en-US"/>
              <a:t>POINT OF MAXIMUM IMPULSE (PMI)</a:t>
            </a:r>
          </a:p>
        </p:txBody>
      </p:sp>
      <p:sp>
        <p:nvSpPr>
          <p:cNvPr id="36867" name="Rectangle 3"/>
          <p:cNvSpPr>
            <a:spLocks noGrp="1" noChangeArrowheads="1"/>
          </p:cNvSpPr>
          <p:nvPr>
            <p:ph type="body" idx="1"/>
          </p:nvPr>
        </p:nvSpPr>
        <p:spPr/>
        <p:txBody>
          <a:bodyPr/>
          <a:lstStyle/>
          <a:p>
            <a:r>
              <a:rPr lang="en-US" dirty="0"/>
              <a:t>CONTRACTION OF LEFT VENTRICLE</a:t>
            </a:r>
          </a:p>
          <a:p>
            <a:r>
              <a:rPr lang="en-US" dirty="0"/>
              <a:t>FIFTH INTERCOSTAL SPACE, MIDCLAVICULAR LINE</a:t>
            </a:r>
          </a:p>
          <a:p>
            <a:r>
              <a:rPr lang="en-US" dirty="0"/>
              <a:t>BRIEF; IF SUSTAINED, SUGGESTS HEART FAILURE</a:t>
            </a:r>
          </a:p>
          <a:p>
            <a:pPr>
              <a:buFontTx/>
              <a:buNone/>
            </a:pPr>
            <a:endParaRPr lang="en-US" dirty="0"/>
          </a:p>
        </p:txBody>
      </p:sp>
    </p:spTree>
    <p:extLst>
      <p:ext uri="{BB962C8B-B14F-4D97-AF65-F5344CB8AC3E}">
        <p14:creationId xmlns:p14="http://schemas.microsoft.com/office/powerpoint/2010/main" val="18220655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FOUR VALVE AREAS</a:t>
            </a:r>
          </a:p>
        </p:txBody>
      </p:sp>
      <p:sp>
        <p:nvSpPr>
          <p:cNvPr id="45059" name="Rectangle 3"/>
          <p:cNvSpPr>
            <a:spLocks noGrp="1" noChangeArrowheads="1"/>
          </p:cNvSpPr>
          <p:nvPr>
            <p:ph type="body" idx="1"/>
          </p:nvPr>
        </p:nvSpPr>
        <p:spPr/>
        <p:txBody>
          <a:bodyPr/>
          <a:lstStyle/>
          <a:p>
            <a:r>
              <a:rPr lang="en-US" u="sng" dirty="0"/>
              <a:t>AORTIC</a:t>
            </a:r>
            <a:r>
              <a:rPr lang="en-US" dirty="0"/>
              <a:t>: RIGHT STERNAL BORDER</a:t>
            </a:r>
          </a:p>
          <a:p>
            <a:r>
              <a:rPr lang="en-US" u="sng" dirty="0"/>
              <a:t>PULMONIC</a:t>
            </a:r>
            <a:r>
              <a:rPr lang="en-US" dirty="0"/>
              <a:t>: LEFT UPPER STERNAL</a:t>
            </a:r>
          </a:p>
          <a:p>
            <a:r>
              <a:rPr lang="en-US" u="sng" dirty="0"/>
              <a:t>TRICUSPID</a:t>
            </a:r>
            <a:r>
              <a:rPr lang="en-US" dirty="0"/>
              <a:t>: LEFT FOURTH INTERCOSTAL SPACE</a:t>
            </a:r>
          </a:p>
          <a:p>
            <a:r>
              <a:rPr lang="en-US" u="sng" dirty="0"/>
              <a:t>MITRAL</a:t>
            </a:r>
            <a:r>
              <a:rPr lang="en-US" dirty="0"/>
              <a:t>: APEX (5</a:t>
            </a:r>
            <a:r>
              <a:rPr lang="en-US" baseline="30000" dirty="0"/>
              <a:t>TH</a:t>
            </a:r>
            <a:r>
              <a:rPr lang="en-US" dirty="0"/>
              <a:t> INTERCOSTAL SPACE, MIDCLAVICULAR LINE)</a:t>
            </a:r>
          </a:p>
          <a:p>
            <a:endParaRPr lang="en-US" dirty="0"/>
          </a:p>
        </p:txBody>
      </p:sp>
    </p:spTree>
    <p:extLst>
      <p:ext uri="{BB962C8B-B14F-4D97-AF65-F5344CB8AC3E}">
        <p14:creationId xmlns:p14="http://schemas.microsoft.com/office/powerpoint/2010/main" val="601650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7384"/>
            <a:ext cx="7128792" cy="6562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064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0109"/>
            <a:ext cx="6552727" cy="6913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5692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WHAT MAKES NOISES?</a:t>
            </a:r>
          </a:p>
        </p:txBody>
      </p:sp>
      <p:sp>
        <p:nvSpPr>
          <p:cNvPr id="56323" name="Rectangle 3"/>
          <p:cNvSpPr>
            <a:spLocks noGrp="1" noChangeArrowheads="1"/>
          </p:cNvSpPr>
          <p:nvPr>
            <p:ph idx="1"/>
          </p:nvPr>
        </p:nvSpPr>
        <p:spPr/>
        <p:txBody>
          <a:bodyPr/>
          <a:lstStyle/>
          <a:p>
            <a:r>
              <a:rPr lang="en-US"/>
              <a:t>VALVES CLOSING: S1, S2</a:t>
            </a:r>
          </a:p>
          <a:p>
            <a:r>
              <a:rPr lang="en-US"/>
              <a:t>BLOOD STRIKING LEFT VENTRICULAR WALL: S3, S4</a:t>
            </a:r>
          </a:p>
          <a:p>
            <a:r>
              <a:rPr lang="en-US"/>
              <a:t>TURBULENCE: MURMURS</a:t>
            </a:r>
          </a:p>
        </p:txBody>
      </p:sp>
    </p:spTree>
    <p:extLst>
      <p:ext uri="{BB962C8B-B14F-4D97-AF65-F5344CB8AC3E}">
        <p14:creationId xmlns:p14="http://schemas.microsoft.com/office/powerpoint/2010/main" val="21029739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t>S1</a:t>
            </a:r>
          </a:p>
        </p:txBody>
      </p:sp>
      <p:sp>
        <p:nvSpPr>
          <p:cNvPr id="60419" name="Rectangle 3"/>
          <p:cNvSpPr>
            <a:spLocks noGrp="1" noChangeArrowheads="1"/>
          </p:cNvSpPr>
          <p:nvPr>
            <p:ph idx="1"/>
          </p:nvPr>
        </p:nvSpPr>
        <p:spPr/>
        <p:txBody>
          <a:bodyPr/>
          <a:lstStyle/>
          <a:p>
            <a:r>
              <a:rPr lang="en-US"/>
              <a:t>AV VALVES CLOSING (MITRAL AND TRICUSPID)</a:t>
            </a:r>
          </a:p>
          <a:p>
            <a:r>
              <a:rPr lang="en-US"/>
              <a:t>START OF SYSTOLE</a:t>
            </a:r>
          </a:p>
          <a:p>
            <a:r>
              <a:rPr lang="en-US"/>
              <a:t>LOUDEST AT APEX </a:t>
            </a:r>
          </a:p>
        </p:txBody>
      </p:sp>
    </p:spTree>
    <p:extLst>
      <p:ext uri="{BB962C8B-B14F-4D97-AF65-F5344CB8AC3E}">
        <p14:creationId xmlns:p14="http://schemas.microsoft.com/office/powerpoint/2010/main" val="27995165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t>S2</a:t>
            </a:r>
          </a:p>
        </p:txBody>
      </p:sp>
      <p:sp>
        <p:nvSpPr>
          <p:cNvPr id="61443" name="Rectangle 3"/>
          <p:cNvSpPr>
            <a:spLocks noGrp="1" noChangeArrowheads="1"/>
          </p:cNvSpPr>
          <p:nvPr>
            <p:ph idx="1"/>
          </p:nvPr>
        </p:nvSpPr>
        <p:spPr/>
        <p:txBody>
          <a:bodyPr/>
          <a:lstStyle/>
          <a:p>
            <a:r>
              <a:rPr lang="en-US"/>
              <a:t>SEMILUNAR VALVES CLOSING: AORTIC AND PULMONIC</a:t>
            </a:r>
          </a:p>
          <a:p>
            <a:r>
              <a:rPr lang="en-US"/>
              <a:t>A2 BEFORE P2</a:t>
            </a:r>
          </a:p>
          <a:p>
            <a:r>
              <a:rPr lang="en-US"/>
              <a:t>SPLITS WITH INSPIRATION AT PULMONIC AREA (LUSB)</a:t>
            </a:r>
          </a:p>
          <a:p>
            <a:r>
              <a:rPr lang="en-US"/>
              <a:t>LOUDEST AT BASE (TOP OF HEART)</a:t>
            </a:r>
          </a:p>
        </p:txBody>
      </p:sp>
    </p:spTree>
    <p:extLst>
      <p:ext uri="{BB962C8B-B14F-4D97-AF65-F5344CB8AC3E}">
        <p14:creationId xmlns:p14="http://schemas.microsoft.com/office/powerpoint/2010/main" val="21139991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t>S3</a:t>
            </a:r>
          </a:p>
        </p:txBody>
      </p:sp>
      <p:sp>
        <p:nvSpPr>
          <p:cNvPr id="62467" name="Rectangle 3"/>
          <p:cNvSpPr>
            <a:spLocks noGrp="1" noChangeArrowheads="1"/>
          </p:cNvSpPr>
          <p:nvPr>
            <p:ph idx="1"/>
          </p:nvPr>
        </p:nvSpPr>
        <p:spPr/>
        <p:txBody>
          <a:bodyPr/>
          <a:lstStyle/>
          <a:p>
            <a:r>
              <a:rPr lang="en-US"/>
              <a:t>EARLY DIASTOLE (SOON AFTER S2)</a:t>
            </a:r>
          </a:p>
          <a:p>
            <a:r>
              <a:rPr lang="en-US"/>
              <a:t>BLOOD RUSHES IN JUST AFTER MITRAL VALVE OPENS, STRIKING LV WALL (PALPABLE)</a:t>
            </a:r>
          </a:p>
          <a:p>
            <a:r>
              <a:rPr lang="en-US"/>
              <a:t>AT APEX ONLY</a:t>
            </a:r>
          </a:p>
          <a:p>
            <a:r>
              <a:rPr lang="en-US"/>
              <a:t>CONGESTIVE HEART FAILURE (OR HEALTHY YOUNG PERSON)</a:t>
            </a:r>
          </a:p>
          <a:p>
            <a:endParaRPr lang="en-US"/>
          </a:p>
        </p:txBody>
      </p:sp>
    </p:spTree>
    <p:extLst>
      <p:ext uri="{BB962C8B-B14F-4D97-AF65-F5344CB8AC3E}">
        <p14:creationId xmlns:p14="http://schemas.microsoft.com/office/powerpoint/2010/main" val="23958088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t>S4</a:t>
            </a:r>
          </a:p>
        </p:txBody>
      </p:sp>
      <p:sp>
        <p:nvSpPr>
          <p:cNvPr id="63491" name="Rectangle 3"/>
          <p:cNvSpPr>
            <a:spLocks noGrp="1" noChangeArrowheads="1"/>
          </p:cNvSpPr>
          <p:nvPr>
            <p:ph idx="1"/>
          </p:nvPr>
        </p:nvSpPr>
        <p:spPr/>
        <p:txBody>
          <a:bodyPr/>
          <a:lstStyle/>
          <a:p>
            <a:r>
              <a:rPr lang="en-US"/>
              <a:t>ATRIAL CONTRACTION</a:t>
            </a:r>
          </a:p>
          <a:p>
            <a:r>
              <a:rPr lang="en-US"/>
              <a:t>JUST BEFORE S1 (MITRAL VALVE CLOSURE) – LATE IN DIASTOLE</a:t>
            </a:r>
          </a:p>
          <a:p>
            <a:r>
              <a:rPr lang="en-US"/>
              <a:t>BLOOD STRIKES STIFF LEFT VENTRICLE (PALPABLE, AT APEX)</a:t>
            </a:r>
          </a:p>
          <a:p>
            <a:r>
              <a:rPr lang="en-US"/>
              <a:t>SIGN OF HIGH BLOOD PRESSURE OR HEART ATTACK (MI) </a:t>
            </a:r>
          </a:p>
        </p:txBody>
      </p:sp>
    </p:spTree>
    <p:extLst>
      <p:ext uri="{BB962C8B-B14F-4D97-AF65-F5344CB8AC3E}">
        <p14:creationId xmlns:p14="http://schemas.microsoft.com/office/powerpoint/2010/main" val="19463921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S4 QUESTION</a:t>
            </a:r>
          </a:p>
        </p:txBody>
      </p:sp>
      <p:sp>
        <p:nvSpPr>
          <p:cNvPr id="64515" name="Rectangle 3"/>
          <p:cNvSpPr>
            <a:spLocks noGrp="1" noChangeArrowheads="1"/>
          </p:cNvSpPr>
          <p:nvPr>
            <p:ph idx="1"/>
          </p:nvPr>
        </p:nvSpPr>
        <p:spPr/>
        <p:txBody>
          <a:bodyPr/>
          <a:lstStyle/>
          <a:p>
            <a:r>
              <a:rPr lang="en-US"/>
              <a:t>SHORTLY AFTER S3?</a:t>
            </a:r>
          </a:p>
          <a:p>
            <a:r>
              <a:rPr lang="en-US"/>
              <a:t>HEALTHY ATHLETES?</a:t>
            </a:r>
          </a:p>
          <a:p>
            <a:r>
              <a:rPr lang="en-US">
                <a:solidFill>
                  <a:schemeClr val="folHlink"/>
                </a:solidFill>
              </a:rPr>
              <a:t>REDUCED VENTRICULAR ELASTICITY</a:t>
            </a:r>
            <a:endParaRPr lang="en-US"/>
          </a:p>
          <a:p>
            <a:r>
              <a:rPr lang="en-US"/>
              <a:t>INTERMITTENT IN ATRIAL FIB?</a:t>
            </a:r>
            <a:endParaRPr lang="en-US">
              <a:solidFill>
                <a:schemeClr val="folHlink"/>
              </a:solidFill>
            </a:endParaRPr>
          </a:p>
        </p:txBody>
      </p:sp>
    </p:spTree>
    <p:extLst>
      <p:ext uri="{BB962C8B-B14F-4D97-AF65-F5344CB8AC3E}">
        <p14:creationId xmlns:p14="http://schemas.microsoft.com/office/powerpoint/2010/main" val="36426310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t>HEART MURMURS</a:t>
            </a:r>
          </a:p>
        </p:txBody>
      </p:sp>
      <p:sp>
        <p:nvSpPr>
          <p:cNvPr id="65539" name="Rectangle 3"/>
          <p:cNvSpPr>
            <a:spLocks noGrp="1" noChangeArrowheads="1"/>
          </p:cNvSpPr>
          <p:nvPr>
            <p:ph idx="1"/>
          </p:nvPr>
        </p:nvSpPr>
        <p:spPr/>
        <p:txBody>
          <a:bodyPr/>
          <a:lstStyle/>
          <a:p>
            <a:r>
              <a:rPr lang="en-US"/>
              <a:t>TURBULENCE</a:t>
            </a:r>
          </a:p>
          <a:p>
            <a:r>
              <a:rPr lang="en-US"/>
              <a:t>INCREASED FLOW ACROSS VALVE</a:t>
            </a:r>
          </a:p>
          <a:p>
            <a:r>
              <a:rPr lang="en-US"/>
              <a:t>TIGHT VALVE (STENOSIS)</a:t>
            </a:r>
          </a:p>
          <a:p>
            <a:r>
              <a:rPr lang="en-US"/>
              <a:t>LEAKY VALVE (REGURGITATION)</a:t>
            </a:r>
          </a:p>
          <a:p>
            <a:r>
              <a:rPr lang="en-US"/>
              <a:t>HOLE (SEPTAL DEFECT)</a:t>
            </a:r>
          </a:p>
        </p:txBody>
      </p:sp>
    </p:spTree>
    <p:extLst>
      <p:ext uri="{BB962C8B-B14F-4D97-AF65-F5344CB8AC3E}">
        <p14:creationId xmlns:p14="http://schemas.microsoft.com/office/powerpoint/2010/main" val="25116908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t>DESCRIBING MURMURS</a:t>
            </a:r>
          </a:p>
        </p:txBody>
      </p:sp>
      <p:sp>
        <p:nvSpPr>
          <p:cNvPr id="66563" name="Rectangle 3"/>
          <p:cNvSpPr>
            <a:spLocks noGrp="1" noChangeArrowheads="1"/>
          </p:cNvSpPr>
          <p:nvPr>
            <p:ph idx="1"/>
          </p:nvPr>
        </p:nvSpPr>
        <p:spPr/>
        <p:txBody>
          <a:bodyPr/>
          <a:lstStyle/>
          <a:p>
            <a:r>
              <a:rPr lang="en-US"/>
              <a:t>SYSTOLIC (BETWEEN S1 AND S2) OR DIASTOLIC (AFTER S2)</a:t>
            </a:r>
          </a:p>
          <a:p>
            <a:r>
              <a:rPr lang="en-US"/>
              <a:t>INTENSITY: 1/6 TO 6/6</a:t>
            </a:r>
          </a:p>
          <a:p>
            <a:r>
              <a:rPr lang="en-US"/>
              <a:t>QUALITY (“SHAPE”)</a:t>
            </a:r>
          </a:p>
          <a:p>
            <a:r>
              <a:rPr lang="en-US"/>
              <a:t>LOCATION (VALVE AREA)</a:t>
            </a:r>
          </a:p>
        </p:txBody>
      </p:sp>
    </p:spTree>
    <p:extLst>
      <p:ext uri="{BB962C8B-B14F-4D97-AF65-F5344CB8AC3E}">
        <p14:creationId xmlns:p14="http://schemas.microsoft.com/office/powerpoint/2010/main" val="41251046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t>INTENSITY</a:t>
            </a:r>
          </a:p>
        </p:txBody>
      </p:sp>
      <p:sp>
        <p:nvSpPr>
          <p:cNvPr id="67587" name="Rectangle 3"/>
          <p:cNvSpPr>
            <a:spLocks noGrp="1" noChangeArrowheads="1"/>
          </p:cNvSpPr>
          <p:nvPr>
            <p:ph idx="1"/>
          </p:nvPr>
        </p:nvSpPr>
        <p:spPr/>
        <p:txBody>
          <a:bodyPr/>
          <a:lstStyle/>
          <a:p>
            <a:r>
              <a:rPr lang="en-US"/>
              <a:t>1/6: NEED TRAINING TO HEAR</a:t>
            </a:r>
          </a:p>
          <a:p>
            <a:r>
              <a:rPr lang="en-US"/>
              <a:t>2/6: ANYONE WHO LISTENS WELL</a:t>
            </a:r>
          </a:p>
          <a:p>
            <a:r>
              <a:rPr lang="en-US"/>
              <a:t>3/6: LOUD</a:t>
            </a:r>
          </a:p>
          <a:p>
            <a:r>
              <a:rPr lang="en-US"/>
              <a:t>4/6: LOUD AND PALPABLE (THRILL)</a:t>
            </a:r>
          </a:p>
          <a:p>
            <a:r>
              <a:rPr lang="en-US"/>
              <a:t>5/6: HEAR WITH STETHOSCOPE PERPENDICULAR TO CHEST</a:t>
            </a:r>
          </a:p>
          <a:p>
            <a:r>
              <a:rPr lang="en-US"/>
              <a:t>6/6: DON’T NEED STETHOSCOPE</a:t>
            </a:r>
          </a:p>
          <a:p>
            <a:endParaRPr lang="en-US"/>
          </a:p>
        </p:txBody>
      </p:sp>
    </p:spTree>
    <p:extLst>
      <p:ext uri="{BB962C8B-B14F-4D97-AF65-F5344CB8AC3E}">
        <p14:creationId xmlns:p14="http://schemas.microsoft.com/office/powerpoint/2010/main" val="36862618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t>QUALITY/ SHAPE</a:t>
            </a:r>
          </a:p>
        </p:txBody>
      </p:sp>
      <p:sp>
        <p:nvSpPr>
          <p:cNvPr id="69635" name="Rectangle 3"/>
          <p:cNvSpPr>
            <a:spLocks noGrp="1" noChangeArrowheads="1"/>
          </p:cNvSpPr>
          <p:nvPr>
            <p:ph idx="1"/>
          </p:nvPr>
        </p:nvSpPr>
        <p:spPr/>
        <p:txBody>
          <a:bodyPr/>
          <a:lstStyle/>
          <a:p>
            <a:r>
              <a:rPr lang="en-US"/>
              <a:t>DIAMOND: CAN HEAR S1 AND S2: STENOSIS OR INNOCENT</a:t>
            </a:r>
          </a:p>
          <a:p>
            <a:r>
              <a:rPr lang="en-US"/>
              <a:t>STENOSIS: OFTEN HARSH</a:t>
            </a:r>
          </a:p>
          <a:p>
            <a:r>
              <a:rPr lang="en-US"/>
              <a:t>CONSTANT, BLURS S1 AND S2: LEAK (REGURGITATION/ INSUFFICIENCY)</a:t>
            </a:r>
          </a:p>
          <a:p>
            <a:pPr>
              <a:buFontTx/>
              <a:buNone/>
            </a:pPr>
            <a:endParaRPr lang="en-US"/>
          </a:p>
        </p:txBody>
      </p:sp>
    </p:spTree>
    <p:extLst>
      <p:ext uri="{BB962C8B-B14F-4D97-AF65-F5344CB8AC3E}">
        <p14:creationId xmlns:p14="http://schemas.microsoft.com/office/powerpoint/2010/main" val="39802588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t>INNOCENT MURMUR</a:t>
            </a:r>
          </a:p>
        </p:txBody>
      </p:sp>
      <p:sp>
        <p:nvSpPr>
          <p:cNvPr id="70659" name="Rectangle 3"/>
          <p:cNvSpPr>
            <a:spLocks noGrp="1" noChangeArrowheads="1"/>
          </p:cNvSpPr>
          <p:nvPr>
            <p:ph idx="1"/>
          </p:nvPr>
        </p:nvSpPr>
        <p:spPr/>
        <p:txBody>
          <a:bodyPr/>
          <a:lstStyle/>
          <a:p>
            <a:r>
              <a:rPr lang="en-US"/>
              <a:t>2/6 OR QUIETER</a:t>
            </a:r>
          </a:p>
          <a:p>
            <a:r>
              <a:rPr lang="en-US"/>
              <a:t>SYSTOLIC, BLOWING</a:t>
            </a:r>
          </a:p>
          <a:p>
            <a:r>
              <a:rPr lang="en-US"/>
              <a:t>LEFT UPPER STERNAL BORDER</a:t>
            </a:r>
          </a:p>
          <a:p>
            <a:r>
              <a:rPr lang="en-US"/>
              <a:t>S2 SHOULD SPLIT ONLY WITH INSPIRATION (IF FIXED SPLIT S2, ?ATRIAL SEPTAL DEFECT)</a:t>
            </a:r>
          </a:p>
          <a:p>
            <a:r>
              <a:rPr lang="en-US"/>
              <a:t>QUESTION 8: C </a:t>
            </a:r>
          </a:p>
        </p:txBody>
      </p:sp>
    </p:spTree>
    <p:extLst>
      <p:ext uri="{BB962C8B-B14F-4D97-AF65-F5344CB8AC3E}">
        <p14:creationId xmlns:p14="http://schemas.microsoft.com/office/powerpoint/2010/main" val="26578645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t>MITRAL INSUFFICIENCY</a:t>
            </a:r>
          </a:p>
        </p:txBody>
      </p:sp>
      <p:sp>
        <p:nvSpPr>
          <p:cNvPr id="71683" name="Rectangle 3"/>
          <p:cNvSpPr>
            <a:spLocks noGrp="1" noChangeArrowheads="1"/>
          </p:cNvSpPr>
          <p:nvPr>
            <p:ph idx="1"/>
          </p:nvPr>
        </p:nvSpPr>
        <p:spPr/>
        <p:txBody>
          <a:bodyPr/>
          <a:lstStyle/>
          <a:p>
            <a:r>
              <a:rPr lang="en-US"/>
              <a:t>HOLOSYSTOLIC (BLURS S1 AND S2)</a:t>
            </a:r>
          </a:p>
          <a:p>
            <a:r>
              <a:rPr lang="en-US"/>
              <a:t>BLOWING</a:t>
            </a:r>
          </a:p>
          <a:p>
            <a:r>
              <a:rPr lang="en-US"/>
              <a:t>AT APEX; RADIATES TO AXILLA</a:t>
            </a:r>
          </a:p>
        </p:txBody>
      </p:sp>
    </p:spTree>
    <p:extLst>
      <p:ext uri="{BB962C8B-B14F-4D97-AF65-F5344CB8AC3E}">
        <p14:creationId xmlns:p14="http://schemas.microsoft.com/office/powerpoint/2010/main" val="2300816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a:t>AORTIC STENOSIS</a:t>
            </a:r>
          </a:p>
        </p:txBody>
      </p:sp>
      <p:sp>
        <p:nvSpPr>
          <p:cNvPr id="72707" name="Rectangle 3"/>
          <p:cNvSpPr>
            <a:spLocks noGrp="1" noChangeArrowheads="1"/>
          </p:cNvSpPr>
          <p:nvPr>
            <p:ph idx="1"/>
          </p:nvPr>
        </p:nvSpPr>
        <p:spPr/>
        <p:txBody>
          <a:bodyPr/>
          <a:lstStyle/>
          <a:p>
            <a:r>
              <a:rPr lang="en-US"/>
              <a:t>HARSH, RIGHT STERNAL BORDER</a:t>
            </a:r>
          </a:p>
          <a:p>
            <a:r>
              <a:rPr lang="en-US"/>
              <a:t>SOFTER S2 (WHY?)</a:t>
            </a:r>
          </a:p>
          <a:p>
            <a:r>
              <a:rPr lang="en-US"/>
              <a:t>DIAMOND-SHAPED, PEAKS LATER</a:t>
            </a:r>
          </a:p>
          <a:p>
            <a:r>
              <a:rPr lang="en-US"/>
              <a:t>DELAY IN CAROTID PULSE</a:t>
            </a:r>
          </a:p>
          <a:p>
            <a:r>
              <a:rPr lang="en-US"/>
              <a:t>RADIATES TO CAROTID ARTERY</a:t>
            </a:r>
          </a:p>
          <a:p>
            <a:r>
              <a:rPr lang="en-US"/>
              <a:t>FAILURE TO RADIATE MAKES AORTIC STENOSIS </a:t>
            </a:r>
            <a:r>
              <a:rPr lang="en-US">
                <a:solidFill>
                  <a:schemeClr val="folHlink"/>
                </a:solidFill>
              </a:rPr>
              <a:t>LESS </a:t>
            </a:r>
            <a:r>
              <a:rPr lang="en-US"/>
              <a:t>LIKELY (QUESTION 9)</a:t>
            </a:r>
          </a:p>
        </p:txBody>
      </p:sp>
    </p:spTree>
    <p:extLst>
      <p:ext uri="{BB962C8B-B14F-4D97-AF65-F5344CB8AC3E}">
        <p14:creationId xmlns:p14="http://schemas.microsoft.com/office/powerpoint/2010/main" val="32311167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t>SUMMARY</a:t>
            </a:r>
          </a:p>
        </p:txBody>
      </p:sp>
      <p:sp>
        <p:nvSpPr>
          <p:cNvPr id="73731" name="Rectangle 3"/>
          <p:cNvSpPr>
            <a:spLocks noGrp="1" noChangeArrowheads="1"/>
          </p:cNvSpPr>
          <p:nvPr>
            <p:ph idx="1"/>
          </p:nvPr>
        </p:nvSpPr>
        <p:spPr/>
        <p:txBody>
          <a:bodyPr/>
          <a:lstStyle/>
          <a:p>
            <a:r>
              <a:rPr lang="en-US"/>
              <a:t>S1(AV),SYSTOLE, S2(TR/AO),DIASTOLE</a:t>
            </a:r>
          </a:p>
          <a:p>
            <a:r>
              <a:rPr lang="en-US"/>
              <a:t>S3 (SLOSHING IN), S4 (A STIFF WALL)</a:t>
            </a:r>
          </a:p>
          <a:p>
            <a:r>
              <a:rPr lang="en-US"/>
              <a:t>LOCATION,TIMING,QUALITY,INTENSITY</a:t>
            </a:r>
          </a:p>
          <a:p>
            <a:r>
              <a:rPr lang="en-US"/>
              <a:t>INNOCENT MURMUR (LUSB)</a:t>
            </a:r>
          </a:p>
          <a:p>
            <a:r>
              <a:rPr lang="en-US"/>
              <a:t>MITRAL REGURGITATION (APEX)</a:t>
            </a:r>
          </a:p>
          <a:p>
            <a:r>
              <a:rPr lang="en-US"/>
              <a:t>AORTIC STENOSIS (HARSH, RSB)</a:t>
            </a:r>
          </a:p>
        </p:txBody>
      </p:sp>
    </p:spTree>
    <p:extLst>
      <p:ext uri="{BB962C8B-B14F-4D97-AF65-F5344CB8AC3E}">
        <p14:creationId xmlns:p14="http://schemas.microsoft.com/office/powerpoint/2010/main" val="6917553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783570"/>
            <a:ext cx="8424936" cy="5093702"/>
          </a:xfrm>
          <a:prstGeom prst="rect">
            <a:avLst/>
          </a:prstGeom>
        </p:spPr>
        <p:txBody>
          <a:bodyPr wrap="square">
            <a:spAutoFit/>
          </a:bodyPr>
          <a:lstStyle/>
          <a:p>
            <a:r>
              <a:rPr lang="en-US" sz="2500" b="1" dirty="0"/>
              <a:t>Auscultation</a:t>
            </a:r>
            <a:endParaRPr lang="en-US" sz="2500" dirty="0"/>
          </a:p>
          <a:p>
            <a:pPr lvl="0"/>
            <a:r>
              <a:rPr lang="en-US" sz="2500" dirty="0"/>
              <a:t>For detection of vascular murmurs  in the carotid artery, abdominal aorta, renal artery, and femoral artery</a:t>
            </a:r>
          </a:p>
          <a:p>
            <a:pPr lvl="0"/>
            <a:r>
              <a:rPr lang="en-US" sz="2500" dirty="0"/>
              <a:t>Causes of vascular murmurs: alteration of local vessels and vascular walls</a:t>
            </a:r>
          </a:p>
          <a:p>
            <a:pPr lvl="1"/>
            <a:r>
              <a:rPr lang="en-US" sz="2500" dirty="0"/>
              <a:t>Fistulae</a:t>
            </a:r>
          </a:p>
          <a:p>
            <a:pPr lvl="1"/>
            <a:r>
              <a:rPr lang="en-US" sz="2500" dirty="0"/>
              <a:t>Aneurysms</a:t>
            </a:r>
          </a:p>
          <a:p>
            <a:pPr lvl="1"/>
            <a:r>
              <a:rPr lang="en-US" sz="2500" dirty="0"/>
              <a:t>Vascular stenosis </a:t>
            </a:r>
          </a:p>
          <a:p>
            <a:pPr lvl="2"/>
            <a:r>
              <a:rPr lang="en-US" sz="2500" dirty="0"/>
              <a:t>Auscultation of high-frequency, pulse-synchronous sounds proximal to the stenosis</a:t>
            </a:r>
          </a:p>
          <a:p>
            <a:pPr lvl="1"/>
            <a:r>
              <a:rPr lang="en-US" sz="2500" dirty="0" err="1"/>
              <a:t>Hypercirculation</a:t>
            </a:r>
            <a:r>
              <a:rPr lang="en-US" sz="2500" dirty="0"/>
              <a:t> and increased cardiac output</a:t>
            </a:r>
          </a:p>
          <a:p>
            <a:pPr lvl="2"/>
            <a:r>
              <a:rPr lang="en-US" sz="2500" dirty="0"/>
              <a:t>E.g., pregnancy, fever, anemia, hyperthyroidism</a:t>
            </a:r>
          </a:p>
          <a:p>
            <a:pPr lvl="2"/>
            <a:r>
              <a:rPr lang="en-US" sz="2500" dirty="0"/>
              <a:t>May occur physiologically in adolescents</a:t>
            </a:r>
          </a:p>
        </p:txBody>
      </p:sp>
    </p:spTree>
    <p:extLst>
      <p:ext uri="{BB962C8B-B14F-4D97-AF65-F5344CB8AC3E}">
        <p14:creationId xmlns:p14="http://schemas.microsoft.com/office/powerpoint/2010/main" val="1447927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764704"/>
            <a:ext cx="8712968" cy="5170646"/>
          </a:xfrm>
          <a:prstGeom prst="rect">
            <a:avLst/>
          </a:prstGeom>
        </p:spPr>
        <p:txBody>
          <a:bodyPr wrap="square">
            <a:spAutoFit/>
          </a:bodyPr>
          <a:lstStyle/>
          <a:p>
            <a:r>
              <a:rPr lang="en-US" sz="3000" b="1" dirty="0"/>
              <a:t>Chest inspection</a:t>
            </a:r>
            <a:endParaRPr lang="en-US" sz="3000" dirty="0"/>
          </a:p>
          <a:p>
            <a:r>
              <a:rPr lang="en-US" sz="3000" b="1" dirty="0"/>
              <a:t>Approach</a:t>
            </a:r>
            <a:endParaRPr lang="en-US" sz="3000" dirty="0"/>
          </a:p>
          <a:p>
            <a:r>
              <a:rPr lang="en-US" sz="3000" dirty="0"/>
              <a:t>The patient is initially requested to remove their upper body attire to identify:</a:t>
            </a:r>
          </a:p>
          <a:p>
            <a:pPr marL="285750" lvl="0" indent="-285750">
              <a:buFont typeface="Arial" pitchFamily="34" charset="0"/>
              <a:buChar char="•"/>
            </a:pPr>
            <a:r>
              <a:rPr lang="en-US" sz="3000" dirty="0"/>
              <a:t>Scars (e.g., heart surgery, pacemakers)</a:t>
            </a:r>
          </a:p>
          <a:p>
            <a:pPr marL="285750" lvl="0" indent="-285750">
              <a:buFont typeface="Arial" pitchFamily="34" charset="0"/>
              <a:buChar char="•"/>
            </a:pPr>
            <a:r>
              <a:rPr lang="en-US" sz="3000" dirty="0"/>
              <a:t>Chest deformities (pectus </a:t>
            </a:r>
            <a:r>
              <a:rPr lang="en-US" sz="3000" dirty="0" err="1"/>
              <a:t>carinatum</a:t>
            </a:r>
            <a:r>
              <a:rPr lang="en-US" sz="3000" dirty="0"/>
              <a:t> or pectus </a:t>
            </a:r>
            <a:r>
              <a:rPr lang="en-US" sz="3000" dirty="0" err="1"/>
              <a:t>excavatum</a:t>
            </a:r>
            <a:r>
              <a:rPr lang="en-US" sz="3000" dirty="0"/>
              <a:t>)</a:t>
            </a:r>
          </a:p>
          <a:p>
            <a:pPr marL="285750" lvl="0" indent="-285750">
              <a:buFont typeface="Arial" pitchFamily="34" charset="0"/>
              <a:buChar char="•"/>
            </a:pPr>
            <a:r>
              <a:rPr lang="en-US" sz="3000" dirty="0"/>
              <a:t>Visible apex beat</a:t>
            </a:r>
          </a:p>
          <a:p>
            <a:pPr marL="285750" lvl="0" indent="-285750">
              <a:buFont typeface="Arial" pitchFamily="34" charset="0"/>
              <a:buChar char="•"/>
            </a:pPr>
            <a:r>
              <a:rPr lang="en-US" sz="3000" dirty="0"/>
              <a:t>Distended veins on chest (e.g., in SVC obstruction)</a:t>
            </a:r>
          </a:p>
          <a:p>
            <a:pPr marL="285750" lvl="0" indent="-285750">
              <a:buFont typeface="Arial" pitchFamily="34" charset="0"/>
              <a:buChar char="•"/>
            </a:pPr>
            <a:r>
              <a:rPr lang="en-US" sz="3000" dirty="0"/>
              <a:t>De Musset sign: head bobbing in time with pulse (seen in aortic regurgitation)</a:t>
            </a:r>
          </a:p>
        </p:txBody>
      </p:sp>
    </p:spTree>
    <p:extLst>
      <p:ext uri="{BB962C8B-B14F-4D97-AF65-F5344CB8AC3E}">
        <p14:creationId xmlns:p14="http://schemas.microsoft.com/office/powerpoint/2010/main" val="1447927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476672"/>
            <a:ext cx="8496944" cy="5632311"/>
          </a:xfrm>
          <a:prstGeom prst="rect">
            <a:avLst/>
          </a:prstGeom>
        </p:spPr>
        <p:txBody>
          <a:bodyPr wrap="square">
            <a:spAutoFit/>
          </a:bodyPr>
          <a:lstStyle/>
          <a:p>
            <a:r>
              <a:rPr lang="en-US" sz="3000" b="1" dirty="0"/>
              <a:t>Chest palpation</a:t>
            </a:r>
            <a:endParaRPr lang="en-US" sz="3000" dirty="0"/>
          </a:p>
          <a:p>
            <a:r>
              <a:rPr lang="en-US" sz="3000" b="1" dirty="0"/>
              <a:t>Apex impulse</a:t>
            </a:r>
            <a:endParaRPr lang="en-US" sz="3000" dirty="0"/>
          </a:p>
          <a:p>
            <a:pPr marL="285750" lvl="0" indent="-285750">
              <a:buFont typeface="Arial" pitchFamily="34" charset="0"/>
              <a:buChar char="•"/>
            </a:pPr>
            <a:r>
              <a:rPr lang="en-US" sz="3000" dirty="0"/>
              <a:t>The apex impulse (apex beat) is the outermost and lowermost cardiac impulse on the chest wall that is definitely palpable. </a:t>
            </a:r>
          </a:p>
          <a:p>
            <a:pPr marL="285750" lvl="0" indent="-285750">
              <a:buFont typeface="Arial" pitchFamily="34" charset="0"/>
              <a:buChar char="•"/>
            </a:pPr>
            <a:r>
              <a:rPr lang="en-US" sz="3000" dirty="0"/>
              <a:t>The examiner places their flat hand on the cardiac apex to locate the apex beat; it is further localized and assessed by palpating with 2–3 fingers.</a:t>
            </a:r>
          </a:p>
          <a:p>
            <a:pPr marL="285750" indent="-285750">
              <a:buFont typeface="Arial" pitchFamily="34" charset="0"/>
              <a:buChar char="•"/>
            </a:pPr>
            <a:r>
              <a:rPr lang="en-US" sz="3000" dirty="0"/>
              <a:t>If the apex beat is not initially palpable, the patient should be positioned on his/her left lateral side and the cardiac apex should be palpated during expiration.</a:t>
            </a:r>
          </a:p>
        </p:txBody>
      </p:sp>
    </p:spTree>
    <p:extLst>
      <p:ext uri="{BB962C8B-B14F-4D97-AF65-F5344CB8AC3E}">
        <p14:creationId xmlns:p14="http://schemas.microsoft.com/office/powerpoint/2010/main" val="1447927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74183806"/>
              </p:ext>
            </p:extLst>
          </p:nvPr>
        </p:nvGraphicFramePr>
        <p:xfrm>
          <a:off x="251517" y="938198"/>
          <a:ext cx="8640962" cy="4363010"/>
        </p:xfrm>
        <a:graphic>
          <a:graphicData uri="http://schemas.openxmlformats.org/drawingml/2006/table">
            <a:tbl>
              <a:tblPr firstRow="1" firstCol="1" bandRow="1">
                <a:tableStyleId>{5DA37D80-6434-44D0-A028-1B22A696006F}</a:tableStyleId>
              </a:tblPr>
              <a:tblGrid>
                <a:gridCol w="1440163"/>
                <a:gridCol w="7200799"/>
              </a:tblGrid>
              <a:tr h="1226761">
                <a:tc>
                  <a:txBody>
                    <a:bodyPr/>
                    <a:lstStyle/>
                    <a:p>
                      <a:pPr algn="ctr">
                        <a:lnSpc>
                          <a:spcPct val="100000"/>
                        </a:lnSpc>
                        <a:spcAft>
                          <a:spcPts val="0"/>
                        </a:spcAft>
                      </a:pPr>
                      <a:r>
                        <a:rPr lang="en-US" sz="2500" dirty="0">
                          <a:effectLst/>
                        </a:rPr>
                        <a:t>Position</a:t>
                      </a:r>
                      <a:endParaRPr lang="en-US" sz="2500" dirty="0">
                        <a:effectLst/>
                        <a:latin typeface="Calibri"/>
                        <a:ea typeface="Calibri"/>
                        <a:cs typeface="Arial"/>
                      </a:endParaRPr>
                    </a:p>
                  </a:txBody>
                  <a:tcPr marL="22505" marR="22505" marT="22505" marB="22505"/>
                </a:tc>
                <a:tc>
                  <a:txBody>
                    <a:bodyPr/>
                    <a:lstStyle/>
                    <a:p>
                      <a:pPr marL="342900" lvl="0" indent="-342900" rtl="0">
                        <a:lnSpc>
                          <a:spcPct val="100000"/>
                        </a:lnSpc>
                        <a:spcAft>
                          <a:spcPts val="1000"/>
                        </a:spcAft>
                        <a:buSzPts val="1000"/>
                        <a:buFont typeface="Symbol"/>
                        <a:buChar char=""/>
                        <a:tabLst>
                          <a:tab pos="457200" algn="l"/>
                        </a:tabLst>
                      </a:pPr>
                      <a:r>
                        <a:rPr lang="en-US" sz="2500" dirty="0">
                          <a:effectLst/>
                        </a:rPr>
                        <a:t>Normal: 5</a:t>
                      </a:r>
                      <a:r>
                        <a:rPr lang="en-US" sz="2500" baseline="30000" dirty="0">
                          <a:effectLst/>
                        </a:rPr>
                        <a:t>th</a:t>
                      </a:r>
                      <a:r>
                        <a:rPr lang="en-US" sz="2500" dirty="0">
                          <a:effectLst/>
                        </a:rPr>
                        <a:t> left intercostal space in the </a:t>
                      </a:r>
                      <a:r>
                        <a:rPr lang="en-US" sz="2500" u="none" strike="noStrike" dirty="0">
                          <a:effectLst/>
                        </a:rPr>
                        <a:t>midclavicular line</a:t>
                      </a:r>
                      <a:endParaRPr lang="en-US" sz="2500" dirty="0">
                        <a:effectLst/>
                      </a:endParaRPr>
                    </a:p>
                    <a:p>
                      <a:pPr marL="342900" lvl="0" indent="-342900">
                        <a:lnSpc>
                          <a:spcPct val="100000"/>
                        </a:lnSpc>
                        <a:spcAft>
                          <a:spcPts val="1000"/>
                        </a:spcAft>
                        <a:buSzPts val="1000"/>
                        <a:buFont typeface="Symbol"/>
                        <a:buChar char=""/>
                        <a:tabLst>
                          <a:tab pos="457200" algn="l"/>
                        </a:tabLst>
                      </a:pPr>
                      <a:r>
                        <a:rPr lang="en-US" sz="2500" dirty="0">
                          <a:effectLst/>
                        </a:rPr>
                        <a:t>Abnormal</a:t>
                      </a:r>
                    </a:p>
                    <a:p>
                      <a:pPr marL="742950" lvl="1" indent="-285750">
                        <a:lnSpc>
                          <a:spcPct val="100000"/>
                        </a:lnSpc>
                        <a:spcAft>
                          <a:spcPts val="1000"/>
                        </a:spcAft>
                        <a:buSzPts val="1000"/>
                        <a:buFont typeface="Symbol"/>
                        <a:buChar char=""/>
                        <a:tabLst>
                          <a:tab pos="914400" algn="l"/>
                        </a:tabLst>
                      </a:pPr>
                      <a:r>
                        <a:rPr lang="en-US" sz="2500" dirty="0">
                          <a:effectLst/>
                        </a:rPr>
                        <a:t>Lateral and downward displacement → left ventricular hypertrophy</a:t>
                      </a:r>
                    </a:p>
                    <a:p>
                      <a:pPr marL="742950" lvl="1" indent="-285750">
                        <a:lnSpc>
                          <a:spcPct val="100000"/>
                        </a:lnSpc>
                        <a:spcAft>
                          <a:spcPts val="1000"/>
                        </a:spcAft>
                        <a:buSzPts val="1000"/>
                        <a:buFont typeface="Symbol"/>
                        <a:buChar char=""/>
                        <a:tabLst>
                          <a:tab pos="914400" algn="l"/>
                        </a:tabLst>
                      </a:pPr>
                      <a:r>
                        <a:rPr lang="en-US" sz="2500" dirty="0">
                          <a:effectLst/>
                        </a:rPr>
                        <a:t>Lateral displacement → right ventricular hypertrophy, right </a:t>
                      </a:r>
                      <a:r>
                        <a:rPr lang="en-US" sz="2500" u="none" strike="noStrike" dirty="0">
                          <a:effectLst/>
                        </a:rPr>
                        <a:t>tension pneumothorax</a:t>
                      </a:r>
                      <a:r>
                        <a:rPr lang="en-US" sz="2500" dirty="0">
                          <a:effectLst/>
                        </a:rPr>
                        <a:t>, large </a:t>
                      </a:r>
                      <a:r>
                        <a:rPr lang="en-US" sz="2500" u="none" strike="noStrike" dirty="0">
                          <a:effectLst/>
                        </a:rPr>
                        <a:t>pleural effusion</a:t>
                      </a:r>
                      <a:r>
                        <a:rPr lang="en-US" sz="2500" dirty="0">
                          <a:effectLst/>
                        </a:rPr>
                        <a:t>, </a:t>
                      </a:r>
                      <a:r>
                        <a:rPr lang="en-US" sz="2500" u="none" strike="noStrike" dirty="0">
                          <a:effectLst/>
                        </a:rPr>
                        <a:t>chest wall</a:t>
                      </a:r>
                      <a:r>
                        <a:rPr lang="en-US" sz="2500" dirty="0">
                          <a:effectLst/>
                        </a:rPr>
                        <a:t> deformities</a:t>
                      </a:r>
                    </a:p>
                    <a:p>
                      <a:pPr marL="742950" lvl="1" indent="-285750">
                        <a:lnSpc>
                          <a:spcPct val="100000"/>
                        </a:lnSpc>
                        <a:spcAft>
                          <a:spcPts val="1000"/>
                        </a:spcAft>
                        <a:buSzPts val="1000"/>
                        <a:buFont typeface="Symbol"/>
                        <a:buChar char=""/>
                        <a:tabLst>
                          <a:tab pos="914400" algn="l"/>
                        </a:tabLst>
                      </a:pPr>
                      <a:r>
                        <a:rPr lang="en-US" sz="2500" dirty="0">
                          <a:effectLst/>
                        </a:rPr>
                        <a:t>Displacement to the right </a:t>
                      </a:r>
                      <a:r>
                        <a:rPr lang="en-US" sz="2500" dirty="0" err="1">
                          <a:effectLst/>
                        </a:rPr>
                        <a:t>hemithorax</a:t>
                      </a:r>
                      <a:r>
                        <a:rPr lang="en-US" sz="2500" dirty="0">
                          <a:effectLst/>
                        </a:rPr>
                        <a:t> → </a:t>
                      </a:r>
                      <a:r>
                        <a:rPr lang="en-US" sz="2500" dirty="0" err="1">
                          <a:effectLst/>
                        </a:rPr>
                        <a:t>dextrocardia</a:t>
                      </a:r>
                      <a:endParaRPr lang="en-US" sz="2500" dirty="0">
                        <a:effectLst/>
                        <a:latin typeface="Calibri"/>
                        <a:ea typeface="Calibri"/>
                        <a:cs typeface="Arial"/>
                      </a:endParaRPr>
                    </a:p>
                  </a:txBody>
                  <a:tcPr marL="22505" marR="22505" marT="22505" marB="22505"/>
                </a:tc>
              </a:tr>
            </a:tbl>
          </a:graphicData>
        </a:graphic>
      </p:graphicFrame>
    </p:spTree>
    <p:extLst>
      <p:ext uri="{BB962C8B-B14F-4D97-AF65-F5344CB8AC3E}">
        <p14:creationId xmlns:p14="http://schemas.microsoft.com/office/powerpoint/2010/main" val="30851784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71872600"/>
              </p:ext>
            </p:extLst>
          </p:nvPr>
        </p:nvGraphicFramePr>
        <p:xfrm>
          <a:off x="179512" y="188640"/>
          <a:ext cx="8640962" cy="6400090"/>
        </p:xfrm>
        <a:graphic>
          <a:graphicData uri="http://schemas.openxmlformats.org/drawingml/2006/table">
            <a:tbl>
              <a:tblPr firstRow="1" firstCol="1" bandRow="1">
                <a:tableStyleId>{5DA37D80-6434-44D0-A028-1B22A696006F}</a:tableStyleId>
              </a:tblPr>
              <a:tblGrid>
                <a:gridCol w="1440163"/>
                <a:gridCol w="7200799"/>
              </a:tblGrid>
              <a:tr h="3299202">
                <a:tc>
                  <a:txBody>
                    <a:bodyPr/>
                    <a:lstStyle/>
                    <a:p>
                      <a:pPr algn="ctr">
                        <a:lnSpc>
                          <a:spcPct val="100000"/>
                        </a:lnSpc>
                        <a:spcAft>
                          <a:spcPts val="0"/>
                        </a:spcAft>
                      </a:pPr>
                      <a:r>
                        <a:rPr lang="en-US" sz="1900" dirty="0">
                          <a:effectLst/>
                        </a:rPr>
                        <a:t>Quality</a:t>
                      </a:r>
                      <a:endParaRPr lang="en-US" sz="1900" dirty="0">
                        <a:effectLst/>
                        <a:latin typeface="Calibri"/>
                        <a:ea typeface="Calibri"/>
                        <a:cs typeface="Arial"/>
                      </a:endParaRPr>
                    </a:p>
                  </a:txBody>
                  <a:tcPr marL="22505" marR="22505" marT="22505" marB="22505"/>
                </a:tc>
                <a:tc>
                  <a:txBody>
                    <a:bodyPr/>
                    <a:lstStyle/>
                    <a:p>
                      <a:pPr marL="342900" lvl="0" indent="-342900" rtl="0">
                        <a:lnSpc>
                          <a:spcPct val="100000"/>
                        </a:lnSpc>
                        <a:spcAft>
                          <a:spcPts val="1000"/>
                        </a:spcAft>
                        <a:buSzPts val="1000"/>
                        <a:buFont typeface="Symbol"/>
                        <a:buChar char=""/>
                        <a:tabLst>
                          <a:tab pos="457200" algn="l"/>
                        </a:tabLst>
                      </a:pPr>
                      <a:r>
                        <a:rPr lang="en-US" sz="1900" dirty="0">
                          <a:effectLst/>
                        </a:rPr>
                        <a:t>Normal: a brief (early systolic) impulse that is felt over an area of 2–3 cm</a:t>
                      </a:r>
                      <a:r>
                        <a:rPr lang="en-US" sz="1900" baseline="30000" dirty="0">
                          <a:effectLst/>
                        </a:rPr>
                        <a:t>2</a:t>
                      </a:r>
                      <a:endParaRPr lang="en-US" sz="1900" dirty="0">
                        <a:effectLst/>
                      </a:endParaRPr>
                    </a:p>
                    <a:p>
                      <a:pPr marL="342900" lvl="0" indent="-342900">
                        <a:lnSpc>
                          <a:spcPct val="100000"/>
                        </a:lnSpc>
                        <a:spcAft>
                          <a:spcPts val="1000"/>
                        </a:spcAft>
                        <a:buSzPts val="1000"/>
                        <a:buFont typeface="Symbol"/>
                        <a:buChar char=""/>
                        <a:tabLst>
                          <a:tab pos="457200" algn="l"/>
                        </a:tabLst>
                      </a:pPr>
                      <a:r>
                        <a:rPr lang="en-US" sz="1900" dirty="0">
                          <a:effectLst/>
                        </a:rPr>
                        <a:t>Abnormal</a:t>
                      </a:r>
                    </a:p>
                    <a:p>
                      <a:pPr marL="742950" lvl="1" indent="-285750">
                        <a:lnSpc>
                          <a:spcPct val="100000"/>
                        </a:lnSpc>
                        <a:spcAft>
                          <a:spcPts val="1000"/>
                        </a:spcAft>
                        <a:buSzPts val="1000"/>
                        <a:buFont typeface="Symbol"/>
                        <a:buChar char=""/>
                        <a:tabLst>
                          <a:tab pos="914400" algn="l"/>
                        </a:tabLst>
                      </a:pPr>
                      <a:r>
                        <a:rPr lang="en-US" sz="1900" dirty="0" err="1">
                          <a:effectLst/>
                        </a:rPr>
                        <a:t>Hyperdynamic</a:t>
                      </a:r>
                      <a:r>
                        <a:rPr lang="en-US" sz="1900" dirty="0">
                          <a:effectLst/>
                        </a:rPr>
                        <a:t> impulse: a very brief, large-amplitude impulse that is palpable over a diffuse area (&gt; 3 cm</a:t>
                      </a:r>
                      <a:r>
                        <a:rPr lang="en-US" sz="1900" baseline="30000" dirty="0">
                          <a:effectLst/>
                        </a:rPr>
                        <a:t>2</a:t>
                      </a:r>
                      <a:r>
                        <a:rPr lang="en-US" sz="1900" dirty="0">
                          <a:effectLst/>
                        </a:rPr>
                        <a:t>)</a:t>
                      </a:r>
                    </a:p>
                    <a:p>
                      <a:pPr marL="1143000" lvl="2" indent="-228600">
                        <a:lnSpc>
                          <a:spcPct val="100000"/>
                        </a:lnSpc>
                        <a:spcAft>
                          <a:spcPts val="1000"/>
                        </a:spcAft>
                        <a:buSzPts val="1000"/>
                        <a:buFont typeface="Symbol"/>
                        <a:buChar char=""/>
                        <a:tabLst>
                          <a:tab pos="1371600" algn="l"/>
                        </a:tabLst>
                      </a:pPr>
                      <a:r>
                        <a:rPr lang="en-US" sz="1900" dirty="0">
                          <a:effectLst/>
                        </a:rPr>
                        <a:t>High </a:t>
                      </a:r>
                      <a:r>
                        <a:rPr lang="en-US" sz="1900" u="none" strike="noStrike" dirty="0">
                          <a:effectLst/>
                        </a:rPr>
                        <a:t>cardiac output</a:t>
                      </a:r>
                      <a:r>
                        <a:rPr lang="en-US" sz="1900" dirty="0">
                          <a:effectLst/>
                        </a:rPr>
                        <a:t> (e.g., </a:t>
                      </a:r>
                      <a:r>
                        <a:rPr lang="en-US" sz="1900" u="none" strike="noStrike" dirty="0">
                          <a:effectLst/>
                        </a:rPr>
                        <a:t>thyrotoxicosis</a:t>
                      </a:r>
                      <a:r>
                        <a:rPr lang="en-US" sz="1900" dirty="0">
                          <a:effectLst/>
                        </a:rPr>
                        <a:t>, </a:t>
                      </a:r>
                      <a:r>
                        <a:rPr lang="en-US" sz="1900" u="none" strike="noStrike" dirty="0">
                          <a:effectLst/>
                        </a:rPr>
                        <a:t>anemia</a:t>
                      </a:r>
                      <a:r>
                        <a:rPr lang="en-US" sz="1900" dirty="0">
                          <a:effectLst/>
                        </a:rPr>
                        <a:t>, </a:t>
                      </a:r>
                      <a:r>
                        <a:rPr lang="en-US" sz="1900" u="none" strike="noStrike" dirty="0">
                          <a:effectLst/>
                        </a:rPr>
                        <a:t>sepsis</a:t>
                      </a:r>
                      <a:r>
                        <a:rPr lang="en-US" sz="1900" dirty="0">
                          <a:effectLst/>
                        </a:rPr>
                        <a:t>, </a:t>
                      </a:r>
                      <a:r>
                        <a:rPr lang="en-US" sz="1900" u="none" strike="noStrike" dirty="0">
                          <a:effectLst/>
                        </a:rPr>
                        <a:t>beriberi</a:t>
                      </a:r>
                      <a:r>
                        <a:rPr lang="en-US" sz="1900" dirty="0">
                          <a:effectLst/>
                        </a:rPr>
                        <a:t>)</a:t>
                      </a:r>
                    </a:p>
                    <a:p>
                      <a:pPr marL="1143000" lvl="2" indent="-228600">
                        <a:lnSpc>
                          <a:spcPct val="100000"/>
                        </a:lnSpc>
                        <a:spcAft>
                          <a:spcPts val="1000"/>
                        </a:spcAft>
                        <a:buSzPts val="1000"/>
                        <a:buFont typeface="Symbol"/>
                        <a:buChar char=""/>
                        <a:tabLst>
                          <a:tab pos="1371600" algn="l"/>
                        </a:tabLst>
                      </a:pPr>
                      <a:r>
                        <a:rPr lang="en-US" sz="1900" dirty="0">
                          <a:effectLst/>
                        </a:rPr>
                        <a:t>Volume overload: </a:t>
                      </a:r>
                      <a:r>
                        <a:rPr lang="en-US" sz="1900" u="none" strike="noStrike" dirty="0">
                          <a:effectLst/>
                        </a:rPr>
                        <a:t>aortic regurgitation</a:t>
                      </a:r>
                      <a:r>
                        <a:rPr lang="en-US" sz="1900" dirty="0">
                          <a:effectLst/>
                        </a:rPr>
                        <a:t>, </a:t>
                      </a:r>
                      <a:r>
                        <a:rPr lang="en-US" sz="1900" u="none" strike="noStrike" dirty="0">
                          <a:effectLst/>
                        </a:rPr>
                        <a:t>mitral regurgitation</a:t>
                      </a:r>
                      <a:r>
                        <a:rPr lang="en-US" sz="1900" dirty="0">
                          <a:effectLst/>
                        </a:rPr>
                        <a:t>, </a:t>
                      </a:r>
                      <a:r>
                        <a:rPr lang="en-US" sz="1900" u="none" strike="noStrike" dirty="0">
                          <a:effectLst/>
                        </a:rPr>
                        <a:t>ventricular </a:t>
                      </a:r>
                      <a:r>
                        <a:rPr lang="en-US" sz="1900" u="none" strike="noStrike" dirty="0" err="1">
                          <a:effectLst/>
                        </a:rPr>
                        <a:t>septal</a:t>
                      </a:r>
                      <a:r>
                        <a:rPr lang="en-US" sz="1900" u="none" strike="noStrike" dirty="0">
                          <a:effectLst/>
                        </a:rPr>
                        <a:t> defect</a:t>
                      </a:r>
                      <a:r>
                        <a:rPr lang="en-US" sz="1900" dirty="0">
                          <a:effectLst/>
                        </a:rPr>
                        <a:t>, </a:t>
                      </a:r>
                      <a:r>
                        <a:rPr lang="en-US" sz="1900" u="none" strike="noStrike" dirty="0">
                          <a:effectLst/>
                        </a:rPr>
                        <a:t>patent </a:t>
                      </a:r>
                      <a:r>
                        <a:rPr lang="en-US" sz="1900" u="none" strike="noStrike" dirty="0" err="1">
                          <a:effectLst/>
                        </a:rPr>
                        <a:t>ductus</a:t>
                      </a:r>
                      <a:r>
                        <a:rPr lang="en-US" sz="1900" u="none" strike="noStrike" dirty="0">
                          <a:effectLst/>
                        </a:rPr>
                        <a:t> </a:t>
                      </a:r>
                      <a:r>
                        <a:rPr lang="en-US" sz="1900" u="none" strike="noStrike" dirty="0" err="1">
                          <a:effectLst/>
                        </a:rPr>
                        <a:t>arteriosus</a:t>
                      </a:r>
                      <a:endParaRPr lang="en-US" sz="1900" dirty="0">
                        <a:effectLst/>
                      </a:endParaRPr>
                    </a:p>
                    <a:p>
                      <a:pPr marL="742950" lvl="1" indent="-285750">
                        <a:lnSpc>
                          <a:spcPct val="100000"/>
                        </a:lnSpc>
                        <a:spcAft>
                          <a:spcPts val="1000"/>
                        </a:spcAft>
                        <a:buSzPts val="1000"/>
                        <a:buFont typeface="Symbol"/>
                        <a:buChar char=""/>
                        <a:tabLst>
                          <a:tab pos="914400" algn="l"/>
                        </a:tabLst>
                      </a:pPr>
                      <a:r>
                        <a:rPr lang="en-US" sz="1900" dirty="0">
                          <a:effectLst/>
                        </a:rPr>
                        <a:t>Heaving impulse: a prolonged (</a:t>
                      </a:r>
                      <a:r>
                        <a:rPr lang="en-US" sz="1900" dirty="0" err="1">
                          <a:effectLst/>
                        </a:rPr>
                        <a:t>holosystolic</a:t>
                      </a:r>
                      <a:r>
                        <a:rPr lang="en-US" sz="1900" dirty="0">
                          <a:effectLst/>
                        </a:rPr>
                        <a:t>), large-amplitude impulse</a:t>
                      </a:r>
                    </a:p>
                    <a:p>
                      <a:pPr marL="1143000" lvl="2" indent="-228600">
                        <a:lnSpc>
                          <a:spcPct val="100000"/>
                        </a:lnSpc>
                        <a:spcAft>
                          <a:spcPts val="1000"/>
                        </a:spcAft>
                        <a:buSzPts val="1000"/>
                        <a:buFont typeface="Symbol"/>
                        <a:buChar char=""/>
                        <a:tabLst>
                          <a:tab pos="1371600" algn="l"/>
                        </a:tabLst>
                      </a:pPr>
                      <a:r>
                        <a:rPr lang="en-US" sz="1900" dirty="0">
                          <a:effectLst/>
                        </a:rPr>
                        <a:t>Pressure overload: </a:t>
                      </a:r>
                      <a:r>
                        <a:rPr lang="en-US" sz="1900" u="none" strike="noStrike" dirty="0">
                          <a:effectLst/>
                        </a:rPr>
                        <a:t>hypertension</a:t>
                      </a:r>
                      <a:r>
                        <a:rPr lang="en-US" sz="1900" dirty="0">
                          <a:effectLst/>
                        </a:rPr>
                        <a:t>, </a:t>
                      </a:r>
                      <a:r>
                        <a:rPr lang="en-US" sz="1900" u="none" strike="noStrike" dirty="0">
                          <a:effectLst/>
                        </a:rPr>
                        <a:t>HOCM</a:t>
                      </a:r>
                      <a:r>
                        <a:rPr lang="en-US" sz="1900" dirty="0">
                          <a:effectLst/>
                        </a:rPr>
                        <a:t>, </a:t>
                      </a:r>
                      <a:r>
                        <a:rPr lang="en-US" sz="1900" u="none" strike="noStrike" dirty="0">
                          <a:effectLst/>
                        </a:rPr>
                        <a:t>aortic stenosis</a:t>
                      </a:r>
                      <a:endParaRPr lang="en-US" sz="1900" dirty="0">
                        <a:effectLst/>
                      </a:endParaRPr>
                    </a:p>
                    <a:p>
                      <a:pPr marL="742950" lvl="1" indent="-285750">
                        <a:lnSpc>
                          <a:spcPct val="100000"/>
                        </a:lnSpc>
                        <a:spcAft>
                          <a:spcPts val="1000"/>
                        </a:spcAft>
                        <a:buSzPts val="1000"/>
                        <a:buFont typeface="Symbol"/>
                        <a:buChar char=""/>
                        <a:tabLst>
                          <a:tab pos="914400" algn="l"/>
                        </a:tabLst>
                      </a:pPr>
                      <a:r>
                        <a:rPr lang="en-US" sz="1900" dirty="0" err="1">
                          <a:effectLst/>
                        </a:rPr>
                        <a:t>Hypodynamic</a:t>
                      </a:r>
                      <a:r>
                        <a:rPr lang="en-US" sz="1900" dirty="0">
                          <a:effectLst/>
                        </a:rPr>
                        <a:t> impulse: a weak or absent apex impulse</a:t>
                      </a:r>
                    </a:p>
                    <a:p>
                      <a:pPr marL="1143000" lvl="2" indent="-228600">
                        <a:lnSpc>
                          <a:spcPct val="100000"/>
                        </a:lnSpc>
                        <a:spcAft>
                          <a:spcPts val="1000"/>
                        </a:spcAft>
                        <a:buSzPts val="1000"/>
                        <a:buFont typeface="Symbol"/>
                        <a:buChar char=""/>
                        <a:tabLst>
                          <a:tab pos="1371600" algn="l"/>
                        </a:tabLst>
                      </a:pPr>
                      <a:r>
                        <a:rPr lang="en-US" sz="1900" u="none" strike="noStrike" dirty="0">
                          <a:effectLst/>
                        </a:rPr>
                        <a:t>Myocardial infarction</a:t>
                      </a:r>
                      <a:endParaRPr lang="en-US" sz="1900" dirty="0">
                        <a:effectLst/>
                      </a:endParaRPr>
                    </a:p>
                    <a:p>
                      <a:pPr marL="1143000" lvl="2" indent="-228600">
                        <a:lnSpc>
                          <a:spcPct val="100000"/>
                        </a:lnSpc>
                        <a:spcAft>
                          <a:spcPts val="1000"/>
                        </a:spcAft>
                        <a:buSzPts val="1000"/>
                        <a:buFont typeface="Symbol"/>
                        <a:buChar char=""/>
                        <a:tabLst>
                          <a:tab pos="1371600" algn="l"/>
                        </a:tabLst>
                      </a:pPr>
                      <a:r>
                        <a:rPr lang="en-US" sz="1900" dirty="0">
                          <a:effectLst/>
                        </a:rPr>
                        <a:t>Conditions that impair transmission of the apex impulse to the </a:t>
                      </a:r>
                      <a:r>
                        <a:rPr lang="en-US" sz="1900" u="none" strike="noStrike" dirty="0">
                          <a:effectLst/>
                        </a:rPr>
                        <a:t>chest wall</a:t>
                      </a:r>
                      <a:r>
                        <a:rPr lang="en-US" sz="1900" dirty="0">
                          <a:effectLst/>
                        </a:rPr>
                        <a:t>: </a:t>
                      </a:r>
                      <a:r>
                        <a:rPr lang="en-US" sz="1900" u="none" strike="noStrike" dirty="0">
                          <a:effectLst/>
                        </a:rPr>
                        <a:t>obesity</a:t>
                      </a:r>
                      <a:r>
                        <a:rPr lang="en-US" sz="1900" dirty="0">
                          <a:effectLst/>
                        </a:rPr>
                        <a:t>, </a:t>
                      </a:r>
                      <a:r>
                        <a:rPr lang="en-US" sz="1900" u="none" strike="noStrike" dirty="0">
                          <a:effectLst/>
                        </a:rPr>
                        <a:t>pericardial effusion</a:t>
                      </a:r>
                      <a:r>
                        <a:rPr lang="en-US" sz="1900" dirty="0">
                          <a:effectLst/>
                        </a:rPr>
                        <a:t>, left-sided </a:t>
                      </a:r>
                      <a:r>
                        <a:rPr lang="en-US" sz="1900" u="none" strike="noStrike" dirty="0">
                          <a:effectLst/>
                        </a:rPr>
                        <a:t>pleural effusion</a:t>
                      </a:r>
                      <a:r>
                        <a:rPr lang="en-US" sz="1900" dirty="0">
                          <a:effectLst/>
                        </a:rPr>
                        <a:t>, </a:t>
                      </a:r>
                      <a:r>
                        <a:rPr lang="en-US" sz="1900" u="none" strike="noStrike" dirty="0">
                          <a:effectLst/>
                        </a:rPr>
                        <a:t>pneumothorax</a:t>
                      </a:r>
                      <a:r>
                        <a:rPr lang="en-US" sz="1900" dirty="0">
                          <a:effectLst/>
                        </a:rPr>
                        <a:t>, </a:t>
                      </a:r>
                      <a:r>
                        <a:rPr lang="en-US" sz="1900" u="none" strike="noStrike" dirty="0">
                          <a:effectLst/>
                        </a:rPr>
                        <a:t>COPD</a:t>
                      </a:r>
                      <a:r>
                        <a:rPr lang="en-US" sz="1900" dirty="0">
                          <a:effectLst/>
                        </a:rPr>
                        <a:t> (</a:t>
                      </a:r>
                      <a:r>
                        <a:rPr lang="en-US" sz="1900" u="none" strike="noStrike" dirty="0">
                          <a:effectLst/>
                        </a:rPr>
                        <a:t>emphysema</a:t>
                      </a:r>
                      <a:r>
                        <a:rPr lang="en-US" sz="1900" dirty="0">
                          <a:effectLst/>
                        </a:rPr>
                        <a:t>)</a:t>
                      </a:r>
                      <a:endParaRPr lang="en-US" sz="1900" dirty="0">
                        <a:effectLst/>
                        <a:latin typeface="Calibri"/>
                        <a:ea typeface="Calibri"/>
                        <a:cs typeface="Arial"/>
                      </a:endParaRPr>
                    </a:p>
                  </a:txBody>
                  <a:tcPr marL="22505" marR="22505" marT="22505" marB="22505"/>
                </a:tc>
              </a:tr>
            </a:tbl>
          </a:graphicData>
        </a:graphic>
      </p:graphicFrame>
    </p:spTree>
    <p:extLst>
      <p:ext uri="{BB962C8B-B14F-4D97-AF65-F5344CB8AC3E}">
        <p14:creationId xmlns:p14="http://schemas.microsoft.com/office/powerpoint/2010/main" val="12559353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502332"/>
            <a:ext cx="8244408" cy="2790764"/>
          </a:xfrm>
          <a:prstGeom prst="rect">
            <a:avLst/>
          </a:prstGeom>
        </p:spPr>
        <p:txBody>
          <a:bodyPr wrap="square">
            <a:spAutoFit/>
          </a:bodyPr>
          <a:lstStyle/>
          <a:p>
            <a:pPr algn="ctr">
              <a:lnSpc>
                <a:spcPct val="150000"/>
              </a:lnSpc>
            </a:pPr>
            <a:r>
              <a:rPr lang="en-US" sz="3000" dirty="0"/>
              <a:t>No conclusion can be drawn from the location of the apex beat in the presence of spinal or chest wall deformities or a tracheal deviation (mediastinal shift)!</a:t>
            </a:r>
          </a:p>
        </p:txBody>
      </p:sp>
    </p:spTree>
    <p:extLst>
      <p:ext uri="{BB962C8B-B14F-4D97-AF65-F5344CB8AC3E}">
        <p14:creationId xmlns:p14="http://schemas.microsoft.com/office/powerpoint/2010/main" val="1447927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836712"/>
            <a:ext cx="8496944" cy="5170646"/>
          </a:xfrm>
          <a:prstGeom prst="rect">
            <a:avLst/>
          </a:prstGeom>
        </p:spPr>
        <p:txBody>
          <a:bodyPr wrap="square">
            <a:spAutoFit/>
          </a:bodyPr>
          <a:lstStyle/>
          <a:p>
            <a:r>
              <a:rPr lang="en-US" sz="3000" b="1" dirty="0"/>
              <a:t>Other impulses</a:t>
            </a:r>
            <a:endParaRPr lang="en-US" sz="3000" dirty="0"/>
          </a:p>
          <a:p>
            <a:pPr lvl="0"/>
            <a:r>
              <a:rPr lang="en-US" sz="3000" b="1" dirty="0"/>
              <a:t>Parasternal heave</a:t>
            </a:r>
            <a:r>
              <a:rPr lang="en-US" sz="3000" dirty="0"/>
              <a:t>: a heaving motion felt over the left parasternal area (palpate with right hand and straightened elbow)</a:t>
            </a:r>
          </a:p>
          <a:p>
            <a:pPr lvl="1"/>
            <a:r>
              <a:rPr lang="en-US" sz="3000" dirty="0"/>
              <a:t>Suggests RV hypertrophy (e.g., pulmonary hypertension)</a:t>
            </a:r>
          </a:p>
          <a:p>
            <a:pPr lvl="0"/>
            <a:r>
              <a:rPr lang="en-US" sz="3000" b="1" dirty="0"/>
              <a:t>Thrills</a:t>
            </a:r>
            <a:r>
              <a:rPr lang="en-US" sz="3000" dirty="0"/>
              <a:t>: a palpable murmur, usually over the region where the heart murmur is heard best (see </a:t>
            </a:r>
            <a:r>
              <a:rPr lang="en-US" sz="3000" dirty="0" err="1"/>
              <a:t>auscultatory</a:t>
            </a:r>
            <a:r>
              <a:rPr lang="en-US" sz="3000" dirty="0"/>
              <a:t> locations below)</a:t>
            </a:r>
          </a:p>
          <a:p>
            <a:pPr lvl="0"/>
            <a:r>
              <a:rPr lang="en-US" sz="3000" b="1" dirty="0"/>
              <a:t>Palpable heart sounds</a:t>
            </a:r>
            <a:r>
              <a:rPr lang="en-US" sz="3000" dirty="0"/>
              <a:t>: palpate over valve areas (e.g., palpable P2: see </a:t>
            </a:r>
            <a:r>
              <a:rPr lang="en-US" sz="3000" dirty="0" err="1"/>
              <a:t>auscultatory</a:t>
            </a:r>
            <a:r>
              <a:rPr lang="en-US" sz="3000" dirty="0"/>
              <a:t> locations below)</a:t>
            </a:r>
          </a:p>
        </p:txBody>
      </p:sp>
    </p:spTree>
    <p:extLst>
      <p:ext uri="{BB962C8B-B14F-4D97-AF65-F5344CB8AC3E}">
        <p14:creationId xmlns:p14="http://schemas.microsoft.com/office/powerpoint/2010/main" val="1447927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388383"/>
            <a:ext cx="8172400" cy="2400657"/>
          </a:xfrm>
          <a:prstGeom prst="rect">
            <a:avLst/>
          </a:prstGeom>
        </p:spPr>
        <p:txBody>
          <a:bodyPr wrap="square">
            <a:spAutoFit/>
          </a:bodyPr>
          <a:lstStyle/>
          <a:p>
            <a:pPr algn="just"/>
            <a:r>
              <a:rPr lang="en-US" sz="3000" b="1" dirty="0"/>
              <a:t>Chest percussion</a:t>
            </a:r>
            <a:endParaRPr lang="en-US" sz="3000" dirty="0"/>
          </a:p>
          <a:p>
            <a:pPr algn="just"/>
            <a:r>
              <a:rPr lang="en-US" sz="3000" dirty="0"/>
              <a:t>Although cardiac percussion can provide some information about the size and shape of the heart, it is very unreliable and dependent on the examiner and is thus of limited clinical use.</a:t>
            </a:r>
          </a:p>
        </p:txBody>
      </p:sp>
    </p:spTree>
    <p:extLst>
      <p:ext uri="{BB962C8B-B14F-4D97-AF65-F5344CB8AC3E}">
        <p14:creationId xmlns:p14="http://schemas.microsoft.com/office/powerpoint/2010/main" val="1447927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640960" cy="6247864"/>
          </a:xfrm>
          <a:prstGeom prst="rect">
            <a:avLst/>
          </a:prstGeom>
        </p:spPr>
        <p:txBody>
          <a:bodyPr wrap="square">
            <a:spAutoFit/>
          </a:bodyPr>
          <a:lstStyle/>
          <a:p>
            <a:r>
              <a:rPr lang="en-US" sz="2500" b="1" dirty="0"/>
              <a:t>Chest auscultation</a:t>
            </a:r>
            <a:endParaRPr lang="en-US" sz="2500" dirty="0"/>
          </a:p>
          <a:p>
            <a:r>
              <a:rPr lang="en-US" sz="2500" b="1" dirty="0"/>
              <a:t>Approach</a:t>
            </a:r>
            <a:endParaRPr lang="en-US" sz="2500" dirty="0"/>
          </a:p>
          <a:p>
            <a:pPr marL="285750" lvl="0" indent="-285750">
              <a:buFont typeface="Arial" pitchFamily="34" charset="0"/>
              <a:buChar char="•"/>
            </a:pPr>
            <a:r>
              <a:rPr lang="en-US" sz="2500" dirty="0"/>
              <a:t>Performed in the supine position with slight elevation of the torso</a:t>
            </a:r>
          </a:p>
          <a:p>
            <a:pPr marL="285750" lvl="0" indent="-285750">
              <a:buFont typeface="Arial" pitchFamily="34" charset="0"/>
              <a:buChar char="•"/>
            </a:pPr>
            <a:r>
              <a:rPr lang="en-US" sz="2500" dirty="0"/>
              <a:t>Politely ask the patient to refrain from speaking while the heart sounds are being assessed.</a:t>
            </a:r>
          </a:p>
          <a:p>
            <a:pPr marL="285750" lvl="0" indent="-285750">
              <a:buFont typeface="Arial" pitchFamily="34" charset="0"/>
              <a:buChar char="•"/>
            </a:pPr>
            <a:r>
              <a:rPr lang="en-US" sz="2500" dirty="0"/>
              <a:t>The pulse should be simultaneously palpated during auscultation (mainly the radial artery). </a:t>
            </a:r>
          </a:p>
          <a:p>
            <a:pPr marL="285750" lvl="0" indent="-285750">
              <a:buFont typeface="Arial" pitchFamily="34" charset="0"/>
              <a:buChar char="•"/>
            </a:pPr>
            <a:r>
              <a:rPr lang="en-US" sz="2500" dirty="0"/>
              <a:t>If heart sounds are weakly audible, request that the patient holds their breath for a moment after expiration (respiratory rest position).</a:t>
            </a:r>
          </a:p>
          <a:p>
            <a:pPr marL="285750" lvl="0" indent="-285750">
              <a:buFont typeface="Arial" pitchFamily="34" charset="0"/>
              <a:buChar char="•"/>
            </a:pPr>
            <a:r>
              <a:rPr lang="en-US" sz="2500" dirty="0"/>
              <a:t>Assess the following:</a:t>
            </a:r>
          </a:p>
          <a:p>
            <a:pPr marL="742950" lvl="1" indent="-285750">
              <a:buFont typeface="Arial" pitchFamily="34" charset="0"/>
              <a:buChar char="•"/>
            </a:pPr>
            <a:r>
              <a:rPr lang="en-US" sz="2500" dirty="0"/>
              <a:t>Location, timing, changes in intensity, and splitting of heart sounds</a:t>
            </a:r>
          </a:p>
          <a:p>
            <a:pPr marL="742950" lvl="1" indent="-285750">
              <a:buFont typeface="Arial" pitchFamily="34" charset="0"/>
              <a:buChar char="•"/>
            </a:pPr>
            <a:r>
              <a:rPr lang="en-US" sz="2500" dirty="0"/>
              <a:t>Abnormal heart sounds</a:t>
            </a:r>
          </a:p>
          <a:p>
            <a:pPr marL="742950" lvl="1" indent="-285750">
              <a:buFont typeface="Arial" pitchFamily="34" charset="0"/>
              <a:buChar char="•"/>
            </a:pPr>
            <a:r>
              <a:rPr lang="en-US" sz="2500" dirty="0"/>
              <a:t>Murmurs</a:t>
            </a:r>
          </a:p>
        </p:txBody>
      </p:sp>
    </p:spTree>
    <p:extLst>
      <p:ext uri="{BB962C8B-B14F-4D97-AF65-F5344CB8AC3E}">
        <p14:creationId xmlns:p14="http://schemas.microsoft.com/office/powerpoint/2010/main" val="1447927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LOCATION OF CHAMBERS</a:t>
            </a:r>
          </a:p>
        </p:txBody>
      </p:sp>
      <p:sp>
        <p:nvSpPr>
          <p:cNvPr id="31747" name="Rectangle 3"/>
          <p:cNvSpPr>
            <a:spLocks noGrp="1" noChangeArrowheads="1"/>
          </p:cNvSpPr>
          <p:nvPr>
            <p:ph type="body" idx="1"/>
          </p:nvPr>
        </p:nvSpPr>
        <p:spPr/>
        <p:txBody>
          <a:bodyPr/>
          <a:lstStyle/>
          <a:p>
            <a:r>
              <a:rPr lang="en-US"/>
              <a:t>RIGHT VENTRICLE: ANTERIOR	</a:t>
            </a:r>
          </a:p>
          <a:p>
            <a:r>
              <a:rPr lang="en-US"/>
              <a:t>LEFT VENTRICLE: LEFT HEART BORDER/ APEX/ POSTERIOR</a:t>
            </a:r>
          </a:p>
          <a:p>
            <a:r>
              <a:rPr lang="en-US"/>
              <a:t>RIGHT ATRIUM: RIGHT HEART BORDER</a:t>
            </a:r>
          </a:p>
          <a:p>
            <a:r>
              <a:rPr lang="en-US"/>
              <a:t>LEFT ATRIUM: POSTERIOR</a:t>
            </a:r>
          </a:p>
        </p:txBody>
      </p:sp>
    </p:spTree>
    <p:extLst>
      <p:ext uri="{BB962C8B-B14F-4D97-AF65-F5344CB8AC3E}">
        <p14:creationId xmlns:p14="http://schemas.microsoft.com/office/powerpoint/2010/main" val="12400812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10883"/>
            <a:ext cx="6408712" cy="6509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21113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21650"/>
            <a:ext cx="6912768" cy="6059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54367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268760"/>
            <a:ext cx="8496944" cy="3785652"/>
          </a:xfrm>
          <a:prstGeom prst="rect">
            <a:avLst/>
          </a:prstGeom>
        </p:spPr>
        <p:txBody>
          <a:bodyPr wrap="square">
            <a:spAutoFit/>
          </a:bodyPr>
          <a:lstStyle/>
          <a:p>
            <a:r>
              <a:rPr lang="en-US" sz="3000" b="1" dirty="0"/>
              <a:t>Location and timing</a:t>
            </a:r>
            <a:endParaRPr lang="en-US" sz="3000" dirty="0"/>
          </a:p>
          <a:p>
            <a:pPr lvl="0"/>
            <a:r>
              <a:rPr lang="en-US" sz="3000" dirty="0"/>
              <a:t>The first (S1) and second (S2) heart sounds are physiological sounds that are heard in all healthy individuals.</a:t>
            </a:r>
          </a:p>
          <a:p>
            <a:pPr lvl="0"/>
            <a:r>
              <a:rPr lang="en-US" sz="3000" dirty="0"/>
              <a:t>The third (S3) and fourth (S4) heart sounds may be physiological (particularly in young adults, pregnant women, and the elderly) or indicate an underlying pathology.</a:t>
            </a:r>
          </a:p>
        </p:txBody>
      </p:sp>
    </p:spTree>
    <p:extLst>
      <p:ext uri="{BB962C8B-B14F-4D97-AF65-F5344CB8AC3E}">
        <p14:creationId xmlns:p14="http://schemas.microsoft.com/office/powerpoint/2010/main" val="1447927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16870767"/>
              </p:ext>
            </p:extLst>
          </p:nvPr>
        </p:nvGraphicFramePr>
        <p:xfrm>
          <a:off x="374848" y="1241906"/>
          <a:ext cx="8229600" cy="4131310"/>
        </p:xfrm>
        <a:graphic>
          <a:graphicData uri="http://schemas.openxmlformats.org/drawingml/2006/table">
            <a:tbl>
              <a:tblPr firstRow="1" firstCol="1" bandRow="1">
                <a:tableStyleId>{5DA37D80-6434-44D0-A028-1B22A696006F}</a:tableStyleId>
              </a:tblPr>
              <a:tblGrid>
                <a:gridCol w="2057400"/>
                <a:gridCol w="2057400"/>
                <a:gridCol w="2057400"/>
                <a:gridCol w="2057400"/>
              </a:tblGrid>
              <a:tr h="0">
                <a:tc>
                  <a:txBody>
                    <a:bodyPr/>
                    <a:lstStyle/>
                    <a:p>
                      <a:pPr algn="ctr">
                        <a:lnSpc>
                          <a:spcPct val="115000"/>
                        </a:lnSpc>
                        <a:spcAft>
                          <a:spcPts val="0"/>
                        </a:spcAft>
                      </a:pPr>
                      <a:r>
                        <a:rPr lang="en-US" sz="1800" u="none" strike="noStrike" dirty="0">
                          <a:effectLst>
                            <a:outerShdw blurRad="38100" dist="38100" dir="2700000" algn="tl">
                              <a:srgbClr val="000000">
                                <a:alpha val="43137"/>
                              </a:srgbClr>
                            </a:outerShdw>
                          </a:effectLst>
                        </a:rPr>
                        <a:t>Heart sound</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outerShdw blurRad="38100" dist="38100" dir="2700000" algn="tl">
                              <a:srgbClr val="000000">
                                <a:alpha val="43137"/>
                              </a:srgbClr>
                            </a:outerShdw>
                          </a:effectLst>
                        </a:rPr>
                        <a:t>Origin</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outerShdw blurRad="38100" dist="38100" dir="2700000" algn="tl">
                              <a:srgbClr val="000000">
                                <a:alpha val="43137"/>
                              </a:srgbClr>
                            </a:outerShdw>
                          </a:effectLst>
                        </a:rPr>
                        <a:t>Timing</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outerShdw blurRad="38100" dist="38100" dir="2700000" algn="tl">
                              <a:srgbClr val="000000">
                                <a:alpha val="43137"/>
                              </a:srgbClr>
                            </a:outerShdw>
                          </a:effectLst>
                        </a:rPr>
                        <a:t>Occurrence</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r>
              <a:tr h="0">
                <a:tc gridSpan="4">
                  <a:txBody>
                    <a:bodyPr/>
                    <a:lstStyle/>
                    <a:p>
                      <a:pPr algn="ctr">
                        <a:lnSpc>
                          <a:spcPct val="115000"/>
                        </a:lnSpc>
                        <a:spcAft>
                          <a:spcPts val="0"/>
                        </a:spcAft>
                      </a:pPr>
                      <a:r>
                        <a:rPr lang="en-US" sz="1800" dirty="0">
                          <a:effectLst/>
                        </a:rPr>
                        <a:t>Primary </a:t>
                      </a:r>
                      <a:r>
                        <a:rPr lang="en-US" sz="1800" u="none" strike="noStrike" dirty="0">
                          <a:effectLst/>
                        </a:rPr>
                        <a:t>heart sounds</a:t>
                      </a:r>
                      <a:endParaRPr lang="en-US" sz="1800" dirty="0">
                        <a:effectLst/>
                        <a:latin typeface="Calibri"/>
                        <a:ea typeface="Calibri"/>
                        <a:cs typeface="Arial"/>
                      </a:endParaRPr>
                    </a:p>
                  </a:txBody>
                  <a:tcPr marL="45720" marR="45720"/>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algn="ctr">
                        <a:lnSpc>
                          <a:spcPct val="115000"/>
                        </a:lnSpc>
                        <a:spcAft>
                          <a:spcPts val="0"/>
                        </a:spcAft>
                      </a:pPr>
                      <a:r>
                        <a:rPr lang="en-US" sz="1800">
                          <a:effectLst/>
                        </a:rPr>
                        <a:t>1st heart sound (S1)</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Closure of the </a:t>
                      </a:r>
                      <a:r>
                        <a:rPr lang="en-US" sz="1800" u="none" strike="noStrike" dirty="0">
                          <a:effectLst/>
                        </a:rPr>
                        <a:t>mitral valve</a:t>
                      </a:r>
                      <a:r>
                        <a:rPr lang="en-US" sz="1800" dirty="0">
                          <a:effectLst/>
                        </a:rPr>
                        <a:t> and </a:t>
                      </a:r>
                      <a:r>
                        <a:rPr lang="en-US" sz="1800" dirty="0" smtClean="0">
                          <a:effectLst/>
                        </a:rPr>
                        <a:t>             </a:t>
                      </a:r>
                      <a:r>
                        <a:rPr lang="en-US" sz="1800" u="none" strike="noStrike" dirty="0" smtClean="0">
                          <a:effectLst/>
                        </a:rPr>
                        <a:t>tricuspid </a:t>
                      </a:r>
                      <a:r>
                        <a:rPr lang="en-US" sz="1800" u="none" strike="noStrike" dirty="0">
                          <a:effectLst/>
                        </a:rPr>
                        <a:t>valve</a:t>
                      </a:r>
                      <a:endParaRPr lang="en-US" sz="1800" dirty="0">
                        <a:effectLst/>
                      </a:endParaRPr>
                    </a:p>
                    <a:p>
                      <a:pPr marL="342900" lvl="0" indent="-342900">
                        <a:lnSpc>
                          <a:spcPct val="115000"/>
                        </a:lnSpc>
                        <a:spcAft>
                          <a:spcPts val="1000"/>
                        </a:spcAft>
                        <a:buSzPts val="1000"/>
                        <a:buFont typeface="Symbol"/>
                        <a:buChar char=""/>
                        <a:tabLst>
                          <a:tab pos="457200" algn="l"/>
                        </a:tabLst>
                      </a:pPr>
                      <a:r>
                        <a:rPr lang="en-US" sz="1800" dirty="0">
                          <a:effectLst/>
                        </a:rPr>
                        <a:t>Best heard in the 5</a:t>
                      </a:r>
                      <a:r>
                        <a:rPr lang="en-US" sz="1800" baseline="30000" dirty="0">
                          <a:effectLst/>
                        </a:rPr>
                        <a:t>th</a:t>
                      </a:r>
                      <a:r>
                        <a:rPr lang="en-US" sz="1800" dirty="0">
                          <a:effectLst/>
                        </a:rPr>
                        <a:t> left intercostal space in the </a:t>
                      </a:r>
                      <a:r>
                        <a:rPr lang="en-US" sz="1800" u="none" strike="noStrike" dirty="0">
                          <a:effectLst/>
                        </a:rPr>
                        <a:t>midclavicular line</a:t>
                      </a:r>
                      <a:r>
                        <a:rPr lang="en-US" sz="1800" dirty="0">
                          <a:effectLst/>
                        </a:rPr>
                        <a:t> (cardiac apex) </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a:effectLst/>
                        </a:rPr>
                        <a:t>Onset of systole</a:t>
                      </a:r>
                    </a:p>
                    <a:p>
                      <a:pPr marL="342900" lvl="0" indent="-342900">
                        <a:lnSpc>
                          <a:spcPct val="115000"/>
                        </a:lnSpc>
                        <a:spcAft>
                          <a:spcPts val="1000"/>
                        </a:spcAft>
                        <a:buSzPts val="1000"/>
                        <a:buFont typeface="Symbol"/>
                        <a:buChar char=""/>
                        <a:tabLst>
                          <a:tab pos="457200" algn="l"/>
                        </a:tabLst>
                      </a:pPr>
                      <a:r>
                        <a:rPr lang="en-US" sz="1800">
                          <a:effectLst/>
                        </a:rPr>
                        <a:t>Heard just before the carotid pulsation is felt</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Always</a:t>
                      </a:r>
                      <a:endParaRPr lang="en-US" sz="18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1447927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28954040"/>
              </p:ext>
            </p:extLst>
          </p:nvPr>
        </p:nvGraphicFramePr>
        <p:xfrm>
          <a:off x="251520" y="1222726"/>
          <a:ext cx="8640960" cy="4791964"/>
        </p:xfrm>
        <a:graphic>
          <a:graphicData uri="http://schemas.openxmlformats.org/drawingml/2006/table">
            <a:tbl>
              <a:tblPr firstRow="1" firstCol="1" bandRow="1">
                <a:tableStyleId>{5DA37D80-6434-44D0-A028-1B22A696006F}</a:tableStyleId>
              </a:tblPr>
              <a:tblGrid>
                <a:gridCol w="1584176"/>
                <a:gridCol w="2880320"/>
                <a:gridCol w="2232248"/>
                <a:gridCol w="1944216"/>
              </a:tblGrid>
              <a:tr h="0">
                <a:tc>
                  <a:txBody>
                    <a:bodyPr/>
                    <a:lstStyle/>
                    <a:p>
                      <a:pPr algn="ctr">
                        <a:lnSpc>
                          <a:spcPct val="115000"/>
                        </a:lnSpc>
                        <a:spcAft>
                          <a:spcPts val="0"/>
                        </a:spcAft>
                      </a:pPr>
                      <a:r>
                        <a:rPr lang="en-US" sz="1800" u="none" strike="noStrike" dirty="0">
                          <a:effectLst>
                            <a:outerShdw blurRad="38100" dist="38100" dir="2700000" algn="tl">
                              <a:srgbClr val="000000">
                                <a:alpha val="43137"/>
                              </a:srgbClr>
                            </a:outerShdw>
                          </a:effectLst>
                        </a:rPr>
                        <a:t>Heart sound</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outerShdw blurRad="38100" dist="38100" dir="2700000" algn="tl">
                              <a:srgbClr val="000000">
                                <a:alpha val="43137"/>
                              </a:srgbClr>
                            </a:outerShdw>
                          </a:effectLst>
                        </a:rPr>
                        <a:t>Origin</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outerShdw blurRad="38100" dist="38100" dir="2700000" algn="tl">
                              <a:srgbClr val="000000">
                                <a:alpha val="43137"/>
                              </a:srgbClr>
                            </a:outerShdw>
                          </a:effectLst>
                        </a:rPr>
                        <a:t>Timing</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outerShdw blurRad="38100" dist="38100" dir="2700000" algn="tl">
                              <a:srgbClr val="000000">
                                <a:alpha val="43137"/>
                              </a:srgbClr>
                            </a:outerShdw>
                          </a:effectLst>
                        </a:rPr>
                        <a:t>Occurrence</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r>
              <a:tr h="0">
                <a:tc>
                  <a:txBody>
                    <a:bodyPr/>
                    <a:lstStyle/>
                    <a:p>
                      <a:pPr algn="ctr">
                        <a:lnSpc>
                          <a:spcPct val="115000"/>
                        </a:lnSpc>
                        <a:spcAft>
                          <a:spcPts val="0"/>
                        </a:spcAft>
                      </a:pPr>
                      <a:r>
                        <a:rPr lang="en-US" sz="1800" dirty="0">
                          <a:effectLst/>
                        </a:rPr>
                        <a:t>2nd heart sound (S2)</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Closure of the aortic and </a:t>
                      </a:r>
                      <a:r>
                        <a:rPr lang="en-US" sz="1800" u="none" strike="noStrike" dirty="0">
                          <a:effectLst/>
                        </a:rPr>
                        <a:t>pulmonary valve</a:t>
                      </a:r>
                      <a:endParaRPr lang="en-US" sz="1800" dirty="0">
                        <a:effectLst/>
                      </a:endParaRPr>
                    </a:p>
                    <a:p>
                      <a:pPr marL="342900" lvl="0" indent="-342900">
                        <a:lnSpc>
                          <a:spcPct val="115000"/>
                        </a:lnSpc>
                        <a:spcAft>
                          <a:spcPts val="1000"/>
                        </a:spcAft>
                        <a:buSzPts val="1000"/>
                        <a:buFont typeface="Symbol"/>
                        <a:buChar char=""/>
                        <a:tabLst>
                          <a:tab pos="457200" algn="l"/>
                        </a:tabLst>
                      </a:pPr>
                      <a:r>
                        <a:rPr lang="en-US" sz="1800" dirty="0">
                          <a:effectLst/>
                        </a:rPr>
                        <a:t>Two components:</a:t>
                      </a:r>
                    </a:p>
                    <a:p>
                      <a:pPr marL="742950" lvl="1" indent="-285750">
                        <a:lnSpc>
                          <a:spcPct val="115000"/>
                        </a:lnSpc>
                        <a:spcAft>
                          <a:spcPts val="1000"/>
                        </a:spcAft>
                        <a:buSzPts val="1000"/>
                        <a:buFont typeface="Symbol"/>
                        <a:buChar char=""/>
                        <a:tabLst>
                          <a:tab pos="914400" algn="l"/>
                        </a:tabLst>
                      </a:pPr>
                      <a:r>
                        <a:rPr lang="en-US" sz="1800" dirty="0">
                          <a:effectLst/>
                        </a:rPr>
                        <a:t>A2: closure of the </a:t>
                      </a:r>
                      <a:r>
                        <a:rPr lang="en-US" sz="1800" u="none" strike="noStrike" dirty="0">
                          <a:effectLst/>
                        </a:rPr>
                        <a:t>aortic valve</a:t>
                      </a:r>
                      <a:r>
                        <a:rPr lang="en-US" sz="1800" dirty="0">
                          <a:effectLst/>
                        </a:rPr>
                        <a:t> (louder)</a:t>
                      </a:r>
                    </a:p>
                    <a:p>
                      <a:pPr marL="742950" lvl="1" indent="-285750">
                        <a:lnSpc>
                          <a:spcPct val="115000"/>
                        </a:lnSpc>
                        <a:spcAft>
                          <a:spcPts val="1000"/>
                        </a:spcAft>
                        <a:buSzPts val="1000"/>
                        <a:buFont typeface="Symbol"/>
                        <a:buChar char=""/>
                        <a:tabLst>
                          <a:tab pos="914400" algn="l"/>
                        </a:tabLst>
                      </a:pPr>
                      <a:r>
                        <a:rPr lang="en-US" sz="1800" dirty="0">
                          <a:effectLst/>
                        </a:rPr>
                        <a:t>P2: closure of the </a:t>
                      </a:r>
                      <a:r>
                        <a:rPr lang="en-US" sz="1800" u="none" strike="noStrike" dirty="0">
                          <a:effectLst/>
                        </a:rPr>
                        <a:t>pulmonary valve</a:t>
                      </a:r>
                      <a:r>
                        <a:rPr lang="en-US" sz="1800" dirty="0">
                          <a:effectLst/>
                        </a:rPr>
                        <a:t> (softer)</a:t>
                      </a:r>
                    </a:p>
                    <a:p>
                      <a:pPr marL="342900" lvl="0" indent="-342900">
                        <a:lnSpc>
                          <a:spcPct val="115000"/>
                        </a:lnSpc>
                        <a:spcAft>
                          <a:spcPts val="1000"/>
                        </a:spcAft>
                        <a:buSzPts val="1000"/>
                        <a:buFont typeface="Symbol"/>
                        <a:buChar char=""/>
                        <a:tabLst>
                          <a:tab pos="457200" algn="l"/>
                        </a:tabLst>
                      </a:pPr>
                      <a:r>
                        <a:rPr lang="en-US" sz="1800" dirty="0">
                          <a:effectLst/>
                        </a:rPr>
                        <a:t>Best heard in the aortic region (A2)  and pulmonary region (P2)</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a:effectLst/>
                        </a:rPr>
                        <a:t>Transition from systole to diastole</a:t>
                      </a:r>
                    </a:p>
                    <a:p>
                      <a:pPr marL="342900" lvl="0" indent="-342900">
                        <a:lnSpc>
                          <a:spcPct val="115000"/>
                        </a:lnSpc>
                        <a:spcAft>
                          <a:spcPts val="1000"/>
                        </a:spcAft>
                        <a:buSzPts val="1000"/>
                        <a:buFont typeface="Symbol"/>
                        <a:buChar char=""/>
                        <a:tabLst>
                          <a:tab pos="457200" algn="l"/>
                        </a:tabLst>
                      </a:pPr>
                      <a:r>
                        <a:rPr lang="en-US" sz="1800">
                          <a:effectLst/>
                        </a:rPr>
                        <a:t>Heard immediately after the carotid pulsation</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Always</a:t>
                      </a:r>
                    </a:p>
                    <a:p>
                      <a:pPr marL="342900" lvl="0" indent="-342900">
                        <a:lnSpc>
                          <a:spcPct val="115000"/>
                        </a:lnSpc>
                        <a:spcAft>
                          <a:spcPts val="1000"/>
                        </a:spcAft>
                        <a:buSzPts val="1000"/>
                        <a:buFont typeface="Symbol"/>
                        <a:buChar char=""/>
                        <a:tabLst>
                          <a:tab pos="457200" algn="l"/>
                        </a:tabLst>
                      </a:pPr>
                      <a:r>
                        <a:rPr lang="en-US" sz="1800" dirty="0">
                          <a:effectLst/>
                        </a:rPr>
                        <a:t>See </a:t>
                      </a:r>
                      <a:r>
                        <a:rPr lang="en-US" sz="1800" u="none" strike="noStrike" dirty="0">
                          <a:effectLst/>
                        </a:rPr>
                        <a:t>splitting of S2</a:t>
                      </a:r>
                      <a:r>
                        <a:rPr lang="en-US" sz="1800" dirty="0">
                          <a:effectLst/>
                        </a:rPr>
                        <a:t> below.</a:t>
                      </a:r>
                      <a:endParaRPr lang="en-US" sz="18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1447927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90439020"/>
              </p:ext>
            </p:extLst>
          </p:nvPr>
        </p:nvGraphicFramePr>
        <p:xfrm>
          <a:off x="179512" y="1106146"/>
          <a:ext cx="8579296" cy="4476496"/>
        </p:xfrm>
        <a:graphic>
          <a:graphicData uri="http://schemas.openxmlformats.org/drawingml/2006/table">
            <a:tbl>
              <a:tblPr firstRow="1" firstCol="1" bandRow="1">
                <a:tableStyleId>{5DA37D80-6434-44D0-A028-1B22A696006F}</a:tableStyleId>
              </a:tblPr>
              <a:tblGrid>
                <a:gridCol w="1440160"/>
                <a:gridCol w="2736304"/>
                <a:gridCol w="1872208"/>
                <a:gridCol w="2530624"/>
              </a:tblGrid>
              <a:tr h="0">
                <a:tc>
                  <a:txBody>
                    <a:bodyPr/>
                    <a:lstStyle/>
                    <a:p>
                      <a:pPr algn="ctr">
                        <a:lnSpc>
                          <a:spcPct val="115000"/>
                        </a:lnSpc>
                        <a:spcAft>
                          <a:spcPts val="0"/>
                        </a:spcAft>
                      </a:pPr>
                      <a:r>
                        <a:rPr lang="en-US" sz="1800" u="none" strike="noStrike" dirty="0">
                          <a:effectLst>
                            <a:outerShdw blurRad="38100" dist="38100" dir="2700000" algn="tl">
                              <a:srgbClr val="000000">
                                <a:alpha val="43137"/>
                              </a:srgbClr>
                            </a:outerShdw>
                          </a:effectLst>
                        </a:rPr>
                        <a:t>Heart sound</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outerShdw blurRad="38100" dist="38100" dir="2700000" algn="tl">
                              <a:srgbClr val="000000">
                                <a:alpha val="43137"/>
                              </a:srgbClr>
                            </a:outerShdw>
                          </a:effectLst>
                        </a:rPr>
                        <a:t>Origin</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outerShdw blurRad="38100" dist="38100" dir="2700000" algn="tl">
                              <a:srgbClr val="000000">
                                <a:alpha val="43137"/>
                              </a:srgbClr>
                            </a:outerShdw>
                          </a:effectLst>
                        </a:rPr>
                        <a:t>Timing</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outerShdw blurRad="38100" dist="38100" dir="2700000" algn="tl">
                              <a:srgbClr val="000000">
                                <a:alpha val="43137"/>
                              </a:srgbClr>
                            </a:outerShdw>
                          </a:effectLst>
                        </a:rPr>
                        <a:t>Occurrence</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r>
              <a:tr h="0">
                <a:tc>
                  <a:txBody>
                    <a:bodyPr/>
                    <a:lstStyle/>
                    <a:p>
                      <a:pPr algn="ctr">
                        <a:lnSpc>
                          <a:spcPct val="115000"/>
                        </a:lnSpc>
                        <a:spcAft>
                          <a:spcPts val="0"/>
                        </a:spcAft>
                      </a:pPr>
                      <a:r>
                        <a:rPr lang="en-US" sz="1800" dirty="0">
                          <a:effectLst/>
                        </a:rPr>
                        <a:t>3rd heart sound (S3)</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u="none" strike="noStrike" dirty="0">
                          <a:effectLst/>
                        </a:rPr>
                        <a:t>Ventricular filling</a:t>
                      </a:r>
                      <a:r>
                        <a:rPr lang="en-US" sz="1800" dirty="0">
                          <a:effectLst/>
                        </a:rPr>
                        <a:t> sound</a:t>
                      </a:r>
                    </a:p>
                    <a:p>
                      <a:pPr marL="742950" lvl="1" indent="-285750">
                        <a:lnSpc>
                          <a:spcPct val="115000"/>
                        </a:lnSpc>
                        <a:spcAft>
                          <a:spcPts val="1000"/>
                        </a:spcAft>
                        <a:buSzPts val="1000"/>
                        <a:buFont typeface="Symbol"/>
                        <a:buChar char=""/>
                        <a:tabLst>
                          <a:tab pos="914400" algn="l"/>
                        </a:tabLst>
                      </a:pPr>
                      <a:r>
                        <a:rPr lang="en-US" sz="1800" dirty="0">
                          <a:effectLst/>
                        </a:rPr>
                        <a:t>Rapid </a:t>
                      </a:r>
                      <a:r>
                        <a:rPr lang="en-US" sz="1800" u="none" strike="noStrike" dirty="0">
                          <a:effectLst/>
                        </a:rPr>
                        <a:t>ventricular filling</a:t>
                      </a:r>
                      <a:endParaRPr lang="en-US" sz="1800" dirty="0">
                        <a:effectLst/>
                      </a:endParaRPr>
                    </a:p>
                    <a:p>
                      <a:pPr marL="742950" lvl="1" indent="-285750">
                        <a:lnSpc>
                          <a:spcPct val="115000"/>
                        </a:lnSpc>
                        <a:spcAft>
                          <a:spcPts val="1000"/>
                        </a:spcAft>
                        <a:buSzPts val="1000"/>
                        <a:buFont typeface="Symbol"/>
                        <a:buChar char=""/>
                        <a:tabLst>
                          <a:tab pos="914400" algn="l"/>
                        </a:tabLst>
                      </a:pPr>
                      <a:r>
                        <a:rPr lang="en-US" sz="1800" dirty="0">
                          <a:effectLst/>
                        </a:rPr>
                        <a:t>Sudden deceleration of blood when the ventricle reaches its elastic limit.</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Immediately after S2 </a:t>
                      </a:r>
                    </a:p>
                    <a:p>
                      <a:pPr marL="342900" lvl="0" indent="-342900">
                        <a:lnSpc>
                          <a:spcPct val="115000"/>
                        </a:lnSpc>
                        <a:spcAft>
                          <a:spcPts val="1000"/>
                        </a:spcAft>
                        <a:buSzPts val="1000"/>
                        <a:buFont typeface="Symbol"/>
                        <a:buChar char=""/>
                        <a:tabLst>
                          <a:tab pos="457200" algn="l"/>
                        </a:tabLst>
                      </a:pPr>
                      <a:r>
                        <a:rPr lang="en-US" sz="1800" u="none" strike="noStrike" dirty="0">
                          <a:effectLst/>
                        </a:rPr>
                        <a:t>Ventricular gallop</a:t>
                      </a:r>
                      <a:r>
                        <a:rPr lang="en-US" sz="1800" dirty="0">
                          <a:effectLst/>
                        </a:rPr>
                        <a:t>: Ken-</a:t>
                      </a:r>
                      <a:r>
                        <a:rPr lang="en-US" sz="1800" dirty="0" err="1">
                          <a:effectLst/>
                        </a:rPr>
                        <a:t>tuc</a:t>
                      </a:r>
                      <a:r>
                        <a:rPr lang="en-US" sz="1800" dirty="0">
                          <a:effectLst/>
                        </a:rPr>
                        <a:t>-key pattern (S1-S2-S3) </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Physiological: young individuals(&lt; 40 years) or pregnant women</a:t>
                      </a:r>
                    </a:p>
                    <a:p>
                      <a:pPr marL="342900" lvl="0" indent="-342900">
                        <a:lnSpc>
                          <a:spcPct val="115000"/>
                        </a:lnSpc>
                        <a:spcAft>
                          <a:spcPts val="1000"/>
                        </a:spcAft>
                        <a:buSzPts val="1000"/>
                        <a:buFont typeface="Symbol"/>
                        <a:buChar char=""/>
                        <a:tabLst>
                          <a:tab pos="457200" algn="l"/>
                        </a:tabLst>
                      </a:pPr>
                      <a:r>
                        <a:rPr lang="en-US" sz="1800" dirty="0">
                          <a:effectLst/>
                        </a:rPr>
                        <a:t>Pathological</a:t>
                      </a:r>
                    </a:p>
                    <a:p>
                      <a:pPr marL="742950" lvl="1" indent="-285750">
                        <a:lnSpc>
                          <a:spcPct val="115000"/>
                        </a:lnSpc>
                        <a:spcAft>
                          <a:spcPts val="1000"/>
                        </a:spcAft>
                        <a:buSzPts val="1000"/>
                        <a:buFont typeface="Symbol"/>
                        <a:buChar char=""/>
                        <a:tabLst>
                          <a:tab pos="914400" algn="l"/>
                        </a:tabLst>
                      </a:pPr>
                      <a:r>
                        <a:rPr lang="en-US" sz="1800" dirty="0">
                          <a:effectLst/>
                        </a:rPr>
                        <a:t>Chronic </a:t>
                      </a:r>
                      <a:r>
                        <a:rPr lang="en-US" sz="1800" u="none" strike="noStrike" dirty="0">
                          <a:effectLst/>
                        </a:rPr>
                        <a:t>mitral regurgitation</a:t>
                      </a:r>
                      <a:endParaRPr lang="en-US" sz="1800" dirty="0">
                        <a:effectLst/>
                      </a:endParaRPr>
                    </a:p>
                    <a:p>
                      <a:pPr marL="742950" lvl="1" indent="-285750">
                        <a:lnSpc>
                          <a:spcPct val="115000"/>
                        </a:lnSpc>
                        <a:spcAft>
                          <a:spcPts val="1000"/>
                        </a:spcAft>
                        <a:buSzPts val="1000"/>
                        <a:buFont typeface="Symbol"/>
                        <a:buChar char=""/>
                        <a:tabLst>
                          <a:tab pos="914400" algn="l"/>
                        </a:tabLst>
                      </a:pPr>
                      <a:r>
                        <a:rPr lang="en-US" sz="1800" u="none" strike="noStrike" dirty="0">
                          <a:effectLst/>
                        </a:rPr>
                        <a:t>Heart failure</a:t>
                      </a:r>
                      <a:r>
                        <a:rPr lang="en-US" sz="1800" dirty="0">
                          <a:effectLst/>
                        </a:rPr>
                        <a:t> (dilated ventricles)</a:t>
                      </a:r>
                    </a:p>
                    <a:p>
                      <a:pPr marL="742950" lvl="1" indent="-285750">
                        <a:lnSpc>
                          <a:spcPct val="115000"/>
                        </a:lnSpc>
                        <a:spcAft>
                          <a:spcPts val="1000"/>
                        </a:spcAft>
                        <a:buSzPts val="1000"/>
                        <a:buFont typeface="Symbol"/>
                        <a:buChar char=""/>
                        <a:tabLst>
                          <a:tab pos="914400" algn="l"/>
                        </a:tabLst>
                      </a:pPr>
                      <a:r>
                        <a:rPr lang="en-US" sz="1800" u="none" strike="noStrike" dirty="0">
                          <a:effectLst/>
                        </a:rPr>
                        <a:t>Dilated cardiomyopathy</a:t>
                      </a:r>
                      <a:endParaRPr lang="en-US" sz="18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1447927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476461177"/>
              </p:ext>
            </p:extLst>
          </p:nvPr>
        </p:nvGraphicFramePr>
        <p:xfrm>
          <a:off x="107504" y="1105256"/>
          <a:ext cx="8784975" cy="4567936"/>
        </p:xfrm>
        <a:graphic>
          <a:graphicData uri="http://schemas.openxmlformats.org/drawingml/2006/table">
            <a:tbl>
              <a:tblPr firstRow="1" firstCol="1" bandRow="1">
                <a:tableStyleId>{5DA37D80-6434-44D0-A028-1B22A696006F}</a:tableStyleId>
              </a:tblPr>
              <a:tblGrid>
                <a:gridCol w="1512168"/>
                <a:gridCol w="2474291"/>
                <a:gridCol w="1993230"/>
                <a:gridCol w="2805286"/>
              </a:tblGrid>
              <a:tr h="0">
                <a:tc>
                  <a:txBody>
                    <a:bodyPr/>
                    <a:lstStyle/>
                    <a:p>
                      <a:pPr algn="ctr">
                        <a:lnSpc>
                          <a:spcPct val="115000"/>
                        </a:lnSpc>
                        <a:spcAft>
                          <a:spcPts val="0"/>
                        </a:spcAft>
                      </a:pPr>
                      <a:r>
                        <a:rPr lang="en-US" sz="1800" u="none" strike="noStrike" dirty="0">
                          <a:effectLst>
                            <a:outerShdw blurRad="38100" dist="38100" dir="2700000" algn="tl">
                              <a:srgbClr val="000000">
                                <a:alpha val="43137"/>
                              </a:srgbClr>
                            </a:outerShdw>
                          </a:effectLst>
                        </a:rPr>
                        <a:t>Heart sound</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outerShdw blurRad="38100" dist="38100" dir="2700000" algn="tl">
                              <a:srgbClr val="000000">
                                <a:alpha val="43137"/>
                              </a:srgbClr>
                            </a:outerShdw>
                          </a:effectLst>
                        </a:rPr>
                        <a:t>Origin</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outerShdw blurRad="38100" dist="38100" dir="2700000" algn="tl">
                              <a:srgbClr val="000000">
                                <a:alpha val="43137"/>
                              </a:srgbClr>
                            </a:outerShdw>
                          </a:effectLst>
                        </a:rPr>
                        <a:t>Timing</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outerShdw blurRad="38100" dist="38100" dir="2700000" algn="tl">
                              <a:srgbClr val="000000">
                                <a:alpha val="43137"/>
                              </a:srgbClr>
                            </a:outerShdw>
                          </a:effectLst>
                        </a:rPr>
                        <a:t>Occurrence</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r>
              <a:tr h="0">
                <a:tc gridSpan="4">
                  <a:txBody>
                    <a:bodyPr/>
                    <a:lstStyle/>
                    <a:p>
                      <a:pPr algn="ctr">
                        <a:lnSpc>
                          <a:spcPct val="115000"/>
                        </a:lnSpc>
                        <a:spcAft>
                          <a:spcPts val="0"/>
                        </a:spcAft>
                      </a:pPr>
                      <a:r>
                        <a:rPr lang="en-US" sz="1800" dirty="0">
                          <a:effectLst/>
                        </a:rPr>
                        <a:t>Extra </a:t>
                      </a:r>
                      <a:r>
                        <a:rPr lang="en-US" sz="1800" u="none" strike="noStrike" dirty="0">
                          <a:effectLst/>
                        </a:rPr>
                        <a:t>heart sounds</a:t>
                      </a:r>
                      <a:r>
                        <a:rPr lang="en-US" sz="1800" dirty="0">
                          <a:effectLst/>
                        </a:rPr>
                        <a:t> (gallops) </a:t>
                      </a:r>
                      <a:endParaRPr lang="en-US" sz="1800" dirty="0">
                        <a:effectLst/>
                        <a:latin typeface="Calibri"/>
                        <a:ea typeface="Calibri"/>
                        <a:cs typeface="Arial"/>
                      </a:endParaRPr>
                    </a:p>
                  </a:txBody>
                  <a:tcPr marL="45720" marR="45720"/>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algn="ctr">
                        <a:lnSpc>
                          <a:spcPct val="115000"/>
                        </a:lnSpc>
                        <a:spcAft>
                          <a:spcPts val="0"/>
                        </a:spcAft>
                      </a:pPr>
                      <a:r>
                        <a:rPr lang="en-US" sz="1800">
                          <a:effectLst/>
                        </a:rPr>
                        <a:t>3rd heart sound (S3)</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u="none" strike="noStrike" dirty="0">
                          <a:effectLst/>
                        </a:rPr>
                        <a:t>Ventricular filling</a:t>
                      </a:r>
                      <a:r>
                        <a:rPr lang="en-US" sz="1800" dirty="0">
                          <a:effectLst/>
                        </a:rPr>
                        <a:t> sound</a:t>
                      </a:r>
                    </a:p>
                    <a:p>
                      <a:pPr marL="742950" lvl="1" indent="-285750">
                        <a:lnSpc>
                          <a:spcPct val="115000"/>
                        </a:lnSpc>
                        <a:spcAft>
                          <a:spcPts val="1000"/>
                        </a:spcAft>
                        <a:buSzPts val="1000"/>
                        <a:buFont typeface="Symbol"/>
                        <a:buChar char=""/>
                        <a:tabLst>
                          <a:tab pos="914400" algn="l"/>
                        </a:tabLst>
                      </a:pPr>
                      <a:r>
                        <a:rPr lang="en-US" sz="1800" dirty="0">
                          <a:effectLst/>
                        </a:rPr>
                        <a:t>Rapid </a:t>
                      </a:r>
                      <a:r>
                        <a:rPr lang="en-US" sz="1800" u="none" strike="noStrike" dirty="0">
                          <a:effectLst/>
                        </a:rPr>
                        <a:t>ventricular filling</a:t>
                      </a:r>
                      <a:endParaRPr lang="en-US" sz="1800" dirty="0">
                        <a:effectLst/>
                      </a:endParaRPr>
                    </a:p>
                    <a:p>
                      <a:pPr marL="742950" lvl="1" indent="-285750">
                        <a:lnSpc>
                          <a:spcPct val="115000"/>
                        </a:lnSpc>
                        <a:spcAft>
                          <a:spcPts val="1000"/>
                        </a:spcAft>
                        <a:buSzPts val="1000"/>
                        <a:buFont typeface="Symbol"/>
                        <a:buChar char=""/>
                        <a:tabLst>
                          <a:tab pos="914400" algn="l"/>
                        </a:tabLst>
                      </a:pPr>
                      <a:r>
                        <a:rPr lang="en-US" sz="1800" dirty="0">
                          <a:effectLst/>
                        </a:rPr>
                        <a:t>Sudden deceleration of blood when the ventricle reaches its elastic limit.</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Immediately after S2 </a:t>
                      </a:r>
                    </a:p>
                    <a:p>
                      <a:pPr marL="342900" lvl="0" indent="-342900">
                        <a:lnSpc>
                          <a:spcPct val="115000"/>
                        </a:lnSpc>
                        <a:spcAft>
                          <a:spcPts val="1000"/>
                        </a:spcAft>
                        <a:buSzPts val="1000"/>
                        <a:buFont typeface="Symbol"/>
                        <a:buChar char=""/>
                        <a:tabLst>
                          <a:tab pos="457200" algn="l"/>
                        </a:tabLst>
                      </a:pPr>
                      <a:r>
                        <a:rPr lang="en-US" sz="1800" u="none" strike="noStrike" dirty="0">
                          <a:effectLst/>
                        </a:rPr>
                        <a:t>Ventricular gallop</a:t>
                      </a:r>
                      <a:r>
                        <a:rPr lang="en-US" sz="1800" dirty="0">
                          <a:effectLst/>
                        </a:rPr>
                        <a:t>: Ken-</a:t>
                      </a:r>
                      <a:r>
                        <a:rPr lang="en-US" sz="1800" dirty="0" err="1">
                          <a:effectLst/>
                        </a:rPr>
                        <a:t>tuc</a:t>
                      </a:r>
                      <a:r>
                        <a:rPr lang="en-US" sz="1800" dirty="0">
                          <a:effectLst/>
                        </a:rPr>
                        <a:t>-key pattern (S1-S2-S3) </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Physiological: young individuals(&lt; 40 years) or pregnant women</a:t>
                      </a:r>
                    </a:p>
                    <a:p>
                      <a:pPr marL="342900" lvl="0" indent="-342900">
                        <a:lnSpc>
                          <a:spcPct val="115000"/>
                        </a:lnSpc>
                        <a:spcAft>
                          <a:spcPts val="1000"/>
                        </a:spcAft>
                        <a:buSzPts val="1000"/>
                        <a:buFont typeface="Symbol"/>
                        <a:buChar char=""/>
                        <a:tabLst>
                          <a:tab pos="457200" algn="l"/>
                        </a:tabLst>
                      </a:pPr>
                      <a:r>
                        <a:rPr lang="en-US" sz="1800" dirty="0">
                          <a:effectLst/>
                        </a:rPr>
                        <a:t>Pathological</a:t>
                      </a:r>
                    </a:p>
                    <a:p>
                      <a:pPr marL="742950" lvl="1" indent="-285750">
                        <a:lnSpc>
                          <a:spcPct val="115000"/>
                        </a:lnSpc>
                        <a:spcAft>
                          <a:spcPts val="1000"/>
                        </a:spcAft>
                        <a:buSzPts val="1000"/>
                        <a:buFont typeface="Symbol"/>
                        <a:buChar char=""/>
                        <a:tabLst>
                          <a:tab pos="914400" algn="l"/>
                        </a:tabLst>
                      </a:pPr>
                      <a:r>
                        <a:rPr lang="en-US" sz="1800" dirty="0">
                          <a:effectLst/>
                        </a:rPr>
                        <a:t>Chronic </a:t>
                      </a:r>
                      <a:r>
                        <a:rPr lang="en-US" sz="1800" u="none" strike="noStrike" dirty="0">
                          <a:effectLst/>
                        </a:rPr>
                        <a:t>mitral regurgitation</a:t>
                      </a:r>
                      <a:endParaRPr lang="en-US" sz="1800" dirty="0">
                        <a:effectLst/>
                      </a:endParaRPr>
                    </a:p>
                    <a:p>
                      <a:pPr marL="742950" lvl="1" indent="-285750">
                        <a:lnSpc>
                          <a:spcPct val="115000"/>
                        </a:lnSpc>
                        <a:spcAft>
                          <a:spcPts val="1000"/>
                        </a:spcAft>
                        <a:buSzPts val="1000"/>
                        <a:buFont typeface="Symbol"/>
                        <a:buChar char=""/>
                        <a:tabLst>
                          <a:tab pos="914400" algn="l"/>
                        </a:tabLst>
                      </a:pPr>
                      <a:r>
                        <a:rPr lang="en-US" sz="1800" u="none" strike="noStrike" dirty="0">
                          <a:effectLst/>
                        </a:rPr>
                        <a:t>Heart failure</a:t>
                      </a:r>
                      <a:r>
                        <a:rPr lang="en-US" sz="1800" dirty="0">
                          <a:effectLst/>
                        </a:rPr>
                        <a:t> (dilated ventricles)</a:t>
                      </a:r>
                    </a:p>
                    <a:p>
                      <a:pPr marL="742950" lvl="1" indent="-285750">
                        <a:lnSpc>
                          <a:spcPct val="115000"/>
                        </a:lnSpc>
                        <a:spcAft>
                          <a:spcPts val="1000"/>
                        </a:spcAft>
                        <a:buSzPts val="1000"/>
                        <a:buFont typeface="Symbol"/>
                        <a:buChar char=""/>
                        <a:tabLst>
                          <a:tab pos="914400" algn="l"/>
                        </a:tabLst>
                      </a:pPr>
                      <a:r>
                        <a:rPr lang="en-US" sz="1800" u="none" strike="noStrike" dirty="0">
                          <a:effectLst/>
                        </a:rPr>
                        <a:t>Dilated cardiomyopathy</a:t>
                      </a:r>
                      <a:endParaRPr lang="en-US" sz="18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1447927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94956604"/>
              </p:ext>
            </p:extLst>
          </p:nvPr>
        </p:nvGraphicFramePr>
        <p:xfrm>
          <a:off x="395536" y="1115040"/>
          <a:ext cx="8229600" cy="4465362"/>
        </p:xfrm>
        <a:graphic>
          <a:graphicData uri="http://schemas.openxmlformats.org/drawingml/2006/table">
            <a:tbl>
              <a:tblPr firstRow="1" firstCol="1" bandRow="1">
                <a:tableStyleId>{5DA37D80-6434-44D0-A028-1B22A696006F}</a:tableStyleId>
              </a:tblPr>
              <a:tblGrid>
                <a:gridCol w="1224136"/>
                <a:gridCol w="2088232"/>
                <a:gridCol w="1800200"/>
                <a:gridCol w="3117032"/>
              </a:tblGrid>
              <a:tr h="729784">
                <a:tc>
                  <a:txBody>
                    <a:bodyPr/>
                    <a:lstStyle/>
                    <a:p>
                      <a:pPr algn="ctr">
                        <a:lnSpc>
                          <a:spcPct val="115000"/>
                        </a:lnSpc>
                        <a:spcAft>
                          <a:spcPts val="0"/>
                        </a:spcAft>
                      </a:pPr>
                      <a:r>
                        <a:rPr lang="en-US" sz="1800" u="none" strike="noStrike" dirty="0">
                          <a:effectLst>
                            <a:outerShdw blurRad="38100" dist="38100" dir="2700000" algn="tl">
                              <a:srgbClr val="000000">
                                <a:alpha val="43137"/>
                              </a:srgbClr>
                            </a:outerShdw>
                          </a:effectLst>
                        </a:rPr>
                        <a:t>Heart sound</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outerShdw blurRad="38100" dist="38100" dir="2700000" algn="tl">
                              <a:srgbClr val="000000">
                                <a:alpha val="43137"/>
                              </a:srgbClr>
                            </a:outerShdw>
                          </a:effectLst>
                        </a:rPr>
                        <a:t>Origin</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outerShdw blurRad="38100" dist="38100" dir="2700000" algn="tl">
                              <a:srgbClr val="000000">
                                <a:alpha val="43137"/>
                              </a:srgbClr>
                            </a:outerShdw>
                          </a:effectLst>
                        </a:rPr>
                        <a:t>Timing</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outerShdw blurRad="38100" dist="38100" dir="2700000" algn="tl">
                              <a:srgbClr val="000000">
                                <a:alpha val="43137"/>
                              </a:srgbClr>
                            </a:outerShdw>
                          </a:effectLst>
                        </a:rPr>
                        <a:t>Occurrence</a:t>
                      </a:r>
                      <a:endParaRPr lang="en-US" sz="1800" b="1" dirty="0">
                        <a:effectLst>
                          <a:outerShdw blurRad="38100" dist="38100" dir="2700000" algn="tl">
                            <a:srgbClr val="000000">
                              <a:alpha val="43137"/>
                            </a:srgbClr>
                          </a:outerShdw>
                        </a:effectLst>
                        <a:latin typeface="Calibri"/>
                        <a:ea typeface="Calibri"/>
                        <a:cs typeface="Arial"/>
                      </a:endParaRPr>
                    </a:p>
                  </a:txBody>
                  <a:tcPr marL="45720" marR="45720"/>
                </a:tc>
              </a:tr>
              <a:tr h="1568450">
                <a:tc>
                  <a:txBody>
                    <a:bodyPr/>
                    <a:lstStyle/>
                    <a:p>
                      <a:pPr algn="ctr">
                        <a:lnSpc>
                          <a:spcPct val="115000"/>
                        </a:lnSpc>
                        <a:spcAft>
                          <a:spcPts val="0"/>
                        </a:spcAft>
                      </a:pPr>
                      <a:r>
                        <a:rPr lang="en-US" sz="1800" dirty="0">
                          <a:effectLst/>
                        </a:rPr>
                        <a:t>4th heart sound (S4)</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u="none" strike="noStrike" dirty="0">
                          <a:effectLst/>
                        </a:rPr>
                        <a:t>Ventricular filling</a:t>
                      </a:r>
                      <a:r>
                        <a:rPr lang="en-US" sz="1800" dirty="0">
                          <a:effectLst/>
                        </a:rPr>
                        <a:t> sound: late diastolic contraction of the </a:t>
                      </a:r>
                      <a:r>
                        <a:rPr lang="en-US" sz="1800" u="none" strike="noStrike" dirty="0">
                          <a:effectLst/>
                        </a:rPr>
                        <a:t>atria</a:t>
                      </a:r>
                      <a:r>
                        <a:rPr lang="en-US" sz="1800" dirty="0">
                          <a:effectLst/>
                        </a:rPr>
                        <a:t>(“atrial kick”) against a high ventricular pressure</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Immediately before S1 </a:t>
                      </a:r>
                    </a:p>
                    <a:p>
                      <a:pPr marL="342900" lvl="0" indent="-342900">
                        <a:lnSpc>
                          <a:spcPct val="115000"/>
                        </a:lnSpc>
                        <a:spcAft>
                          <a:spcPts val="1000"/>
                        </a:spcAft>
                        <a:buSzPts val="1000"/>
                        <a:buFont typeface="Symbol"/>
                        <a:buChar char=""/>
                        <a:tabLst>
                          <a:tab pos="457200" algn="l"/>
                        </a:tabLst>
                      </a:pPr>
                      <a:r>
                        <a:rPr lang="en-US" sz="1800" u="none" strike="noStrike" dirty="0">
                          <a:effectLst/>
                        </a:rPr>
                        <a:t>Atrial gallop</a:t>
                      </a:r>
                      <a:r>
                        <a:rPr lang="en-US" sz="1800" dirty="0">
                          <a:effectLst/>
                        </a:rPr>
                        <a:t>: Ten-</a:t>
                      </a:r>
                      <a:r>
                        <a:rPr lang="en-US" sz="1800" dirty="0" err="1">
                          <a:effectLst/>
                        </a:rPr>
                        <a:t>nes</a:t>
                      </a:r>
                      <a:r>
                        <a:rPr lang="en-US" sz="1800" dirty="0">
                          <a:effectLst/>
                        </a:rPr>
                        <a:t>-</a:t>
                      </a:r>
                      <a:r>
                        <a:rPr lang="en-US" sz="1800" dirty="0" err="1">
                          <a:effectLst/>
                        </a:rPr>
                        <a:t>seepattern</a:t>
                      </a:r>
                      <a:r>
                        <a:rPr lang="en-US" sz="1800" dirty="0">
                          <a:effectLst/>
                        </a:rPr>
                        <a:t> (S4-S1-S2) </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Physiological: advanced age </a:t>
                      </a:r>
                    </a:p>
                    <a:p>
                      <a:pPr marL="342900" lvl="0" indent="-342900">
                        <a:lnSpc>
                          <a:spcPct val="115000"/>
                        </a:lnSpc>
                        <a:spcAft>
                          <a:spcPts val="1000"/>
                        </a:spcAft>
                        <a:buSzPts val="1000"/>
                        <a:buFont typeface="Symbol"/>
                        <a:buChar char=""/>
                        <a:tabLst>
                          <a:tab pos="457200" algn="l"/>
                        </a:tabLst>
                      </a:pPr>
                      <a:r>
                        <a:rPr lang="en-US" sz="1800" dirty="0">
                          <a:effectLst/>
                        </a:rPr>
                        <a:t>Pathological: </a:t>
                      </a:r>
                      <a:r>
                        <a:rPr lang="en-US" sz="1800" u="none" strike="noStrike" dirty="0">
                          <a:effectLst/>
                        </a:rPr>
                        <a:t>atrial gallop</a:t>
                      </a:r>
                      <a:endParaRPr lang="en-US" sz="1800" dirty="0">
                        <a:effectLst/>
                      </a:endParaRPr>
                    </a:p>
                    <a:p>
                      <a:pPr marL="742950" lvl="1" indent="-285750">
                        <a:lnSpc>
                          <a:spcPct val="115000"/>
                        </a:lnSpc>
                        <a:spcAft>
                          <a:spcPts val="1000"/>
                        </a:spcAft>
                        <a:buSzPts val="1000"/>
                        <a:buFont typeface="Symbol"/>
                        <a:buChar char=""/>
                        <a:tabLst>
                          <a:tab pos="914400" algn="l"/>
                        </a:tabLst>
                      </a:pPr>
                      <a:r>
                        <a:rPr lang="en-US" sz="1800" dirty="0">
                          <a:effectLst/>
                        </a:rPr>
                        <a:t>Ventricular </a:t>
                      </a:r>
                      <a:r>
                        <a:rPr lang="en-US" sz="1800" u="none" strike="noStrike" dirty="0">
                          <a:effectLst/>
                        </a:rPr>
                        <a:t>hypertrophy</a:t>
                      </a:r>
                      <a:r>
                        <a:rPr lang="en-US" sz="1800" dirty="0">
                          <a:effectLst/>
                        </a:rPr>
                        <a:t> (e.g., </a:t>
                      </a:r>
                      <a:r>
                        <a:rPr lang="en-US" sz="1800" u="none" strike="noStrike" dirty="0">
                          <a:effectLst/>
                        </a:rPr>
                        <a:t>hypertension</a:t>
                      </a:r>
                      <a:r>
                        <a:rPr lang="en-US" sz="1800" dirty="0">
                          <a:effectLst/>
                        </a:rPr>
                        <a:t>, </a:t>
                      </a:r>
                      <a:r>
                        <a:rPr lang="en-US" sz="1800" dirty="0" smtClean="0">
                          <a:effectLst/>
                        </a:rPr>
                        <a:t>       </a:t>
                      </a:r>
                      <a:r>
                        <a:rPr lang="en-US" sz="1800" u="none" strike="noStrike" dirty="0" smtClean="0">
                          <a:effectLst/>
                        </a:rPr>
                        <a:t>aortic </a:t>
                      </a:r>
                      <a:r>
                        <a:rPr lang="en-US" sz="1800" u="none" strike="noStrike" dirty="0">
                          <a:effectLst/>
                        </a:rPr>
                        <a:t>stenosis</a:t>
                      </a:r>
                      <a:r>
                        <a:rPr lang="en-US" sz="1800" dirty="0">
                          <a:effectLst/>
                        </a:rPr>
                        <a:t>, </a:t>
                      </a:r>
                      <a:r>
                        <a:rPr lang="en-US" sz="1800" u="none" strike="noStrike" dirty="0" err="1">
                          <a:effectLst/>
                        </a:rPr>
                        <a:t>cor</a:t>
                      </a:r>
                      <a:r>
                        <a:rPr lang="en-US" sz="1800" u="none" strike="noStrike" dirty="0">
                          <a:effectLst/>
                        </a:rPr>
                        <a:t> pulmonale</a:t>
                      </a:r>
                      <a:r>
                        <a:rPr lang="en-US" sz="1800" dirty="0">
                          <a:effectLst/>
                        </a:rPr>
                        <a:t>)</a:t>
                      </a:r>
                    </a:p>
                    <a:p>
                      <a:pPr marL="742950" lvl="1" indent="-285750">
                        <a:lnSpc>
                          <a:spcPct val="115000"/>
                        </a:lnSpc>
                        <a:spcAft>
                          <a:spcPts val="1000"/>
                        </a:spcAft>
                        <a:buSzPts val="1000"/>
                        <a:buFont typeface="Symbol"/>
                        <a:buChar char=""/>
                        <a:tabLst>
                          <a:tab pos="914400" algn="l"/>
                        </a:tabLst>
                      </a:pPr>
                      <a:r>
                        <a:rPr lang="en-US" sz="1800" dirty="0">
                          <a:effectLst/>
                        </a:rPr>
                        <a:t>Ischemic cardiomyopathy</a:t>
                      </a:r>
                    </a:p>
                    <a:p>
                      <a:pPr marL="742950" lvl="1" indent="-285750">
                        <a:lnSpc>
                          <a:spcPct val="115000"/>
                        </a:lnSpc>
                        <a:spcAft>
                          <a:spcPts val="1000"/>
                        </a:spcAft>
                        <a:buSzPts val="1000"/>
                        <a:buFont typeface="Symbol"/>
                        <a:buChar char=""/>
                        <a:tabLst>
                          <a:tab pos="914400" algn="l"/>
                        </a:tabLst>
                      </a:pPr>
                      <a:r>
                        <a:rPr lang="en-US" sz="1800" u="none" strike="noStrike" dirty="0">
                          <a:effectLst/>
                        </a:rPr>
                        <a:t>Acute myocardial infarction</a:t>
                      </a:r>
                      <a:endParaRPr lang="en-US" sz="18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25840991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772816"/>
            <a:ext cx="8280920" cy="2400657"/>
          </a:xfrm>
          <a:prstGeom prst="rect">
            <a:avLst/>
          </a:prstGeom>
        </p:spPr>
        <p:txBody>
          <a:bodyPr wrap="square">
            <a:spAutoFit/>
          </a:bodyPr>
          <a:lstStyle/>
          <a:p>
            <a:r>
              <a:rPr lang="en-US" sz="3000" dirty="0"/>
              <a:t>Gallops more commonly arise from the left side of the heart. Gallops that originate from the left side of the heart become softer with inspiration while those that originate from the right side become louder!</a:t>
            </a:r>
          </a:p>
        </p:txBody>
      </p:sp>
    </p:spTree>
    <p:extLst>
      <p:ext uri="{BB962C8B-B14F-4D97-AF65-F5344CB8AC3E}">
        <p14:creationId xmlns:p14="http://schemas.microsoft.com/office/powerpoint/2010/main" val="19116796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85391037"/>
              </p:ext>
            </p:extLst>
          </p:nvPr>
        </p:nvGraphicFramePr>
        <p:xfrm>
          <a:off x="467544" y="1604084"/>
          <a:ext cx="8229600" cy="5024120"/>
        </p:xfrm>
        <a:graphic>
          <a:graphicData uri="http://schemas.openxmlformats.org/drawingml/2006/table">
            <a:tbl>
              <a:tblPr firstRow="1" firstCol="1" bandRow="1">
                <a:tableStyleId>{5DA37D80-6434-44D0-A028-1B22A696006F}</a:tableStyleId>
              </a:tblPr>
              <a:tblGrid>
                <a:gridCol w="1008112"/>
                <a:gridCol w="1584176"/>
                <a:gridCol w="2448272"/>
                <a:gridCol w="3189040"/>
              </a:tblGrid>
              <a:tr h="0">
                <a:tc gridSpan="2">
                  <a:txBody>
                    <a:bodyPr/>
                    <a:lstStyle/>
                    <a:p>
                      <a:pPr>
                        <a:lnSpc>
                          <a:spcPct val="100000"/>
                        </a:lnSpc>
                      </a:pPr>
                      <a:endParaRPr lang="en-US" sz="1800" dirty="0">
                        <a:effectLst/>
                        <a:latin typeface="Calibri"/>
                        <a:cs typeface="Arial"/>
                      </a:endParaRPr>
                    </a:p>
                  </a:txBody>
                  <a:tcPr marL="45720" marR="45720"/>
                </a:tc>
                <a:tc hMerge="1">
                  <a:txBody>
                    <a:bodyPr/>
                    <a:lstStyle/>
                    <a:p>
                      <a:endParaRPr lang="en-US"/>
                    </a:p>
                  </a:txBody>
                  <a:tcPr/>
                </a:tc>
                <a:tc>
                  <a:txBody>
                    <a:bodyPr/>
                    <a:lstStyle/>
                    <a:p>
                      <a:pPr algn="ctr">
                        <a:lnSpc>
                          <a:spcPct val="100000"/>
                        </a:lnSpc>
                        <a:spcAft>
                          <a:spcPts val="0"/>
                        </a:spcAft>
                      </a:pPr>
                      <a:r>
                        <a:rPr lang="en-US" sz="1800" dirty="0">
                          <a:effectLst/>
                        </a:rPr>
                        <a:t>Description</a:t>
                      </a:r>
                      <a:endParaRPr lang="en-US" sz="1800" dirty="0">
                        <a:effectLst/>
                        <a:latin typeface="Calibri"/>
                        <a:ea typeface="Calibri"/>
                        <a:cs typeface="Arial"/>
                      </a:endParaRPr>
                    </a:p>
                  </a:txBody>
                  <a:tcPr marL="45720" marR="45720"/>
                </a:tc>
                <a:tc>
                  <a:txBody>
                    <a:bodyPr/>
                    <a:lstStyle/>
                    <a:p>
                      <a:pPr algn="ctr">
                        <a:lnSpc>
                          <a:spcPct val="100000"/>
                        </a:lnSpc>
                        <a:spcAft>
                          <a:spcPts val="0"/>
                        </a:spcAft>
                      </a:pPr>
                      <a:r>
                        <a:rPr lang="en-US" sz="1800" dirty="0">
                          <a:effectLst/>
                        </a:rPr>
                        <a:t>Cause</a:t>
                      </a:r>
                      <a:endParaRPr lang="en-US" sz="1800" dirty="0">
                        <a:effectLst/>
                        <a:latin typeface="Calibri"/>
                        <a:ea typeface="Calibri"/>
                        <a:cs typeface="Arial"/>
                      </a:endParaRPr>
                    </a:p>
                  </a:txBody>
                  <a:tcPr marL="45720" marR="45720"/>
                </a:tc>
              </a:tr>
              <a:tr h="0">
                <a:tc rowSpan="2">
                  <a:txBody>
                    <a:bodyPr/>
                    <a:lstStyle/>
                    <a:p>
                      <a:pPr algn="ctr">
                        <a:lnSpc>
                          <a:spcPct val="100000"/>
                        </a:lnSpc>
                        <a:spcAft>
                          <a:spcPts val="0"/>
                        </a:spcAft>
                      </a:pPr>
                      <a:r>
                        <a:rPr lang="en-US" sz="1800" dirty="0">
                          <a:effectLst/>
                        </a:rPr>
                        <a:t>Splitting of S2</a:t>
                      </a:r>
                      <a:endParaRPr lang="en-US" sz="1800" dirty="0">
                        <a:effectLst/>
                        <a:latin typeface="Calibri"/>
                        <a:ea typeface="Calibri"/>
                        <a:cs typeface="Arial"/>
                      </a:endParaRPr>
                    </a:p>
                  </a:txBody>
                  <a:tcPr marL="45720" marR="45720"/>
                </a:tc>
                <a:tc>
                  <a:txBody>
                    <a:bodyPr/>
                    <a:lstStyle/>
                    <a:p>
                      <a:pPr algn="ctr">
                        <a:lnSpc>
                          <a:spcPct val="100000"/>
                        </a:lnSpc>
                        <a:spcAft>
                          <a:spcPts val="0"/>
                        </a:spcAft>
                      </a:pPr>
                      <a:r>
                        <a:rPr lang="en-US" sz="1800">
                          <a:effectLst/>
                        </a:rPr>
                        <a:t>Physiological split </a:t>
                      </a:r>
                      <a:endParaRPr lang="en-US" sz="180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dirty="0">
                          <a:effectLst/>
                        </a:rPr>
                        <a:t>During inspiration: The sound of </a:t>
                      </a:r>
                      <a:r>
                        <a:rPr lang="en-US" sz="1800" u="none" strike="noStrike" dirty="0">
                          <a:effectLst/>
                        </a:rPr>
                        <a:t>aortic valve</a:t>
                      </a:r>
                      <a:r>
                        <a:rPr lang="en-US" sz="1800" dirty="0">
                          <a:effectLst/>
                        </a:rPr>
                        <a:t> closure (A2) precedes the sound of </a:t>
                      </a:r>
                      <a:r>
                        <a:rPr lang="en-US" sz="1800" u="none" strike="noStrike" dirty="0">
                          <a:effectLst/>
                        </a:rPr>
                        <a:t>pulmonary valve</a:t>
                      </a:r>
                      <a:r>
                        <a:rPr lang="en-US" sz="1800" dirty="0">
                          <a:effectLst/>
                        </a:rPr>
                        <a:t> closure (P2). </a:t>
                      </a:r>
                      <a:endParaRPr lang="en-US" sz="1800" dirty="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a:effectLst/>
                        </a:rPr>
                        <a:t>The split is especially pronounced among young individuals. </a:t>
                      </a:r>
                      <a:endParaRPr lang="en-US" sz="1800">
                        <a:effectLst/>
                        <a:latin typeface="Calibri"/>
                        <a:ea typeface="Calibri"/>
                        <a:cs typeface="Arial"/>
                      </a:endParaRPr>
                    </a:p>
                  </a:txBody>
                  <a:tcPr marL="45720" marR="45720"/>
                </a:tc>
              </a:tr>
              <a:tr h="0">
                <a:tc vMerge="1">
                  <a:txBody>
                    <a:bodyPr/>
                    <a:lstStyle/>
                    <a:p>
                      <a:endParaRPr lang="en-US"/>
                    </a:p>
                  </a:txBody>
                  <a:tcPr/>
                </a:tc>
                <a:tc>
                  <a:txBody>
                    <a:bodyPr/>
                    <a:lstStyle/>
                    <a:p>
                      <a:pPr algn="ctr">
                        <a:lnSpc>
                          <a:spcPct val="100000"/>
                        </a:lnSpc>
                        <a:spcAft>
                          <a:spcPts val="1000"/>
                        </a:spcAft>
                      </a:pPr>
                      <a:r>
                        <a:rPr lang="en-US" sz="1800">
                          <a:effectLst/>
                        </a:rPr>
                        <a:t>Wide split</a:t>
                      </a:r>
                      <a:endParaRPr lang="en-US" sz="180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a:effectLst/>
                        </a:rPr>
                        <a:t>An exaggerated physiological split, i.e., more pronounced during inspiration (A2 precedes P2). </a:t>
                      </a:r>
                      <a:endParaRPr lang="en-US" sz="180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u="none" strike="noStrike" dirty="0">
                          <a:effectLst/>
                        </a:rPr>
                        <a:t>Pulmonary hypertension</a:t>
                      </a:r>
                      <a:endParaRPr lang="en-US" sz="1800" dirty="0">
                        <a:effectLst/>
                      </a:endParaRPr>
                    </a:p>
                    <a:p>
                      <a:pPr marL="342900" lvl="0" indent="-342900">
                        <a:lnSpc>
                          <a:spcPct val="100000"/>
                        </a:lnSpc>
                        <a:spcAft>
                          <a:spcPts val="1000"/>
                        </a:spcAft>
                        <a:buSzPts val="1000"/>
                        <a:buFont typeface="Symbol"/>
                        <a:buChar char=""/>
                        <a:tabLst>
                          <a:tab pos="457200" algn="l"/>
                        </a:tabLst>
                      </a:pPr>
                      <a:r>
                        <a:rPr lang="en-US" sz="1800" dirty="0">
                          <a:effectLst/>
                        </a:rPr>
                        <a:t>Massive pulmonary embolism</a:t>
                      </a:r>
                    </a:p>
                    <a:p>
                      <a:pPr marL="342900" lvl="0" indent="-342900">
                        <a:lnSpc>
                          <a:spcPct val="100000"/>
                        </a:lnSpc>
                        <a:spcAft>
                          <a:spcPts val="1000"/>
                        </a:spcAft>
                        <a:buSzPts val="1000"/>
                        <a:buFont typeface="Symbol"/>
                        <a:buChar char=""/>
                        <a:tabLst>
                          <a:tab pos="457200" algn="l"/>
                        </a:tabLst>
                      </a:pPr>
                      <a:r>
                        <a:rPr lang="en-US" sz="1800" dirty="0">
                          <a:effectLst/>
                        </a:rPr>
                        <a:t>Severe </a:t>
                      </a:r>
                      <a:r>
                        <a:rPr lang="en-US" sz="1800" u="none" strike="noStrike" dirty="0">
                          <a:effectLst/>
                        </a:rPr>
                        <a:t>mitral regurgitation</a:t>
                      </a:r>
                      <a:endParaRPr lang="en-US" sz="1800" dirty="0">
                        <a:effectLst/>
                      </a:endParaRPr>
                    </a:p>
                    <a:p>
                      <a:pPr marL="342900" lvl="0" indent="-342900">
                        <a:lnSpc>
                          <a:spcPct val="100000"/>
                        </a:lnSpc>
                        <a:spcAft>
                          <a:spcPts val="1000"/>
                        </a:spcAft>
                        <a:buSzPts val="1000"/>
                        <a:buFont typeface="Symbol"/>
                        <a:buChar char=""/>
                        <a:tabLst>
                          <a:tab pos="457200" algn="l"/>
                        </a:tabLst>
                      </a:pPr>
                      <a:r>
                        <a:rPr lang="en-US" sz="1800" u="none" strike="noStrike" dirty="0">
                          <a:effectLst/>
                        </a:rPr>
                        <a:t>Wolff-Parkinson-White</a:t>
                      </a:r>
                      <a:r>
                        <a:rPr lang="en-US" sz="1800" dirty="0">
                          <a:effectLst/>
                        </a:rPr>
                        <a:t> syndrome</a:t>
                      </a:r>
                    </a:p>
                    <a:p>
                      <a:pPr marL="342900" lvl="0" indent="-342900">
                        <a:lnSpc>
                          <a:spcPct val="100000"/>
                        </a:lnSpc>
                        <a:spcAft>
                          <a:spcPts val="1000"/>
                        </a:spcAft>
                        <a:buSzPts val="1000"/>
                        <a:buFont typeface="Symbol"/>
                        <a:buChar char=""/>
                        <a:tabLst>
                          <a:tab pos="457200" algn="l"/>
                        </a:tabLst>
                      </a:pPr>
                      <a:r>
                        <a:rPr lang="en-US" sz="1800" u="none" strike="noStrike" dirty="0">
                          <a:effectLst/>
                        </a:rPr>
                        <a:t>Constrictive pericarditis</a:t>
                      </a:r>
                      <a:endParaRPr lang="en-US" sz="1800" dirty="0">
                        <a:effectLst/>
                      </a:endParaRPr>
                    </a:p>
                    <a:p>
                      <a:pPr marL="342900" lvl="0" indent="-342900">
                        <a:lnSpc>
                          <a:spcPct val="100000"/>
                        </a:lnSpc>
                        <a:spcAft>
                          <a:spcPts val="1000"/>
                        </a:spcAft>
                        <a:buSzPts val="1000"/>
                        <a:buFont typeface="Symbol"/>
                        <a:buChar char=""/>
                        <a:tabLst>
                          <a:tab pos="457200" algn="l"/>
                        </a:tabLst>
                      </a:pPr>
                      <a:r>
                        <a:rPr lang="en-US" sz="1800" u="none" strike="noStrike" dirty="0">
                          <a:effectLst/>
                        </a:rPr>
                        <a:t>RBBB</a:t>
                      </a:r>
                      <a:endParaRPr lang="en-US" sz="1800" dirty="0">
                        <a:effectLst/>
                        <a:latin typeface="Calibri"/>
                        <a:ea typeface="Calibri"/>
                        <a:cs typeface="Arial"/>
                      </a:endParaRPr>
                    </a:p>
                  </a:txBody>
                  <a:tcPr marL="45720" marR="45720"/>
                </a:tc>
              </a:tr>
            </a:tbl>
          </a:graphicData>
        </a:graphic>
      </p:graphicFrame>
      <p:sp>
        <p:nvSpPr>
          <p:cNvPr id="3" name="Rectangle 1"/>
          <p:cNvSpPr>
            <a:spLocks noChangeArrowheads="1"/>
          </p:cNvSpPr>
          <p:nvPr/>
        </p:nvSpPr>
        <p:spPr bwMode="auto">
          <a:xfrm>
            <a:off x="324544" y="188640"/>
            <a:ext cx="8495928" cy="1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Lst>
            </a:pPr>
            <a:r>
              <a:rPr kumimoji="0" lang="en-US" sz="2500" b="1" i="0" u="none" strike="noStrike" cap="none" normalizeH="0" baseline="0" dirty="0" smtClean="0">
                <a:ln>
                  <a:noFill/>
                </a:ln>
                <a:effectLst/>
                <a:latin typeface="Lucida Sans Unicode" pitchFamily="34" charset="0"/>
                <a:ea typeface="Times New Roman" pitchFamily="18" charset="0"/>
                <a:cs typeface="Lucida Sans Unicode" pitchFamily="34" charset="0"/>
              </a:rPr>
              <a:t>Splitting of</a:t>
            </a:r>
            <a:r>
              <a:rPr kumimoji="0" lang="en-US" sz="2500" b="1" i="0" u="none" strike="noStrike" cap="none" normalizeH="0" baseline="0" dirty="0" smtClean="0">
                <a:ln>
                  <a:noFill/>
                </a:ln>
                <a:effectLst/>
                <a:latin typeface="Calibri"/>
                <a:ea typeface="Times New Roman" pitchFamily="18" charset="0"/>
                <a:cs typeface="Lucida Sans Unicode" pitchFamily="34" charset="0"/>
              </a:rPr>
              <a:t> </a:t>
            </a:r>
            <a:r>
              <a:rPr kumimoji="0" lang="en-US" sz="2500" b="1" i="0" u="none" strike="noStrike" cap="none" normalizeH="0" baseline="0" dirty="0" smtClean="0">
                <a:ln>
                  <a:noFill/>
                </a:ln>
                <a:effectLst/>
                <a:latin typeface="Lucida Sans Unicode" pitchFamily="34" charset="0"/>
                <a:ea typeface="Times New Roman" pitchFamily="18" charset="0"/>
                <a:cs typeface="Lucida Sans Unicode" pitchFamily="34" charset="0"/>
              </a:rPr>
              <a:t>heart sounds</a:t>
            </a:r>
            <a:endParaRPr kumimoji="0" lang="en-US" sz="25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2500" b="0" i="0" u="none" strike="noStrike" cap="none" normalizeH="0" baseline="0" dirty="0" smtClean="0">
                <a:ln>
                  <a:noFill/>
                </a:ln>
                <a:effectLst/>
                <a:latin typeface="Calibri" pitchFamily="34" charset="0"/>
                <a:ea typeface="Times New Roman" pitchFamily="18" charset="0"/>
                <a:cs typeface="Arial" pitchFamily="34" charset="0"/>
              </a:rPr>
              <a:t>If the aortic and pulmonary valves do not close simultaneously, an apparent splitting of S2 can be heard upon auscultation. </a:t>
            </a:r>
            <a:endParaRPr kumimoji="0" lang="en-US" sz="2500" b="0" i="0" u="none" strike="noStrike" cap="none" normalizeH="0" baseline="0" dirty="0" smtClean="0">
              <a:ln>
                <a:noFill/>
              </a:ln>
              <a:effectLst/>
              <a:latin typeface="Arial" pitchFamily="34" charset="0"/>
              <a:cs typeface="Arial" pitchFamily="34" charset="0"/>
            </a:endParaRPr>
          </a:p>
        </p:txBody>
      </p:sp>
    </p:spTree>
    <p:extLst>
      <p:ext uri="{BB962C8B-B14F-4D97-AF65-F5344CB8AC3E}">
        <p14:creationId xmlns:p14="http://schemas.microsoft.com/office/powerpoint/2010/main" val="7253289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39292877"/>
              </p:ext>
            </p:extLst>
          </p:nvPr>
        </p:nvGraphicFramePr>
        <p:xfrm>
          <a:off x="446856" y="592544"/>
          <a:ext cx="8229600" cy="5938520"/>
        </p:xfrm>
        <a:graphic>
          <a:graphicData uri="http://schemas.openxmlformats.org/drawingml/2006/table">
            <a:tbl>
              <a:tblPr firstRow="1" firstCol="1" bandRow="1">
                <a:tableStyleId>{5DA37D80-6434-44D0-A028-1B22A696006F}</a:tableStyleId>
              </a:tblPr>
              <a:tblGrid>
                <a:gridCol w="1676872"/>
                <a:gridCol w="2520280"/>
                <a:gridCol w="4032448"/>
              </a:tblGrid>
              <a:tr h="0">
                <a:tc>
                  <a:txBody>
                    <a:bodyPr/>
                    <a:lstStyle/>
                    <a:p>
                      <a:pPr algn="ctr">
                        <a:lnSpc>
                          <a:spcPct val="100000"/>
                        </a:lnSpc>
                        <a:spcAft>
                          <a:spcPts val="1000"/>
                        </a:spcAft>
                      </a:pPr>
                      <a:endParaRPr lang="en-US" sz="1800" dirty="0">
                        <a:effectLst/>
                        <a:latin typeface="Calibri"/>
                        <a:ea typeface="Calibri"/>
                        <a:cs typeface="Arial"/>
                      </a:endParaRPr>
                    </a:p>
                  </a:txBody>
                  <a:tcPr marL="45720" marR="45720"/>
                </a:tc>
                <a:tc>
                  <a:txBody>
                    <a:bodyPr/>
                    <a:lstStyle/>
                    <a:p>
                      <a:pPr algn="ctr">
                        <a:lnSpc>
                          <a:spcPct val="100000"/>
                        </a:lnSpc>
                        <a:spcAft>
                          <a:spcPts val="0"/>
                        </a:spcAft>
                      </a:pPr>
                      <a:r>
                        <a:rPr lang="en-US" sz="1800" dirty="0">
                          <a:effectLst/>
                        </a:rPr>
                        <a:t>Description</a:t>
                      </a:r>
                      <a:endParaRPr lang="en-US" sz="1800" dirty="0">
                        <a:effectLst/>
                        <a:latin typeface="Calibri"/>
                        <a:ea typeface="Calibri"/>
                        <a:cs typeface="Arial"/>
                      </a:endParaRPr>
                    </a:p>
                  </a:txBody>
                  <a:tcPr marL="45720" marR="45720"/>
                </a:tc>
                <a:tc>
                  <a:txBody>
                    <a:bodyPr/>
                    <a:lstStyle/>
                    <a:p>
                      <a:pPr algn="ctr">
                        <a:lnSpc>
                          <a:spcPct val="100000"/>
                        </a:lnSpc>
                        <a:spcAft>
                          <a:spcPts val="0"/>
                        </a:spcAft>
                      </a:pPr>
                      <a:r>
                        <a:rPr lang="en-US" sz="1800" dirty="0">
                          <a:effectLst/>
                        </a:rPr>
                        <a:t>Cause</a:t>
                      </a:r>
                      <a:endParaRPr lang="en-US" sz="1800" dirty="0">
                        <a:effectLst/>
                        <a:latin typeface="Calibri"/>
                        <a:ea typeface="Calibri"/>
                        <a:cs typeface="Arial"/>
                      </a:endParaRPr>
                    </a:p>
                  </a:txBody>
                  <a:tcPr marL="45720" marR="45720"/>
                </a:tc>
              </a:tr>
              <a:tr h="0">
                <a:tc>
                  <a:txBody>
                    <a:bodyPr/>
                    <a:lstStyle/>
                    <a:p>
                      <a:pPr algn="ctr">
                        <a:lnSpc>
                          <a:spcPct val="100000"/>
                        </a:lnSpc>
                        <a:spcAft>
                          <a:spcPts val="1000"/>
                        </a:spcAft>
                      </a:pPr>
                      <a:r>
                        <a:rPr lang="en-US" sz="1800" dirty="0">
                          <a:effectLst/>
                        </a:rPr>
                        <a:t>Fixed split</a:t>
                      </a:r>
                      <a:endParaRPr lang="en-US" sz="1800" dirty="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dirty="0">
                          <a:effectLst/>
                        </a:rPr>
                        <a:t>A </a:t>
                      </a:r>
                      <a:r>
                        <a:rPr lang="en-US" sz="1800" u="none" strike="noStrike" dirty="0">
                          <a:effectLst/>
                        </a:rPr>
                        <a:t>split in S2</a:t>
                      </a:r>
                      <a:r>
                        <a:rPr lang="en-US" sz="1800" dirty="0">
                          <a:effectLst/>
                        </a:rPr>
                        <a:t> that does not change with respiration, i.e., the split is also audible during expiration.</a:t>
                      </a:r>
                      <a:endParaRPr lang="en-US" sz="1800" dirty="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u="none" strike="noStrike" dirty="0">
                          <a:effectLst/>
                        </a:rPr>
                        <a:t>Atrial </a:t>
                      </a:r>
                      <a:r>
                        <a:rPr lang="en-US" sz="1800" u="none" strike="noStrike" dirty="0" err="1">
                          <a:effectLst/>
                        </a:rPr>
                        <a:t>septal</a:t>
                      </a:r>
                      <a:r>
                        <a:rPr lang="en-US" sz="1800" u="none" strike="noStrike" dirty="0">
                          <a:effectLst/>
                        </a:rPr>
                        <a:t> defect</a:t>
                      </a:r>
                      <a:r>
                        <a:rPr lang="en-US" sz="1800" dirty="0">
                          <a:effectLst/>
                        </a:rPr>
                        <a:t> (ASD) </a:t>
                      </a:r>
                    </a:p>
                    <a:p>
                      <a:pPr marL="342900" lvl="0" indent="-342900">
                        <a:lnSpc>
                          <a:spcPct val="100000"/>
                        </a:lnSpc>
                        <a:spcAft>
                          <a:spcPts val="1000"/>
                        </a:spcAft>
                        <a:buSzPts val="1000"/>
                        <a:buFont typeface="Symbol"/>
                        <a:buChar char=""/>
                        <a:tabLst>
                          <a:tab pos="457200" algn="l"/>
                        </a:tabLst>
                      </a:pPr>
                      <a:r>
                        <a:rPr lang="en-US" sz="1800" dirty="0">
                          <a:effectLst/>
                        </a:rPr>
                        <a:t>Severe RV failure</a:t>
                      </a:r>
                      <a:endParaRPr lang="en-US" sz="1800" dirty="0">
                        <a:effectLst/>
                        <a:latin typeface="Calibri"/>
                        <a:ea typeface="Calibri"/>
                        <a:cs typeface="Arial"/>
                      </a:endParaRPr>
                    </a:p>
                  </a:txBody>
                  <a:tcPr marL="45720" marR="45720"/>
                </a:tc>
              </a:tr>
              <a:tr h="0">
                <a:tc>
                  <a:txBody>
                    <a:bodyPr/>
                    <a:lstStyle/>
                    <a:p>
                      <a:pPr algn="ctr">
                        <a:lnSpc>
                          <a:spcPct val="100000"/>
                        </a:lnSpc>
                        <a:spcAft>
                          <a:spcPts val="1000"/>
                        </a:spcAft>
                      </a:pPr>
                      <a:r>
                        <a:rPr lang="en-US" sz="1800" dirty="0">
                          <a:effectLst/>
                        </a:rPr>
                        <a:t>Paradoxical split(reversed split)</a:t>
                      </a:r>
                      <a:endParaRPr lang="en-US" sz="1800" dirty="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dirty="0">
                          <a:effectLst/>
                        </a:rPr>
                        <a:t>The </a:t>
                      </a:r>
                      <a:r>
                        <a:rPr lang="en-US" sz="1800" u="none" strike="noStrike" dirty="0">
                          <a:effectLst/>
                        </a:rPr>
                        <a:t>split in S2</a:t>
                      </a:r>
                      <a:r>
                        <a:rPr lang="en-US" sz="1800" dirty="0">
                          <a:effectLst/>
                        </a:rPr>
                        <a:t> is audible during expiration but not inspiration. </a:t>
                      </a:r>
                      <a:endParaRPr lang="en-US" sz="1800" dirty="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u="none" strike="noStrike" dirty="0">
                          <a:effectLst/>
                        </a:rPr>
                        <a:t>Aortic stenosis</a:t>
                      </a:r>
                      <a:endParaRPr lang="en-US" sz="1800" dirty="0">
                        <a:effectLst/>
                      </a:endParaRPr>
                    </a:p>
                    <a:p>
                      <a:pPr marL="342900" lvl="0" indent="-342900">
                        <a:lnSpc>
                          <a:spcPct val="100000"/>
                        </a:lnSpc>
                        <a:spcAft>
                          <a:spcPts val="1000"/>
                        </a:spcAft>
                        <a:buSzPts val="1000"/>
                        <a:buFont typeface="Symbol"/>
                        <a:buChar char=""/>
                        <a:tabLst>
                          <a:tab pos="457200" algn="l"/>
                        </a:tabLst>
                      </a:pPr>
                      <a:r>
                        <a:rPr lang="en-US" sz="1800" u="none" strike="noStrike" dirty="0">
                          <a:effectLst/>
                        </a:rPr>
                        <a:t>Aortic insufficiency</a:t>
                      </a:r>
                      <a:endParaRPr lang="en-US" sz="1800" dirty="0">
                        <a:effectLst/>
                      </a:endParaRPr>
                    </a:p>
                    <a:p>
                      <a:pPr marL="342900" lvl="0" indent="-342900">
                        <a:lnSpc>
                          <a:spcPct val="100000"/>
                        </a:lnSpc>
                        <a:spcAft>
                          <a:spcPts val="1000"/>
                        </a:spcAft>
                        <a:buSzPts val="1000"/>
                        <a:buFont typeface="Symbol"/>
                        <a:buChar char=""/>
                        <a:tabLst>
                          <a:tab pos="457200" algn="l"/>
                        </a:tabLst>
                      </a:pPr>
                      <a:r>
                        <a:rPr lang="en-US" sz="1800" u="none" strike="noStrike" dirty="0">
                          <a:effectLst/>
                        </a:rPr>
                        <a:t>Left bundle branch block</a:t>
                      </a:r>
                      <a:endParaRPr lang="en-US" sz="1800" dirty="0">
                        <a:effectLst/>
                      </a:endParaRPr>
                    </a:p>
                    <a:p>
                      <a:pPr marL="342900" lvl="0" indent="-342900">
                        <a:lnSpc>
                          <a:spcPct val="100000"/>
                        </a:lnSpc>
                        <a:spcAft>
                          <a:spcPts val="1000"/>
                        </a:spcAft>
                        <a:buSzPts val="1000"/>
                        <a:buFont typeface="Symbol"/>
                        <a:buChar char=""/>
                        <a:tabLst>
                          <a:tab pos="457200" algn="l"/>
                        </a:tabLst>
                      </a:pPr>
                      <a:r>
                        <a:rPr lang="en-US" sz="1800" u="none" strike="noStrike" dirty="0">
                          <a:effectLst/>
                        </a:rPr>
                        <a:t>Hypertrophic obstructive cardiomyopathy</a:t>
                      </a:r>
                      <a:r>
                        <a:rPr lang="en-US" sz="1800" dirty="0">
                          <a:effectLst/>
                        </a:rPr>
                        <a:t> (</a:t>
                      </a:r>
                      <a:r>
                        <a:rPr lang="en-US" sz="1800" u="none" strike="noStrike" dirty="0">
                          <a:effectLst/>
                        </a:rPr>
                        <a:t>HOCM</a:t>
                      </a:r>
                      <a:r>
                        <a:rPr lang="en-US" sz="1800" dirty="0">
                          <a:effectLst/>
                        </a:rPr>
                        <a:t>; LV outflow tract obstruction)</a:t>
                      </a:r>
                    </a:p>
                    <a:p>
                      <a:pPr marL="342900" lvl="0" indent="-342900">
                        <a:lnSpc>
                          <a:spcPct val="100000"/>
                        </a:lnSpc>
                        <a:spcAft>
                          <a:spcPts val="1000"/>
                        </a:spcAft>
                        <a:buSzPts val="1000"/>
                        <a:buFont typeface="Symbol"/>
                        <a:buChar char=""/>
                        <a:tabLst>
                          <a:tab pos="457200" algn="l"/>
                        </a:tabLst>
                      </a:pPr>
                      <a:r>
                        <a:rPr lang="en-US" sz="1800" dirty="0">
                          <a:effectLst/>
                        </a:rPr>
                        <a:t>Early excitation of the </a:t>
                      </a:r>
                      <a:r>
                        <a:rPr lang="en-US" sz="1800" u="none" strike="noStrike" dirty="0">
                          <a:effectLst/>
                        </a:rPr>
                        <a:t>right ventricle</a:t>
                      </a:r>
                      <a:r>
                        <a:rPr lang="en-US" sz="1800" dirty="0">
                          <a:effectLst/>
                        </a:rPr>
                        <a:t> (e.g., RV pacing, </a:t>
                      </a:r>
                      <a:r>
                        <a:rPr lang="en-US" sz="1800" u="none" strike="noStrike" dirty="0">
                          <a:effectLst/>
                        </a:rPr>
                        <a:t>Wolff-Parkinson-White</a:t>
                      </a:r>
                      <a:r>
                        <a:rPr lang="en-US" sz="1800" dirty="0">
                          <a:effectLst/>
                        </a:rPr>
                        <a:t> syndrome)</a:t>
                      </a:r>
                      <a:endParaRPr lang="en-US" sz="1800" dirty="0">
                        <a:effectLst/>
                        <a:latin typeface="Calibri"/>
                        <a:ea typeface="Calibri"/>
                        <a:cs typeface="Arial"/>
                      </a:endParaRPr>
                    </a:p>
                  </a:txBody>
                  <a:tcPr marL="45720" marR="45720"/>
                </a:tc>
              </a:tr>
              <a:tr h="0">
                <a:tc>
                  <a:txBody>
                    <a:bodyPr/>
                    <a:lstStyle/>
                    <a:p>
                      <a:pPr algn="ctr">
                        <a:lnSpc>
                          <a:spcPct val="100000"/>
                        </a:lnSpc>
                        <a:spcAft>
                          <a:spcPts val="0"/>
                        </a:spcAft>
                      </a:pPr>
                      <a:r>
                        <a:rPr lang="en-US" sz="1800">
                          <a:effectLst/>
                        </a:rPr>
                        <a:t>Absent split</a:t>
                      </a:r>
                      <a:endParaRPr lang="en-US" sz="180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dirty="0">
                          <a:effectLst/>
                        </a:rPr>
                        <a:t>No </a:t>
                      </a:r>
                      <a:r>
                        <a:rPr lang="en-US" sz="1800" u="none" strike="noStrike" dirty="0">
                          <a:effectLst/>
                        </a:rPr>
                        <a:t>splitting of S2</a:t>
                      </a:r>
                      <a:endParaRPr lang="en-US" sz="1800" dirty="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dirty="0">
                          <a:effectLst/>
                        </a:rPr>
                        <a:t>Severe </a:t>
                      </a:r>
                      <a:r>
                        <a:rPr lang="en-US" sz="1800" u="none" strike="noStrike" dirty="0">
                          <a:effectLst/>
                        </a:rPr>
                        <a:t>aortic stenosis</a:t>
                      </a:r>
                      <a:r>
                        <a:rPr lang="en-US" sz="1800" dirty="0">
                          <a:effectLst/>
                        </a:rPr>
                        <a:t> (geriatric) </a:t>
                      </a:r>
                    </a:p>
                    <a:p>
                      <a:pPr marL="342900" lvl="0" indent="-342900">
                        <a:lnSpc>
                          <a:spcPct val="100000"/>
                        </a:lnSpc>
                        <a:spcAft>
                          <a:spcPts val="1000"/>
                        </a:spcAft>
                        <a:buSzPts val="1000"/>
                        <a:buFont typeface="Symbol"/>
                        <a:buChar char=""/>
                        <a:tabLst>
                          <a:tab pos="457200" algn="l"/>
                        </a:tabLst>
                      </a:pPr>
                      <a:r>
                        <a:rPr lang="en-US" sz="1800" u="none" strike="noStrike" dirty="0">
                          <a:effectLst/>
                        </a:rPr>
                        <a:t>VSD</a:t>
                      </a:r>
                      <a:r>
                        <a:rPr lang="en-US" sz="1800" dirty="0">
                          <a:effectLst/>
                        </a:rPr>
                        <a:t> with </a:t>
                      </a:r>
                      <a:r>
                        <a:rPr lang="en-US" sz="1800" u="none" strike="noStrike" dirty="0" err="1">
                          <a:effectLst/>
                        </a:rPr>
                        <a:t>Eisenmenger</a:t>
                      </a:r>
                      <a:r>
                        <a:rPr lang="en-US" sz="1800" u="none" strike="noStrike" dirty="0">
                          <a:effectLst/>
                        </a:rPr>
                        <a:t> syndrome</a:t>
                      </a:r>
                      <a:r>
                        <a:rPr lang="en-US" sz="1800" dirty="0">
                          <a:effectLst/>
                        </a:rPr>
                        <a:t> (pediatric) </a:t>
                      </a:r>
                      <a:endParaRPr lang="en-US" sz="18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7253289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6632"/>
            <a:ext cx="8712967" cy="6552728"/>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8928992" cy="6858000"/>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6632"/>
            <a:ext cx="8820471" cy="6552728"/>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0648"/>
            <a:ext cx="8640960" cy="1107996"/>
          </a:xfrm>
          <a:prstGeom prst="rect">
            <a:avLst/>
          </a:prstGeom>
        </p:spPr>
        <p:txBody>
          <a:bodyPr wrap="square">
            <a:spAutoFit/>
          </a:bodyPr>
          <a:lstStyle/>
          <a:p>
            <a:r>
              <a:rPr lang="en-US" sz="2200" b="1" dirty="0"/>
              <a:t>Abnormal heart sounds</a:t>
            </a:r>
            <a:endParaRPr lang="en-US" sz="2200" dirty="0"/>
          </a:p>
          <a:p>
            <a:r>
              <a:rPr lang="en-US" sz="2200" b="1" dirty="0"/>
              <a:t>Ejection sounds (Clicks)</a:t>
            </a:r>
            <a:endParaRPr lang="en-US" sz="2200" dirty="0"/>
          </a:p>
          <a:p>
            <a:r>
              <a:rPr lang="en-US" sz="2200" dirty="0"/>
              <a:t>Clicks are crisp sounds produced by the movement of abnormal valves.</a:t>
            </a:r>
          </a:p>
        </p:txBody>
      </p:sp>
      <p:graphicFrame>
        <p:nvGraphicFramePr>
          <p:cNvPr id="3" name="Table 2"/>
          <p:cNvGraphicFramePr>
            <a:graphicFrameLocks noGrp="1"/>
          </p:cNvGraphicFramePr>
          <p:nvPr>
            <p:extLst>
              <p:ext uri="{D42A27DB-BD31-4B8C-83A1-F6EECF244321}">
                <p14:modId xmlns:p14="http://schemas.microsoft.com/office/powerpoint/2010/main" val="1493456258"/>
              </p:ext>
            </p:extLst>
          </p:nvPr>
        </p:nvGraphicFramePr>
        <p:xfrm>
          <a:off x="251520" y="1772816"/>
          <a:ext cx="8640960" cy="4022852"/>
        </p:xfrm>
        <a:graphic>
          <a:graphicData uri="http://schemas.openxmlformats.org/drawingml/2006/table">
            <a:tbl>
              <a:tblPr firstRow="1" firstCol="1" bandRow="1">
                <a:tableStyleId>{5DA37D80-6434-44D0-A028-1B22A696006F}</a:tableStyleId>
              </a:tblPr>
              <a:tblGrid>
                <a:gridCol w="1656184"/>
                <a:gridCol w="2232248"/>
                <a:gridCol w="2160240"/>
                <a:gridCol w="2592288"/>
              </a:tblGrid>
              <a:tr h="0">
                <a:tc>
                  <a:txBody>
                    <a:bodyPr/>
                    <a:lstStyle/>
                    <a:p>
                      <a:pPr>
                        <a:lnSpc>
                          <a:spcPct val="115000"/>
                        </a:lnSpc>
                      </a:pPr>
                      <a:endParaRPr lang="en-US" sz="1800" dirty="0">
                        <a:effectLst/>
                        <a:latin typeface="Calibri"/>
                        <a:cs typeface="Arial"/>
                      </a:endParaRPr>
                    </a:p>
                  </a:txBody>
                  <a:tcPr marL="45720" marR="45720"/>
                </a:tc>
                <a:tc>
                  <a:txBody>
                    <a:bodyPr/>
                    <a:lstStyle/>
                    <a:p>
                      <a:pPr algn="ctr">
                        <a:lnSpc>
                          <a:spcPct val="115000"/>
                        </a:lnSpc>
                        <a:spcAft>
                          <a:spcPts val="0"/>
                        </a:spcAft>
                      </a:pPr>
                      <a:r>
                        <a:rPr lang="en-US" sz="1800">
                          <a:effectLst/>
                        </a:rPr>
                        <a:t>Mechanism</a:t>
                      </a:r>
                      <a:endParaRPr lang="en-US" sz="1800">
                        <a:effectLst/>
                        <a:latin typeface="Calibri"/>
                        <a:ea typeface="Calibri"/>
                        <a:cs typeface="Arial"/>
                      </a:endParaRPr>
                    </a:p>
                  </a:txBody>
                  <a:tcPr marL="45720" marR="45720"/>
                </a:tc>
                <a:tc>
                  <a:txBody>
                    <a:bodyPr/>
                    <a:lstStyle/>
                    <a:p>
                      <a:pPr algn="ctr">
                        <a:lnSpc>
                          <a:spcPct val="115000"/>
                        </a:lnSpc>
                        <a:spcAft>
                          <a:spcPts val="0"/>
                        </a:spcAft>
                      </a:pPr>
                      <a:r>
                        <a:rPr lang="en-US" sz="1800">
                          <a:effectLst/>
                        </a:rPr>
                        <a:t>Timing</a:t>
                      </a:r>
                      <a:endParaRPr lang="en-US" sz="1800">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rPr>
                        <a:t>Technique of auscultation</a:t>
                      </a:r>
                      <a:endParaRPr lang="en-US" sz="1800" dirty="0">
                        <a:effectLst/>
                        <a:latin typeface="Calibri"/>
                        <a:ea typeface="Calibri"/>
                        <a:cs typeface="Arial"/>
                      </a:endParaRPr>
                    </a:p>
                  </a:txBody>
                  <a:tcPr marL="45720" marR="45720"/>
                </a:tc>
              </a:tr>
              <a:tr h="0">
                <a:tc>
                  <a:txBody>
                    <a:bodyPr/>
                    <a:lstStyle/>
                    <a:p>
                      <a:pPr algn="ctr">
                        <a:lnSpc>
                          <a:spcPct val="115000"/>
                        </a:lnSpc>
                        <a:spcAft>
                          <a:spcPts val="0"/>
                        </a:spcAft>
                      </a:pPr>
                      <a:r>
                        <a:rPr lang="en-US" sz="1800">
                          <a:effectLst/>
                        </a:rPr>
                        <a:t>Aortic ejection click</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Opening of a stiff </a:t>
                      </a:r>
                      <a:r>
                        <a:rPr lang="en-US" sz="1800" u="none" strike="noStrike" dirty="0">
                          <a:effectLst/>
                        </a:rPr>
                        <a:t>aortic valve</a:t>
                      </a:r>
                      <a:r>
                        <a:rPr lang="en-US" sz="1800" dirty="0">
                          <a:effectLst/>
                        </a:rPr>
                        <a:t> in </a:t>
                      </a:r>
                      <a:r>
                        <a:rPr lang="en-US" sz="1800" u="none" strike="noStrike" dirty="0">
                          <a:effectLst/>
                        </a:rPr>
                        <a:t>aortic stenosis</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a:effectLst/>
                        </a:rPr>
                        <a:t>Early-systolic sound(immediately after S1)</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Best heard with the </a:t>
                      </a:r>
                      <a:r>
                        <a:rPr lang="en-US" sz="1800" u="none" strike="noStrike" dirty="0">
                          <a:effectLst/>
                        </a:rPr>
                        <a:t>diaphragm</a:t>
                      </a:r>
                      <a:r>
                        <a:rPr lang="en-US" sz="1800" dirty="0">
                          <a:effectLst/>
                        </a:rPr>
                        <a:t> of a stethoscope at the aortic region with the patient seated and leaning forward </a:t>
                      </a:r>
                      <a:endParaRPr lang="en-US" sz="1800" dirty="0">
                        <a:effectLst/>
                        <a:latin typeface="Calibri"/>
                        <a:ea typeface="Calibri"/>
                        <a:cs typeface="Arial"/>
                      </a:endParaRPr>
                    </a:p>
                  </a:txBody>
                  <a:tcPr marL="45720" marR="45720"/>
                </a:tc>
              </a:tr>
              <a:tr h="0">
                <a:tc>
                  <a:txBody>
                    <a:bodyPr/>
                    <a:lstStyle/>
                    <a:p>
                      <a:pPr algn="ctr">
                        <a:lnSpc>
                          <a:spcPct val="115000"/>
                        </a:lnSpc>
                        <a:spcAft>
                          <a:spcPts val="0"/>
                        </a:spcAft>
                      </a:pPr>
                      <a:r>
                        <a:rPr lang="en-US" sz="1800" u="none" strike="noStrike" dirty="0">
                          <a:effectLst/>
                        </a:rPr>
                        <a:t>Mitral </a:t>
                      </a:r>
                      <a:r>
                        <a:rPr lang="en-US" sz="1800" u="none" strike="noStrike" dirty="0" err="1">
                          <a:effectLst/>
                        </a:rPr>
                        <a:t>valve</a:t>
                      </a:r>
                      <a:r>
                        <a:rPr lang="en-US" sz="1800" dirty="0" err="1">
                          <a:effectLst/>
                        </a:rPr>
                        <a:t>opening</a:t>
                      </a:r>
                      <a:r>
                        <a:rPr lang="en-US" sz="1800" dirty="0">
                          <a:effectLst/>
                        </a:rPr>
                        <a:t> snap</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Opening of a stiff </a:t>
                      </a:r>
                      <a:r>
                        <a:rPr lang="en-US" sz="1800" u="none" strike="noStrike" dirty="0">
                          <a:effectLst/>
                        </a:rPr>
                        <a:t>mitral valve</a:t>
                      </a:r>
                      <a:r>
                        <a:rPr lang="en-US" sz="1800" dirty="0">
                          <a:effectLst/>
                        </a:rPr>
                        <a:t> in </a:t>
                      </a:r>
                      <a:r>
                        <a:rPr lang="en-US" sz="1800" u="none" strike="noStrike" dirty="0">
                          <a:effectLst/>
                        </a:rPr>
                        <a:t>mitral stenosis</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a:effectLst/>
                        </a:rPr>
                        <a:t>Early-diastolic sound (immediately after S2)</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Best heard with the bell of a stethoscope at the mitral region with the patient in a left lateral position </a:t>
                      </a:r>
                      <a:endParaRPr lang="en-US" sz="18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7253289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71990135"/>
              </p:ext>
            </p:extLst>
          </p:nvPr>
        </p:nvGraphicFramePr>
        <p:xfrm>
          <a:off x="323528" y="684244"/>
          <a:ext cx="8229600" cy="5752846"/>
        </p:xfrm>
        <a:graphic>
          <a:graphicData uri="http://schemas.openxmlformats.org/drawingml/2006/table">
            <a:tbl>
              <a:tblPr firstRow="1" firstCol="1" bandRow="1">
                <a:tableStyleId>{5DA37D80-6434-44D0-A028-1B22A696006F}</a:tableStyleId>
              </a:tblPr>
              <a:tblGrid>
                <a:gridCol w="2057400"/>
                <a:gridCol w="2057400"/>
                <a:gridCol w="2057400"/>
                <a:gridCol w="2057400"/>
              </a:tblGrid>
              <a:tr h="0">
                <a:tc>
                  <a:txBody>
                    <a:bodyPr/>
                    <a:lstStyle/>
                    <a:p>
                      <a:pPr>
                        <a:lnSpc>
                          <a:spcPct val="115000"/>
                        </a:lnSpc>
                      </a:pPr>
                      <a:endParaRPr lang="en-US" sz="1800" dirty="0">
                        <a:effectLst/>
                        <a:latin typeface="Calibri"/>
                        <a:cs typeface="Arial"/>
                      </a:endParaRPr>
                    </a:p>
                  </a:txBody>
                  <a:tcPr marL="45720" marR="45720"/>
                </a:tc>
                <a:tc>
                  <a:txBody>
                    <a:bodyPr/>
                    <a:lstStyle/>
                    <a:p>
                      <a:pPr algn="ctr">
                        <a:lnSpc>
                          <a:spcPct val="115000"/>
                        </a:lnSpc>
                        <a:spcAft>
                          <a:spcPts val="0"/>
                        </a:spcAft>
                      </a:pPr>
                      <a:r>
                        <a:rPr lang="en-US" sz="1800">
                          <a:effectLst/>
                        </a:rPr>
                        <a:t>Mechanism</a:t>
                      </a:r>
                      <a:endParaRPr lang="en-US" sz="1800">
                        <a:effectLst/>
                        <a:latin typeface="Calibri"/>
                        <a:ea typeface="Calibri"/>
                        <a:cs typeface="Arial"/>
                      </a:endParaRPr>
                    </a:p>
                  </a:txBody>
                  <a:tcPr marL="45720" marR="45720"/>
                </a:tc>
                <a:tc>
                  <a:txBody>
                    <a:bodyPr/>
                    <a:lstStyle/>
                    <a:p>
                      <a:pPr algn="ctr">
                        <a:lnSpc>
                          <a:spcPct val="115000"/>
                        </a:lnSpc>
                        <a:spcAft>
                          <a:spcPts val="0"/>
                        </a:spcAft>
                      </a:pPr>
                      <a:r>
                        <a:rPr lang="en-US" sz="1800">
                          <a:effectLst/>
                        </a:rPr>
                        <a:t>Timing</a:t>
                      </a:r>
                      <a:endParaRPr lang="en-US" sz="1800">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rPr>
                        <a:t>Technique of auscultation</a:t>
                      </a:r>
                      <a:endParaRPr lang="en-US" sz="1800" dirty="0">
                        <a:effectLst/>
                        <a:latin typeface="Calibri"/>
                        <a:ea typeface="Calibri"/>
                        <a:cs typeface="Arial"/>
                      </a:endParaRPr>
                    </a:p>
                  </a:txBody>
                  <a:tcPr marL="45720" marR="45720"/>
                </a:tc>
              </a:tr>
              <a:tr h="0">
                <a:tc>
                  <a:txBody>
                    <a:bodyPr/>
                    <a:lstStyle/>
                    <a:p>
                      <a:pPr algn="ctr">
                        <a:lnSpc>
                          <a:spcPct val="115000"/>
                        </a:lnSpc>
                        <a:spcAft>
                          <a:spcPts val="0"/>
                        </a:spcAft>
                      </a:pPr>
                      <a:r>
                        <a:rPr lang="en-US" sz="2000" u="none" strike="noStrike" dirty="0">
                          <a:effectLst/>
                        </a:rPr>
                        <a:t>Mitral valve prolapse</a:t>
                      </a:r>
                      <a:r>
                        <a:rPr lang="en-US" sz="2000" dirty="0">
                          <a:effectLst/>
                        </a:rPr>
                        <a:t> click</a:t>
                      </a:r>
                      <a:endParaRPr lang="en-US" sz="20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u="none" strike="noStrike" dirty="0">
                          <a:effectLst/>
                        </a:rPr>
                        <a:t>Mitral valve prolapse</a:t>
                      </a:r>
                      <a:r>
                        <a:rPr lang="en-US" sz="2000" dirty="0">
                          <a:effectLst/>
                        </a:rPr>
                        <a:t> into the left </a:t>
                      </a:r>
                      <a:r>
                        <a:rPr lang="en-US" sz="2000" u="none" strike="noStrike" dirty="0" smtClean="0">
                          <a:effectLst/>
                        </a:rPr>
                        <a:t>atria </a:t>
                      </a:r>
                      <a:r>
                        <a:rPr lang="en-US" sz="2000" dirty="0" smtClean="0">
                          <a:effectLst/>
                        </a:rPr>
                        <a:t>during</a:t>
                      </a:r>
                      <a:r>
                        <a:rPr lang="en-US" sz="2000" dirty="0">
                          <a:effectLst/>
                        </a:rPr>
                        <a:t> systole</a:t>
                      </a:r>
                      <a:endParaRPr lang="en-US" sz="20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a:effectLst/>
                        </a:rPr>
                        <a:t>Midsystolic sound</a:t>
                      </a:r>
                      <a:endParaRPr lang="en-US" sz="20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effectLst/>
                        </a:rPr>
                        <a:t>Best heard with the </a:t>
                      </a:r>
                      <a:r>
                        <a:rPr lang="en-US" sz="2000" u="none" strike="noStrike" dirty="0">
                          <a:effectLst/>
                        </a:rPr>
                        <a:t>diaphragm</a:t>
                      </a:r>
                      <a:r>
                        <a:rPr lang="en-US" sz="2000" dirty="0">
                          <a:effectLst/>
                        </a:rPr>
                        <a:t> of a stethoscope at the mitral region with the patient in left lateral position </a:t>
                      </a:r>
                      <a:endParaRPr lang="en-US" sz="2000" dirty="0">
                        <a:effectLst/>
                        <a:latin typeface="Calibri"/>
                        <a:ea typeface="Calibri"/>
                        <a:cs typeface="Arial"/>
                      </a:endParaRPr>
                    </a:p>
                  </a:txBody>
                  <a:tcPr marL="45720" marR="45720"/>
                </a:tc>
              </a:tr>
              <a:tr h="0">
                <a:tc>
                  <a:txBody>
                    <a:bodyPr/>
                    <a:lstStyle/>
                    <a:p>
                      <a:pPr algn="ctr">
                        <a:lnSpc>
                          <a:spcPct val="115000"/>
                        </a:lnSpc>
                        <a:spcAft>
                          <a:spcPts val="0"/>
                        </a:spcAft>
                      </a:pPr>
                      <a:r>
                        <a:rPr lang="en-US" sz="2000">
                          <a:effectLst/>
                        </a:rPr>
                        <a:t>Mechanical valve clicks</a:t>
                      </a:r>
                      <a:endParaRPr lang="en-US" sz="20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effectLst/>
                        </a:rPr>
                        <a:t>S1 and S2 sounds that are produced by </a:t>
                      </a:r>
                      <a:r>
                        <a:rPr lang="en-US" sz="2000" u="none" strike="noStrike" dirty="0">
                          <a:effectLst/>
                        </a:rPr>
                        <a:t>prosthetic valves</a:t>
                      </a:r>
                      <a:r>
                        <a:rPr lang="en-US" sz="2000" dirty="0">
                          <a:effectLst/>
                        </a:rPr>
                        <a:t> sound like clicks.</a:t>
                      </a:r>
                      <a:endParaRPr lang="en-US" sz="20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a:effectLst/>
                        </a:rPr>
                        <a:t>Appropriate (see S1 and S2 above)</a:t>
                      </a:r>
                      <a:endParaRPr lang="en-US" sz="20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effectLst/>
                        </a:rPr>
                        <a:t>With the </a:t>
                      </a:r>
                      <a:r>
                        <a:rPr lang="en-US" sz="2000" u="none" strike="noStrike" dirty="0">
                          <a:effectLst/>
                        </a:rPr>
                        <a:t>diaphragm</a:t>
                      </a:r>
                      <a:r>
                        <a:rPr lang="en-US" sz="2000" dirty="0">
                          <a:effectLst/>
                        </a:rPr>
                        <a:t> of a stethoscope</a:t>
                      </a:r>
                      <a:endParaRPr lang="en-US" sz="20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7253289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628800"/>
            <a:ext cx="7920880" cy="2862322"/>
          </a:xfrm>
          <a:prstGeom prst="rect">
            <a:avLst/>
          </a:prstGeom>
        </p:spPr>
        <p:txBody>
          <a:bodyPr wrap="square">
            <a:spAutoFit/>
          </a:bodyPr>
          <a:lstStyle/>
          <a:p>
            <a:r>
              <a:rPr lang="en-US" sz="3000" dirty="0"/>
              <a:t>The presence of an aortic ejection click can </a:t>
            </a:r>
            <a:endParaRPr lang="en-US" sz="3000" dirty="0" smtClean="0"/>
          </a:p>
          <a:p>
            <a:r>
              <a:rPr lang="en-US" sz="3000" dirty="0" smtClean="0"/>
              <a:t>be </a:t>
            </a:r>
            <a:r>
              <a:rPr lang="en-US" sz="3000" dirty="0"/>
              <a:t>used to differentiate </a:t>
            </a:r>
            <a:endParaRPr lang="en-US" sz="3000" dirty="0" smtClean="0"/>
          </a:p>
          <a:p>
            <a:r>
              <a:rPr lang="en-US" sz="3000" dirty="0" smtClean="0"/>
              <a:t>a pathological</a:t>
            </a:r>
            <a:r>
              <a:rPr lang="en-US" sz="3000" dirty="0"/>
              <a:t> systolic murmur of aortic stenosis from a flow murmur!</a:t>
            </a:r>
          </a:p>
          <a:p>
            <a:r>
              <a:rPr lang="en-US" sz="3000" dirty="0"/>
              <a:t>The absence of a click in patients with prosthetic valves may indicate valve failure!</a:t>
            </a:r>
          </a:p>
        </p:txBody>
      </p:sp>
    </p:spTree>
    <p:extLst>
      <p:ext uri="{BB962C8B-B14F-4D97-AF65-F5344CB8AC3E}">
        <p14:creationId xmlns:p14="http://schemas.microsoft.com/office/powerpoint/2010/main" val="7253289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227524"/>
            <a:ext cx="7920880" cy="3785652"/>
          </a:xfrm>
          <a:prstGeom prst="rect">
            <a:avLst/>
          </a:prstGeom>
        </p:spPr>
        <p:txBody>
          <a:bodyPr wrap="square">
            <a:spAutoFit/>
          </a:bodyPr>
          <a:lstStyle/>
          <a:p>
            <a:r>
              <a:rPr lang="en-US" sz="3000" b="1" dirty="0"/>
              <a:t>Heart murmurs</a:t>
            </a:r>
            <a:endParaRPr lang="en-US" sz="3000" dirty="0"/>
          </a:p>
          <a:p>
            <a:r>
              <a:rPr lang="en-US" sz="3000" dirty="0"/>
              <a:t>Sounds produced by the turbulent flow of blood within the heart are known as murmurs. They are described based on the location and radiation of the murmur, timing, intensity, configuration, frequency, and response to maneuvers. Murmurs can be classified as either functional or pathological.</a:t>
            </a:r>
          </a:p>
        </p:txBody>
      </p:sp>
    </p:spTree>
    <p:extLst>
      <p:ext uri="{BB962C8B-B14F-4D97-AF65-F5344CB8AC3E}">
        <p14:creationId xmlns:p14="http://schemas.microsoft.com/office/powerpoint/2010/main" val="725328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969649356"/>
              </p:ext>
            </p:extLst>
          </p:nvPr>
        </p:nvGraphicFramePr>
        <p:xfrm>
          <a:off x="395536" y="453602"/>
          <a:ext cx="8229600" cy="5962650"/>
        </p:xfrm>
        <a:graphic>
          <a:graphicData uri="http://schemas.openxmlformats.org/drawingml/2006/table">
            <a:tbl>
              <a:tblPr firstRow="1" firstCol="1" bandRow="1">
                <a:tableStyleId>{5DA37D80-6434-44D0-A028-1B22A696006F}</a:tableStyleId>
              </a:tblPr>
              <a:tblGrid>
                <a:gridCol w="1460848"/>
                <a:gridCol w="4025552"/>
                <a:gridCol w="2743200"/>
              </a:tblGrid>
              <a:tr h="0">
                <a:tc>
                  <a:txBody>
                    <a:bodyPr/>
                    <a:lstStyle/>
                    <a:p>
                      <a:pPr>
                        <a:lnSpc>
                          <a:spcPct val="115000"/>
                        </a:lnSpc>
                      </a:pPr>
                      <a:endParaRPr lang="en-US" sz="1800" dirty="0">
                        <a:effectLst/>
                        <a:latin typeface="Calibri"/>
                        <a:cs typeface="Arial"/>
                      </a:endParaRPr>
                    </a:p>
                  </a:txBody>
                  <a:tcPr marL="45720" marR="45720"/>
                </a:tc>
                <a:tc>
                  <a:txBody>
                    <a:bodyPr/>
                    <a:lstStyle/>
                    <a:p>
                      <a:pPr algn="ctr">
                        <a:lnSpc>
                          <a:spcPct val="115000"/>
                        </a:lnSpc>
                        <a:spcAft>
                          <a:spcPts val="1000"/>
                        </a:spcAft>
                      </a:pPr>
                      <a:r>
                        <a:rPr lang="en-US" sz="1800">
                          <a:effectLst/>
                        </a:rPr>
                        <a:t>Functional murmur (physiological or innocent)</a:t>
                      </a:r>
                      <a:endParaRPr lang="en-US" sz="1800">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rPr>
                        <a:t>Pathologic </a:t>
                      </a:r>
                      <a:r>
                        <a:rPr lang="en-US" sz="1800" u="none" strike="noStrike" dirty="0">
                          <a:effectLst/>
                        </a:rPr>
                        <a:t>murmur</a:t>
                      </a:r>
                      <a:endParaRPr lang="en-US" sz="1800" dirty="0">
                        <a:effectLst/>
                        <a:latin typeface="Calibri"/>
                        <a:ea typeface="Calibri"/>
                        <a:cs typeface="Arial"/>
                      </a:endParaRPr>
                    </a:p>
                  </a:txBody>
                  <a:tcPr marL="45720" marR="45720"/>
                </a:tc>
              </a:tr>
              <a:tr h="0">
                <a:tc>
                  <a:txBody>
                    <a:bodyPr/>
                    <a:lstStyle/>
                    <a:p>
                      <a:pPr algn="ctr">
                        <a:lnSpc>
                          <a:spcPct val="115000"/>
                        </a:lnSpc>
                        <a:spcAft>
                          <a:spcPts val="0"/>
                        </a:spcAft>
                      </a:pPr>
                      <a:r>
                        <a:rPr lang="en-US" sz="1800" dirty="0">
                          <a:effectLst/>
                        </a:rPr>
                        <a:t>Cause</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Non-cardiac or peripheral cause: due to increased blood flow across normal aortic and/or pulmonary valves (ejection </a:t>
                      </a:r>
                      <a:r>
                        <a:rPr lang="en-US" sz="1800" u="none" strike="noStrike" dirty="0">
                          <a:effectLst/>
                        </a:rPr>
                        <a:t>murmur</a:t>
                      </a:r>
                      <a:r>
                        <a:rPr lang="en-US" sz="1800" dirty="0">
                          <a:effectLst/>
                        </a:rPr>
                        <a:t>)</a:t>
                      </a:r>
                    </a:p>
                    <a:p>
                      <a:pPr marL="342900" lvl="0" indent="-342900">
                        <a:lnSpc>
                          <a:spcPct val="115000"/>
                        </a:lnSpc>
                        <a:spcAft>
                          <a:spcPts val="1000"/>
                        </a:spcAft>
                        <a:buSzPts val="1000"/>
                        <a:buFont typeface="Symbol"/>
                        <a:buChar char=""/>
                        <a:tabLst>
                          <a:tab pos="457200" algn="l"/>
                        </a:tabLst>
                      </a:pPr>
                      <a:r>
                        <a:rPr lang="en-US" sz="1800" dirty="0">
                          <a:effectLst/>
                        </a:rPr>
                        <a:t>Most commonly occurs in </a:t>
                      </a:r>
                      <a:r>
                        <a:rPr lang="en-US" sz="1800" u="none" strike="noStrike" dirty="0">
                          <a:effectLst/>
                        </a:rPr>
                        <a:t>infants</a:t>
                      </a:r>
                      <a:r>
                        <a:rPr lang="en-US" sz="1800" dirty="0">
                          <a:effectLst/>
                        </a:rPr>
                        <a:t> and children but also in individuals without cardiac conditions (particularly thin or pregnant individuals) due to e.g., </a:t>
                      </a:r>
                      <a:r>
                        <a:rPr lang="en-US" sz="1800" dirty="0" err="1">
                          <a:effectLst/>
                        </a:rPr>
                        <a:t>hyperdynamic</a:t>
                      </a:r>
                      <a:r>
                        <a:rPr lang="en-US" sz="1800" dirty="0">
                          <a:effectLst/>
                        </a:rPr>
                        <a:t> circulation</a:t>
                      </a:r>
                    </a:p>
                    <a:p>
                      <a:pPr marL="342900" lvl="0" indent="-342900">
                        <a:lnSpc>
                          <a:spcPct val="115000"/>
                        </a:lnSpc>
                        <a:spcAft>
                          <a:spcPts val="1000"/>
                        </a:spcAft>
                        <a:buSzPts val="1000"/>
                        <a:buFont typeface="Symbol"/>
                        <a:buChar char=""/>
                        <a:tabLst>
                          <a:tab pos="457200" algn="l"/>
                        </a:tabLst>
                      </a:pPr>
                      <a:r>
                        <a:rPr lang="en-US" sz="1800" dirty="0">
                          <a:effectLst/>
                        </a:rPr>
                        <a:t>Cardiac conditions and structural abnormalities (e.g., </a:t>
                      </a:r>
                      <a:r>
                        <a:rPr lang="en-US" sz="1800" dirty="0" err="1">
                          <a:effectLst/>
                        </a:rPr>
                        <a:t>valvular</a:t>
                      </a:r>
                      <a:r>
                        <a:rPr lang="en-US" sz="1800" dirty="0">
                          <a:effectLst/>
                        </a:rPr>
                        <a:t> defects) must be ruled out.</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Caused by structural defects (</a:t>
                      </a:r>
                      <a:r>
                        <a:rPr lang="en-US" sz="1800" dirty="0" err="1">
                          <a:effectLst/>
                        </a:rPr>
                        <a:t>valvular</a:t>
                      </a:r>
                      <a:r>
                        <a:rPr lang="en-US" sz="1800" dirty="0">
                          <a:effectLst/>
                        </a:rPr>
                        <a:t> disease or </a:t>
                      </a:r>
                      <a:r>
                        <a:rPr lang="en-US" sz="1800" u="none" strike="noStrike" dirty="0">
                          <a:effectLst/>
                        </a:rPr>
                        <a:t>heart</a:t>
                      </a:r>
                      <a:r>
                        <a:rPr lang="en-US" sz="1800" dirty="0">
                          <a:effectLst/>
                        </a:rPr>
                        <a:t> defects)</a:t>
                      </a:r>
                      <a:endParaRPr lang="en-US" sz="1800" dirty="0">
                        <a:effectLst/>
                        <a:latin typeface="Calibri"/>
                        <a:ea typeface="Calibri"/>
                        <a:cs typeface="Arial"/>
                      </a:endParaRPr>
                    </a:p>
                  </a:txBody>
                  <a:tcPr marL="45720" marR="45720"/>
                </a:tc>
              </a:tr>
              <a:tr h="0">
                <a:tc>
                  <a:txBody>
                    <a:bodyPr/>
                    <a:lstStyle/>
                    <a:p>
                      <a:pPr algn="ctr">
                        <a:lnSpc>
                          <a:spcPct val="115000"/>
                        </a:lnSpc>
                        <a:spcAft>
                          <a:spcPts val="1000"/>
                        </a:spcAft>
                      </a:pPr>
                      <a:r>
                        <a:rPr lang="en-US" sz="1800">
                          <a:effectLst/>
                        </a:rPr>
                        <a:t>Intensity</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a:effectLst/>
                        </a:rPr>
                        <a:t>Soft (&lt; 3/6 without a thrill)</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Typically &gt; 3/6</a:t>
                      </a:r>
                    </a:p>
                    <a:p>
                      <a:pPr marL="342900" lvl="0" indent="-342900">
                        <a:lnSpc>
                          <a:spcPct val="115000"/>
                        </a:lnSpc>
                        <a:spcAft>
                          <a:spcPts val="1000"/>
                        </a:spcAft>
                        <a:buSzPts val="1000"/>
                        <a:buFont typeface="Symbol"/>
                        <a:buChar char=""/>
                        <a:tabLst>
                          <a:tab pos="457200" algn="l"/>
                        </a:tabLst>
                      </a:pPr>
                      <a:r>
                        <a:rPr lang="en-US" sz="1800" dirty="0">
                          <a:effectLst/>
                        </a:rPr>
                        <a:t>Thrill may be present</a:t>
                      </a:r>
                      <a:endParaRPr lang="en-US" sz="18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725328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221015083"/>
              </p:ext>
            </p:extLst>
          </p:nvPr>
        </p:nvGraphicFramePr>
        <p:xfrm>
          <a:off x="323528" y="427849"/>
          <a:ext cx="8568951" cy="5953479"/>
        </p:xfrm>
        <a:graphic>
          <a:graphicData uri="http://schemas.openxmlformats.org/drawingml/2006/table">
            <a:tbl>
              <a:tblPr firstRow="1" firstCol="1" bandRow="1">
                <a:tableStyleId>{5DA37D80-6434-44D0-A028-1B22A696006F}</a:tableStyleId>
              </a:tblPr>
              <a:tblGrid>
                <a:gridCol w="1474693"/>
                <a:gridCol w="4573979"/>
                <a:gridCol w="2520279"/>
              </a:tblGrid>
              <a:tr h="464579">
                <a:tc>
                  <a:txBody>
                    <a:bodyPr/>
                    <a:lstStyle/>
                    <a:p>
                      <a:pPr>
                        <a:lnSpc>
                          <a:spcPct val="115000"/>
                        </a:lnSpc>
                      </a:pPr>
                      <a:endParaRPr lang="en-US" sz="1800" dirty="0">
                        <a:effectLst/>
                        <a:latin typeface="Calibri"/>
                        <a:cs typeface="Arial"/>
                      </a:endParaRPr>
                    </a:p>
                  </a:txBody>
                  <a:tcPr marL="45720" marR="45720"/>
                </a:tc>
                <a:tc>
                  <a:txBody>
                    <a:bodyPr/>
                    <a:lstStyle/>
                    <a:p>
                      <a:pPr algn="ctr">
                        <a:lnSpc>
                          <a:spcPct val="115000"/>
                        </a:lnSpc>
                        <a:spcAft>
                          <a:spcPts val="1000"/>
                        </a:spcAft>
                      </a:pPr>
                      <a:r>
                        <a:rPr lang="en-US" sz="1800">
                          <a:effectLst/>
                        </a:rPr>
                        <a:t>Functional murmur (physiological or innocent)</a:t>
                      </a:r>
                      <a:endParaRPr lang="en-US" sz="1800">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rPr>
                        <a:t>Pathologic </a:t>
                      </a:r>
                      <a:r>
                        <a:rPr lang="en-US" sz="1800" u="none" strike="noStrike" dirty="0">
                          <a:effectLst/>
                        </a:rPr>
                        <a:t>murmur</a:t>
                      </a:r>
                      <a:endParaRPr lang="en-US" sz="1800" dirty="0">
                        <a:effectLst/>
                        <a:latin typeface="Calibri"/>
                        <a:ea typeface="Calibri"/>
                        <a:cs typeface="Arial"/>
                      </a:endParaRPr>
                    </a:p>
                  </a:txBody>
                  <a:tcPr marL="45720" marR="45720"/>
                </a:tc>
              </a:tr>
              <a:tr h="464579">
                <a:tc>
                  <a:txBody>
                    <a:bodyPr/>
                    <a:lstStyle/>
                    <a:p>
                      <a:pPr algn="ctr">
                        <a:lnSpc>
                          <a:spcPct val="115000"/>
                        </a:lnSpc>
                        <a:spcAft>
                          <a:spcPts val="0"/>
                        </a:spcAft>
                      </a:pPr>
                      <a:r>
                        <a:rPr lang="en-US" sz="1800" dirty="0">
                          <a:effectLst/>
                        </a:rPr>
                        <a:t>Timing</a:t>
                      </a:r>
                      <a:endParaRPr lang="en-US" sz="1800" dirty="0">
                        <a:effectLst/>
                        <a:latin typeface="Calibri"/>
                        <a:ea typeface="Calibri"/>
                        <a:cs typeface="Arial"/>
                      </a:endParaRPr>
                    </a:p>
                  </a:txBody>
                  <a:tcPr marL="41480" marR="41480" marT="41480" marB="41480"/>
                </a:tc>
                <a:tc>
                  <a:txBody>
                    <a:bodyPr/>
                    <a:lstStyle/>
                    <a:p>
                      <a:pPr marL="342900" lvl="0" indent="-342900" rtl="0">
                        <a:lnSpc>
                          <a:spcPct val="115000"/>
                        </a:lnSpc>
                        <a:spcAft>
                          <a:spcPts val="1000"/>
                        </a:spcAft>
                        <a:buSzPts val="1000"/>
                        <a:buFont typeface="Symbol"/>
                        <a:buChar char=""/>
                        <a:tabLst>
                          <a:tab pos="457200" algn="l"/>
                        </a:tabLst>
                      </a:pPr>
                      <a:r>
                        <a:rPr lang="en-US" sz="1800">
                          <a:effectLst/>
                        </a:rPr>
                        <a:t>Most commonly mid-systolic or continuous murmur</a:t>
                      </a:r>
                      <a:endParaRPr lang="en-US" sz="1800">
                        <a:effectLst/>
                        <a:latin typeface="Calibri"/>
                        <a:ea typeface="Calibri"/>
                        <a:cs typeface="Arial"/>
                      </a:endParaRPr>
                    </a:p>
                  </a:txBody>
                  <a:tcPr marL="41480" marR="41480" marT="41480" marB="4148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Systolic, diastolic, or continuous</a:t>
                      </a:r>
                      <a:endParaRPr lang="en-US" sz="1800" dirty="0">
                        <a:effectLst/>
                        <a:latin typeface="Calibri"/>
                        <a:ea typeface="Calibri"/>
                        <a:cs typeface="Arial"/>
                      </a:endParaRPr>
                    </a:p>
                  </a:txBody>
                  <a:tcPr marL="41480" marR="41480" marT="41480" marB="41480"/>
                </a:tc>
              </a:tr>
              <a:tr h="464579">
                <a:tc>
                  <a:txBody>
                    <a:bodyPr/>
                    <a:lstStyle/>
                    <a:p>
                      <a:pPr algn="ctr">
                        <a:lnSpc>
                          <a:spcPct val="115000"/>
                        </a:lnSpc>
                        <a:spcAft>
                          <a:spcPts val="0"/>
                        </a:spcAft>
                      </a:pPr>
                      <a:r>
                        <a:rPr lang="en-US" sz="1800">
                          <a:effectLst/>
                        </a:rPr>
                        <a:t>Position change</a:t>
                      </a:r>
                      <a:endParaRPr lang="en-US" sz="1800">
                        <a:effectLst/>
                        <a:latin typeface="Calibri"/>
                        <a:ea typeface="Calibri"/>
                        <a:cs typeface="Arial"/>
                      </a:endParaRPr>
                    </a:p>
                  </a:txBody>
                  <a:tcPr marL="41480" marR="41480" marT="41480" marB="4148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Position-dependent; </a:t>
                      </a:r>
                      <a:r>
                        <a:rPr lang="en-US" sz="1800" u="none" strike="noStrike" dirty="0">
                          <a:effectLst/>
                        </a:rPr>
                        <a:t>murmur</a:t>
                      </a:r>
                      <a:r>
                        <a:rPr lang="en-US" sz="1800" dirty="0">
                          <a:effectLst/>
                        </a:rPr>
                        <a:t> varies in intensity or disappears</a:t>
                      </a:r>
                      <a:endParaRPr lang="en-US" sz="1800" dirty="0">
                        <a:effectLst/>
                        <a:latin typeface="Calibri"/>
                        <a:ea typeface="Calibri"/>
                        <a:cs typeface="Arial"/>
                      </a:endParaRPr>
                    </a:p>
                  </a:txBody>
                  <a:tcPr marL="41480" marR="41480" marT="41480" marB="41480"/>
                </a:tc>
                <a:tc>
                  <a:txBody>
                    <a:bodyPr/>
                    <a:lstStyle/>
                    <a:p>
                      <a:pPr marL="342900" lvl="0" indent="-342900" rtl="0">
                        <a:lnSpc>
                          <a:spcPct val="115000"/>
                        </a:lnSpc>
                        <a:spcAft>
                          <a:spcPts val="1000"/>
                        </a:spcAft>
                        <a:buSzPts val="1000"/>
                        <a:buFont typeface="Symbol"/>
                        <a:buChar char=""/>
                        <a:tabLst>
                          <a:tab pos="457200" algn="l"/>
                        </a:tabLst>
                      </a:pPr>
                      <a:r>
                        <a:rPr lang="en-US" sz="1800" u="none" strike="noStrike" dirty="0">
                          <a:effectLst/>
                        </a:rPr>
                        <a:t>Murmur</a:t>
                      </a:r>
                      <a:r>
                        <a:rPr lang="en-US" sz="1800" dirty="0">
                          <a:effectLst/>
                        </a:rPr>
                        <a:t> rarely disappears</a:t>
                      </a:r>
                      <a:endParaRPr lang="en-US" sz="1800" dirty="0">
                        <a:effectLst/>
                        <a:latin typeface="Calibri"/>
                        <a:ea typeface="Calibri"/>
                        <a:cs typeface="Arial"/>
                      </a:endParaRPr>
                    </a:p>
                  </a:txBody>
                  <a:tcPr marL="41480" marR="41480" marT="41480" marB="41480"/>
                </a:tc>
              </a:tr>
              <a:tr h="3596804">
                <a:tc>
                  <a:txBody>
                    <a:bodyPr/>
                    <a:lstStyle/>
                    <a:p>
                      <a:pPr>
                        <a:lnSpc>
                          <a:spcPct val="115000"/>
                        </a:lnSpc>
                      </a:pPr>
                      <a:endParaRPr lang="en-US" sz="1800">
                        <a:effectLst/>
                        <a:latin typeface="Calibri"/>
                        <a:cs typeface="Arial"/>
                      </a:endParaRPr>
                    </a:p>
                  </a:txBody>
                  <a:tcPr marL="41480" marR="41480" marT="41480" marB="4148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Cervical venous hum: common benign auscultation finding in children</a:t>
                      </a:r>
                    </a:p>
                    <a:p>
                      <a:pPr marL="742950" lvl="1" indent="-285750">
                        <a:lnSpc>
                          <a:spcPct val="115000"/>
                        </a:lnSpc>
                        <a:spcAft>
                          <a:spcPts val="1000"/>
                        </a:spcAft>
                        <a:buSzPts val="1000"/>
                        <a:buFont typeface="Symbol"/>
                        <a:buChar char=""/>
                        <a:tabLst>
                          <a:tab pos="914400" algn="l"/>
                        </a:tabLst>
                      </a:pPr>
                      <a:r>
                        <a:rPr lang="en-US" sz="1800" dirty="0">
                          <a:effectLst/>
                        </a:rPr>
                        <a:t>Caused by turbulent flow in </a:t>
                      </a:r>
                      <a:r>
                        <a:rPr lang="en-US" sz="1800" u="none" strike="noStrike" dirty="0">
                          <a:effectLst/>
                        </a:rPr>
                        <a:t>internal jugular veins</a:t>
                      </a:r>
                      <a:endParaRPr lang="en-US" sz="1800" dirty="0">
                        <a:effectLst/>
                      </a:endParaRPr>
                    </a:p>
                    <a:p>
                      <a:pPr marL="742950" lvl="1" indent="-285750">
                        <a:lnSpc>
                          <a:spcPct val="115000"/>
                        </a:lnSpc>
                        <a:spcAft>
                          <a:spcPts val="1000"/>
                        </a:spcAft>
                        <a:buSzPts val="1000"/>
                        <a:buFont typeface="Symbol"/>
                        <a:buChar char=""/>
                        <a:tabLst>
                          <a:tab pos="914400" algn="l"/>
                        </a:tabLst>
                      </a:pPr>
                      <a:r>
                        <a:rPr lang="en-US" sz="1800" dirty="0">
                          <a:effectLst/>
                        </a:rPr>
                        <a:t>Continuous murmur best heard at the </a:t>
                      </a:r>
                      <a:r>
                        <a:rPr lang="en-US" sz="1800" dirty="0" err="1">
                          <a:effectLst/>
                        </a:rPr>
                        <a:t>infraclavicular</a:t>
                      </a:r>
                      <a:r>
                        <a:rPr lang="en-US" sz="1800" dirty="0">
                          <a:effectLst/>
                        </a:rPr>
                        <a:t> and supraclavicular regions; more common on the right side</a:t>
                      </a:r>
                    </a:p>
                    <a:p>
                      <a:pPr marL="742950" lvl="1" indent="-285750">
                        <a:lnSpc>
                          <a:spcPct val="115000"/>
                        </a:lnSpc>
                        <a:spcAft>
                          <a:spcPts val="1000"/>
                        </a:spcAft>
                        <a:buSzPts val="1000"/>
                        <a:buFont typeface="Symbol"/>
                        <a:buChar char=""/>
                        <a:tabLst>
                          <a:tab pos="914400" algn="l"/>
                        </a:tabLst>
                      </a:pPr>
                      <a:r>
                        <a:rPr lang="en-US" sz="1800" dirty="0">
                          <a:effectLst/>
                        </a:rPr>
                        <a:t>Becomes softer or disappears with flexion of the head, compression of the jugular </a:t>
                      </a:r>
                      <a:r>
                        <a:rPr lang="en-US" sz="1800" u="none" strike="noStrike" dirty="0">
                          <a:effectLst/>
                        </a:rPr>
                        <a:t>vein</a:t>
                      </a:r>
                      <a:r>
                        <a:rPr lang="en-US" sz="1800" dirty="0">
                          <a:effectLst/>
                        </a:rPr>
                        <a:t>, or in supine position</a:t>
                      </a:r>
                    </a:p>
                    <a:p>
                      <a:pPr marL="342900" lvl="0" indent="-342900">
                        <a:lnSpc>
                          <a:spcPct val="115000"/>
                        </a:lnSpc>
                        <a:spcAft>
                          <a:spcPts val="1000"/>
                        </a:spcAft>
                        <a:buSzPts val="1000"/>
                        <a:buFont typeface="Symbol"/>
                        <a:buChar char=""/>
                        <a:tabLst>
                          <a:tab pos="457200" algn="l"/>
                        </a:tabLst>
                      </a:pPr>
                      <a:r>
                        <a:rPr lang="en-US" sz="1800" dirty="0">
                          <a:effectLst/>
                        </a:rPr>
                        <a:t>Still murmur </a:t>
                      </a:r>
                      <a:endParaRPr lang="en-US" sz="1800" dirty="0">
                        <a:effectLst/>
                        <a:latin typeface="Calibri"/>
                        <a:ea typeface="Calibri"/>
                        <a:cs typeface="Arial"/>
                      </a:endParaRPr>
                    </a:p>
                  </a:txBody>
                  <a:tcPr marL="41480" marR="41480" marT="41480" marB="4148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For specific </a:t>
                      </a:r>
                      <a:r>
                        <a:rPr lang="en-US" sz="1800" dirty="0" err="1">
                          <a:effectLst/>
                        </a:rPr>
                        <a:t>auscultatory</a:t>
                      </a:r>
                      <a:r>
                        <a:rPr lang="en-US" sz="1800" dirty="0">
                          <a:effectLst/>
                        </a:rPr>
                        <a:t> findings in </a:t>
                      </a:r>
                      <a:r>
                        <a:rPr lang="en-US" sz="1800" dirty="0" err="1">
                          <a:effectLst/>
                        </a:rPr>
                        <a:t>valvular</a:t>
                      </a:r>
                      <a:r>
                        <a:rPr lang="en-US" sz="1800" dirty="0">
                          <a:effectLst/>
                        </a:rPr>
                        <a:t> </a:t>
                      </a:r>
                      <a:r>
                        <a:rPr lang="en-US" sz="1800" u="none" strike="noStrike" dirty="0" smtClean="0">
                          <a:effectLst/>
                        </a:rPr>
                        <a:t>heart </a:t>
                      </a:r>
                      <a:r>
                        <a:rPr lang="en-US" sz="1800" dirty="0" smtClean="0">
                          <a:effectLst/>
                        </a:rPr>
                        <a:t>disease</a:t>
                      </a:r>
                      <a:r>
                        <a:rPr lang="en-US" sz="1800" dirty="0">
                          <a:effectLst/>
                        </a:rPr>
                        <a:t>, see </a:t>
                      </a:r>
                      <a:r>
                        <a:rPr lang="en-US" sz="1800" u="none" strike="noStrike" dirty="0">
                          <a:effectLst/>
                        </a:rPr>
                        <a:t>auscultation in </a:t>
                      </a:r>
                      <a:r>
                        <a:rPr lang="en-US" sz="1800" u="none" strike="noStrike" dirty="0" err="1">
                          <a:effectLst/>
                        </a:rPr>
                        <a:t>valvular</a:t>
                      </a:r>
                      <a:r>
                        <a:rPr lang="en-US" sz="1800" u="none" strike="noStrike" dirty="0">
                          <a:effectLst/>
                        </a:rPr>
                        <a:t> defects</a:t>
                      </a:r>
                      <a:r>
                        <a:rPr lang="en-US" sz="1800" dirty="0">
                          <a:effectLst/>
                        </a:rPr>
                        <a:t>.</a:t>
                      </a:r>
                    </a:p>
                    <a:p>
                      <a:pPr marL="342900" lvl="0" indent="-342900">
                        <a:lnSpc>
                          <a:spcPct val="115000"/>
                        </a:lnSpc>
                        <a:spcAft>
                          <a:spcPts val="1000"/>
                        </a:spcAft>
                        <a:buSzPts val="1000"/>
                        <a:buFont typeface="Symbol"/>
                        <a:buChar char=""/>
                        <a:tabLst>
                          <a:tab pos="457200" algn="l"/>
                        </a:tabLst>
                      </a:pPr>
                      <a:r>
                        <a:rPr lang="en-US" sz="1800" dirty="0">
                          <a:effectLst/>
                        </a:rPr>
                        <a:t>For specific </a:t>
                      </a:r>
                      <a:r>
                        <a:rPr lang="en-US" sz="1800" dirty="0" err="1">
                          <a:effectLst/>
                        </a:rPr>
                        <a:t>auscultatory</a:t>
                      </a:r>
                      <a:r>
                        <a:rPr lang="en-US" sz="1800" dirty="0">
                          <a:effectLst/>
                        </a:rPr>
                        <a:t> findings of </a:t>
                      </a:r>
                      <a:r>
                        <a:rPr lang="en-US" sz="1800" u="none" strike="noStrike" dirty="0" smtClean="0">
                          <a:effectLst/>
                        </a:rPr>
                        <a:t>heart </a:t>
                      </a:r>
                      <a:r>
                        <a:rPr lang="en-US" sz="1800" dirty="0" smtClean="0">
                          <a:effectLst/>
                        </a:rPr>
                        <a:t>defects</a:t>
                      </a:r>
                      <a:r>
                        <a:rPr lang="en-US" sz="1800" dirty="0">
                          <a:effectLst/>
                        </a:rPr>
                        <a:t>, see congenital </a:t>
                      </a:r>
                      <a:r>
                        <a:rPr lang="en-US" sz="1800" u="none" strike="noStrike" dirty="0">
                          <a:effectLst/>
                        </a:rPr>
                        <a:t>heart</a:t>
                      </a:r>
                      <a:r>
                        <a:rPr lang="en-US" sz="1800" dirty="0">
                          <a:effectLst/>
                        </a:rPr>
                        <a:t> </a:t>
                      </a:r>
                      <a:r>
                        <a:rPr lang="en-US" sz="1800" dirty="0" smtClean="0">
                          <a:effectLst/>
                        </a:rPr>
                        <a:t> defects</a:t>
                      </a:r>
                      <a:r>
                        <a:rPr lang="en-US" sz="1800" dirty="0">
                          <a:effectLst/>
                        </a:rPr>
                        <a:t>.</a:t>
                      </a:r>
                      <a:endParaRPr lang="en-US" sz="1800" dirty="0">
                        <a:effectLst/>
                        <a:latin typeface="Calibri"/>
                        <a:ea typeface="Calibri"/>
                        <a:cs typeface="Arial"/>
                      </a:endParaRPr>
                    </a:p>
                  </a:txBody>
                  <a:tcPr marL="41480" marR="41480" marT="41480" marB="41480"/>
                </a:tc>
              </a:tr>
            </a:tbl>
          </a:graphicData>
        </a:graphic>
      </p:graphicFrame>
    </p:spTree>
    <p:extLst>
      <p:ext uri="{BB962C8B-B14F-4D97-AF65-F5344CB8AC3E}">
        <p14:creationId xmlns:p14="http://schemas.microsoft.com/office/powerpoint/2010/main" val="7253289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60648"/>
            <a:ext cx="3148811" cy="477054"/>
          </a:xfrm>
          <a:prstGeom prst="rect">
            <a:avLst/>
          </a:prstGeom>
        </p:spPr>
        <p:txBody>
          <a:bodyPr wrap="none">
            <a:spAutoFit/>
          </a:bodyPr>
          <a:lstStyle/>
          <a:p>
            <a:r>
              <a:rPr lang="en-US" sz="2500" b="1" dirty="0" err="1"/>
              <a:t>Auscultatory</a:t>
            </a:r>
            <a:r>
              <a:rPr lang="en-US" sz="2500" b="1" dirty="0"/>
              <a:t> locations</a:t>
            </a:r>
            <a:endParaRPr lang="en-US" sz="2500" dirty="0"/>
          </a:p>
        </p:txBody>
      </p:sp>
      <p:graphicFrame>
        <p:nvGraphicFramePr>
          <p:cNvPr id="3" name="Table 2"/>
          <p:cNvGraphicFramePr>
            <a:graphicFrameLocks noGrp="1"/>
          </p:cNvGraphicFramePr>
          <p:nvPr>
            <p:extLst>
              <p:ext uri="{D42A27DB-BD31-4B8C-83A1-F6EECF244321}">
                <p14:modId xmlns:p14="http://schemas.microsoft.com/office/powerpoint/2010/main" val="3098754618"/>
              </p:ext>
            </p:extLst>
          </p:nvPr>
        </p:nvGraphicFramePr>
        <p:xfrm>
          <a:off x="457200" y="1182200"/>
          <a:ext cx="8229600" cy="4712208"/>
        </p:xfrm>
        <a:graphic>
          <a:graphicData uri="http://schemas.openxmlformats.org/drawingml/2006/table">
            <a:tbl>
              <a:tblPr firstRow="1" firstCol="1" bandRow="1">
                <a:tableStyleId>{5DA37D80-6434-44D0-A028-1B22A696006F}</a:tableStyleId>
              </a:tblPr>
              <a:tblGrid>
                <a:gridCol w="2743200"/>
                <a:gridCol w="2667744"/>
                <a:gridCol w="2818656"/>
              </a:tblGrid>
              <a:tr h="0">
                <a:tc>
                  <a:txBody>
                    <a:bodyPr/>
                    <a:lstStyle/>
                    <a:p>
                      <a:pPr algn="ctr">
                        <a:lnSpc>
                          <a:spcPct val="115000"/>
                        </a:lnSpc>
                        <a:spcAft>
                          <a:spcPts val="0"/>
                        </a:spcAft>
                      </a:pPr>
                      <a:r>
                        <a:rPr lang="en-US" sz="1800" dirty="0">
                          <a:effectLst/>
                        </a:rPr>
                        <a:t>Region</a:t>
                      </a:r>
                      <a:endParaRPr lang="en-US" sz="1800" dirty="0">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rPr>
                        <a:t>Site at which a </a:t>
                      </a:r>
                      <a:r>
                        <a:rPr lang="en-US" sz="1800" u="none" strike="noStrike" dirty="0">
                          <a:effectLst/>
                        </a:rPr>
                        <a:t>murmur</a:t>
                      </a:r>
                      <a:r>
                        <a:rPr lang="en-US" sz="1800" dirty="0">
                          <a:effectLst/>
                        </a:rPr>
                        <a:t> is heard best</a:t>
                      </a:r>
                      <a:endParaRPr lang="en-US" sz="1800" dirty="0">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rPr>
                        <a:t>Pathology</a:t>
                      </a:r>
                      <a:endParaRPr lang="en-US" sz="1800" dirty="0">
                        <a:effectLst/>
                        <a:latin typeface="Calibri"/>
                        <a:ea typeface="Calibri"/>
                        <a:cs typeface="Arial"/>
                      </a:endParaRPr>
                    </a:p>
                  </a:txBody>
                  <a:tcPr marL="45720" marR="45720"/>
                </a:tc>
              </a:tr>
              <a:tr h="0">
                <a:tc>
                  <a:txBody>
                    <a:bodyPr/>
                    <a:lstStyle/>
                    <a:p>
                      <a:pPr algn="ctr">
                        <a:lnSpc>
                          <a:spcPct val="115000"/>
                        </a:lnSpc>
                        <a:spcAft>
                          <a:spcPts val="0"/>
                        </a:spcAft>
                      </a:pPr>
                      <a:r>
                        <a:rPr lang="en-US" sz="1800">
                          <a:effectLst/>
                        </a:rPr>
                        <a:t>Erb's point (cardiology)</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a:effectLst/>
                        </a:rPr>
                        <a:t>3</a:t>
                      </a:r>
                      <a:r>
                        <a:rPr lang="en-US" sz="1800" baseline="30000">
                          <a:effectLst/>
                        </a:rPr>
                        <a:t>rd</a:t>
                      </a:r>
                      <a:r>
                        <a:rPr lang="en-US" sz="1800">
                          <a:effectLst/>
                        </a:rPr>
                        <a:t> left parasternal intercostal space </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Diastolic </a:t>
                      </a:r>
                      <a:r>
                        <a:rPr lang="en-US" sz="1800" u="none" strike="noStrike" dirty="0">
                          <a:effectLst/>
                        </a:rPr>
                        <a:t>murmurs</a:t>
                      </a:r>
                      <a:r>
                        <a:rPr lang="en-US" sz="1800" dirty="0">
                          <a:effectLst/>
                        </a:rPr>
                        <a:t>: </a:t>
                      </a:r>
                      <a:r>
                        <a:rPr lang="en-US" sz="1800" u="none" strike="noStrike" dirty="0">
                          <a:effectLst/>
                        </a:rPr>
                        <a:t>aortic regurgitation</a:t>
                      </a:r>
                      <a:r>
                        <a:rPr lang="en-US" sz="1800" dirty="0">
                          <a:effectLst/>
                        </a:rPr>
                        <a:t>, pulmonic regurgitation</a:t>
                      </a:r>
                    </a:p>
                    <a:p>
                      <a:pPr marL="342900" lvl="0" indent="-342900">
                        <a:lnSpc>
                          <a:spcPct val="115000"/>
                        </a:lnSpc>
                        <a:spcAft>
                          <a:spcPts val="1000"/>
                        </a:spcAft>
                        <a:buSzPts val="1000"/>
                        <a:buFont typeface="Symbol"/>
                        <a:buChar char=""/>
                        <a:tabLst>
                          <a:tab pos="457200" algn="l"/>
                        </a:tabLst>
                      </a:pPr>
                      <a:r>
                        <a:rPr lang="en-US" sz="1800" dirty="0">
                          <a:effectLst/>
                        </a:rPr>
                        <a:t>Systolic </a:t>
                      </a:r>
                      <a:r>
                        <a:rPr lang="en-US" sz="1800" u="none" strike="noStrike" dirty="0">
                          <a:effectLst/>
                        </a:rPr>
                        <a:t>murmurs</a:t>
                      </a:r>
                      <a:r>
                        <a:rPr lang="en-US" sz="1800" dirty="0">
                          <a:effectLst/>
                        </a:rPr>
                        <a:t>: HCOM</a:t>
                      </a:r>
                      <a:endParaRPr lang="en-US" sz="1800" dirty="0">
                        <a:effectLst/>
                        <a:latin typeface="Calibri"/>
                        <a:ea typeface="Calibri"/>
                        <a:cs typeface="Arial"/>
                      </a:endParaRPr>
                    </a:p>
                  </a:txBody>
                  <a:tcPr marL="45720" marR="45720"/>
                </a:tc>
              </a:tr>
              <a:tr h="0">
                <a:tc>
                  <a:txBody>
                    <a:bodyPr/>
                    <a:lstStyle/>
                    <a:p>
                      <a:pPr algn="ctr">
                        <a:lnSpc>
                          <a:spcPct val="115000"/>
                        </a:lnSpc>
                        <a:spcAft>
                          <a:spcPts val="0"/>
                        </a:spcAft>
                      </a:pPr>
                      <a:r>
                        <a:rPr lang="en-US" sz="1800">
                          <a:effectLst/>
                        </a:rPr>
                        <a:t>Aortic region</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a:effectLst/>
                        </a:rPr>
                        <a:t>2</a:t>
                      </a:r>
                      <a:r>
                        <a:rPr lang="en-US" sz="1800" baseline="30000">
                          <a:effectLst/>
                        </a:rPr>
                        <a:t>nd</a:t>
                      </a:r>
                      <a:r>
                        <a:rPr lang="en-US" sz="1800">
                          <a:effectLst/>
                        </a:rPr>
                        <a:t> right parasternal intercostal space</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u="none" strike="noStrike" dirty="0">
                          <a:effectLst/>
                        </a:rPr>
                        <a:t>Aortic stenosis</a:t>
                      </a:r>
                      <a:endParaRPr lang="en-US" sz="1800" dirty="0">
                        <a:effectLst/>
                      </a:endParaRPr>
                    </a:p>
                    <a:p>
                      <a:pPr marL="342900" lvl="0" indent="-342900">
                        <a:lnSpc>
                          <a:spcPct val="115000"/>
                        </a:lnSpc>
                        <a:spcAft>
                          <a:spcPts val="1000"/>
                        </a:spcAft>
                        <a:buSzPts val="1000"/>
                        <a:buFont typeface="Symbol"/>
                        <a:buChar char=""/>
                        <a:tabLst>
                          <a:tab pos="457200" algn="l"/>
                        </a:tabLst>
                      </a:pPr>
                      <a:r>
                        <a:rPr lang="en-US" sz="1800" u="none" strike="noStrike" dirty="0">
                          <a:effectLst/>
                        </a:rPr>
                        <a:t>Aortic regurgitation</a:t>
                      </a:r>
                      <a:endParaRPr lang="en-US" sz="1800" dirty="0">
                        <a:effectLst/>
                      </a:endParaRPr>
                    </a:p>
                    <a:p>
                      <a:pPr marL="342900" lvl="0" indent="-342900">
                        <a:lnSpc>
                          <a:spcPct val="115000"/>
                        </a:lnSpc>
                        <a:spcAft>
                          <a:spcPts val="1000"/>
                        </a:spcAft>
                        <a:buSzPts val="1000"/>
                        <a:buFont typeface="Symbol"/>
                        <a:buChar char=""/>
                        <a:tabLst>
                          <a:tab pos="457200" algn="l"/>
                        </a:tabLst>
                      </a:pPr>
                      <a:r>
                        <a:rPr lang="en-US" sz="1800" u="none" strike="noStrike" dirty="0" err="1">
                          <a:effectLst/>
                        </a:rPr>
                        <a:t>Coarctation</a:t>
                      </a:r>
                      <a:r>
                        <a:rPr lang="en-US" sz="1800" u="none" strike="noStrike" dirty="0">
                          <a:effectLst/>
                        </a:rPr>
                        <a:t> of the aorta</a:t>
                      </a:r>
                      <a:endParaRPr lang="en-US" sz="1800" dirty="0">
                        <a:effectLst/>
                        <a:latin typeface="Calibri"/>
                        <a:ea typeface="Calibri"/>
                        <a:cs typeface="Arial"/>
                      </a:endParaRPr>
                    </a:p>
                  </a:txBody>
                  <a:tcPr marL="45720" marR="45720"/>
                </a:tc>
              </a:tr>
              <a:tr h="0">
                <a:tc>
                  <a:txBody>
                    <a:bodyPr/>
                    <a:lstStyle/>
                    <a:p>
                      <a:pPr algn="ctr">
                        <a:lnSpc>
                          <a:spcPct val="115000"/>
                        </a:lnSpc>
                        <a:spcAft>
                          <a:spcPts val="0"/>
                        </a:spcAft>
                      </a:pPr>
                      <a:r>
                        <a:rPr lang="en-US" sz="1800">
                          <a:effectLst/>
                        </a:rPr>
                        <a:t>Pulmonary region</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a:effectLst/>
                        </a:rPr>
                        <a:t>2</a:t>
                      </a:r>
                      <a:r>
                        <a:rPr lang="en-US" sz="1800" baseline="30000">
                          <a:effectLst/>
                        </a:rPr>
                        <a:t>nd</a:t>
                      </a:r>
                      <a:r>
                        <a:rPr lang="en-US" sz="1800">
                          <a:effectLst/>
                        </a:rPr>
                        <a:t> left parasternal intercostal space</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u="none" strike="noStrike" dirty="0">
                          <a:effectLst/>
                        </a:rPr>
                        <a:t>Pulmonary stenosis</a:t>
                      </a:r>
                      <a:endParaRPr lang="en-US" sz="1800" dirty="0">
                        <a:effectLst/>
                      </a:endParaRPr>
                    </a:p>
                    <a:p>
                      <a:pPr marL="342900" lvl="0" indent="-342900">
                        <a:lnSpc>
                          <a:spcPct val="115000"/>
                        </a:lnSpc>
                        <a:spcAft>
                          <a:spcPts val="1000"/>
                        </a:spcAft>
                        <a:buSzPts val="1000"/>
                        <a:buFont typeface="Symbol"/>
                        <a:buChar char=""/>
                        <a:tabLst>
                          <a:tab pos="457200" algn="l"/>
                        </a:tabLst>
                      </a:pPr>
                      <a:r>
                        <a:rPr lang="en-US" sz="1800" dirty="0">
                          <a:effectLst/>
                        </a:rPr>
                        <a:t>Pulmonary regurgitation</a:t>
                      </a:r>
                    </a:p>
                    <a:p>
                      <a:pPr marL="342900" lvl="0" indent="-342900">
                        <a:lnSpc>
                          <a:spcPct val="115000"/>
                        </a:lnSpc>
                        <a:spcAft>
                          <a:spcPts val="1000"/>
                        </a:spcAft>
                        <a:buSzPts val="1000"/>
                        <a:buFont typeface="Symbol"/>
                        <a:buChar char=""/>
                        <a:tabLst>
                          <a:tab pos="457200" algn="l"/>
                        </a:tabLst>
                      </a:pPr>
                      <a:r>
                        <a:rPr lang="en-US" sz="1800" dirty="0">
                          <a:effectLst/>
                        </a:rPr>
                        <a:t>ASD</a:t>
                      </a:r>
                      <a:endParaRPr lang="en-US" sz="18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7253289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771340208"/>
              </p:ext>
            </p:extLst>
          </p:nvPr>
        </p:nvGraphicFramePr>
        <p:xfrm>
          <a:off x="457200" y="1130402"/>
          <a:ext cx="8229600" cy="4802632"/>
        </p:xfrm>
        <a:graphic>
          <a:graphicData uri="http://schemas.openxmlformats.org/drawingml/2006/table">
            <a:tbl>
              <a:tblPr firstRow="1" firstCol="1" bandRow="1">
                <a:tableStyleId>{5DA37D80-6434-44D0-A028-1B22A696006F}</a:tableStyleId>
              </a:tblPr>
              <a:tblGrid>
                <a:gridCol w="2743200"/>
                <a:gridCol w="2743200"/>
                <a:gridCol w="2743200"/>
              </a:tblGrid>
              <a:tr h="0">
                <a:tc>
                  <a:txBody>
                    <a:bodyPr/>
                    <a:lstStyle/>
                    <a:p>
                      <a:pPr algn="ctr">
                        <a:lnSpc>
                          <a:spcPct val="115000"/>
                        </a:lnSpc>
                        <a:spcAft>
                          <a:spcPts val="0"/>
                        </a:spcAft>
                      </a:pPr>
                      <a:r>
                        <a:rPr lang="en-US" sz="1800" dirty="0">
                          <a:effectLst/>
                        </a:rPr>
                        <a:t>Region</a:t>
                      </a:r>
                      <a:endParaRPr lang="en-US" sz="1800" dirty="0">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rPr>
                        <a:t>Site at which a </a:t>
                      </a:r>
                      <a:r>
                        <a:rPr lang="en-US" sz="1800" u="none" strike="noStrike" dirty="0">
                          <a:effectLst/>
                        </a:rPr>
                        <a:t>murmur</a:t>
                      </a:r>
                      <a:r>
                        <a:rPr lang="en-US" sz="1800" dirty="0">
                          <a:effectLst/>
                        </a:rPr>
                        <a:t> is heard best</a:t>
                      </a:r>
                      <a:endParaRPr lang="en-US" sz="1800" dirty="0">
                        <a:effectLst/>
                        <a:latin typeface="Calibri"/>
                        <a:ea typeface="Calibri"/>
                        <a:cs typeface="Arial"/>
                      </a:endParaRPr>
                    </a:p>
                  </a:txBody>
                  <a:tcPr marL="45720" marR="45720"/>
                </a:tc>
                <a:tc>
                  <a:txBody>
                    <a:bodyPr/>
                    <a:lstStyle/>
                    <a:p>
                      <a:pPr algn="ctr">
                        <a:lnSpc>
                          <a:spcPct val="115000"/>
                        </a:lnSpc>
                        <a:spcAft>
                          <a:spcPts val="0"/>
                        </a:spcAft>
                      </a:pPr>
                      <a:r>
                        <a:rPr lang="en-US" sz="1800" dirty="0">
                          <a:effectLst/>
                        </a:rPr>
                        <a:t>Pathology</a:t>
                      </a:r>
                      <a:endParaRPr lang="en-US" sz="1800" dirty="0">
                        <a:effectLst/>
                        <a:latin typeface="Calibri"/>
                        <a:ea typeface="Calibri"/>
                        <a:cs typeface="Arial"/>
                      </a:endParaRPr>
                    </a:p>
                  </a:txBody>
                  <a:tcPr marL="45720" marR="45720"/>
                </a:tc>
              </a:tr>
              <a:tr h="0">
                <a:tc>
                  <a:txBody>
                    <a:bodyPr/>
                    <a:lstStyle/>
                    <a:p>
                      <a:pPr algn="ctr">
                        <a:lnSpc>
                          <a:spcPct val="115000"/>
                        </a:lnSpc>
                        <a:spcAft>
                          <a:spcPts val="0"/>
                        </a:spcAft>
                      </a:pPr>
                      <a:r>
                        <a:rPr lang="en-US" sz="2000" dirty="0">
                          <a:effectLst/>
                        </a:rPr>
                        <a:t>Mitral region</a:t>
                      </a:r>
                      <a:endParaRPr lang="en-US" sz="20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effectLst/>
                        </a:rPr>
                        <a:t>5</a:t>
                      </a:r>
                      <a:r>
                        <a:rPr lang="en-US" sz="2000" baseline="30000" dirty="0">
                          <a:effectLst/>
                        </a:rPr>
                        <a:t>th</a:t>
                      </a:r>
                      <a:r>
                        <a:rPr lang="en-US" sz="2000" dirty="0">
                          <a:effectLst/>
                        </a:rPr>
                        <a:t> left intercostal space in the </a:t>
                      </a:r>
                      <a:r>
                        <a:rPr lang="en-US" sz="2000" u="none" strike="noStrike" dirty="0">
                          <a:effectLst/>
                        </a:rPr>
                        <a:t>midclavicular line</a:t>
                      </a:r>
                      <a:endParaRPr lang="en-US" sz="20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u="none" strike="noStrike" dirty="0">
                          <a:effectLst/>
                        </a:rPr>
                        <a:t>Mitral stenosis</a:t>
                      </a:r>
                      <a:endParaRPr lang="en-US" sz="2000" dirty="0">
                        <a:effectLst/>
                      </a:endParaRPr>
                    </a:p>
                    <a:p>
                      <a:pPr marL="342900" lvl="0" indent="-342900">
                        <a:lnSpc>
                          <a:spcPct val="115000"/>
                        </a:lnSpc>
                        <a:spcAft>
                          <a:spcPts val="1000"/>
                        </a:spcAft>
                        <a:buSzPts val="1000"/>
                        <a:buFont typeface="Symbol"/>
                        <a:buChar char=""/>
                        <a:tabLst>
                          <a:tab pos="457200" algn="l"/>
                        </a:tabLst>
                      </a:pPr>
                      <a:r>
                        <a:rPr lang="en-US" sz="2000" u="none" strike="noStrike" dirty="0">
                          <a:effectLst/>
                        </a:rPr>
                        <a:t>Mitral regurgitation</a:t>
                      </a:r>
                      <a:endParaRPr lang="en-US" sz="2000" dirty="0">
                        <a:effectLst/>
                      </a:endParaRPr>
                    </a:p>
                    <a:p>
                      <a:pPr marL="342900" lvl="0" indent="-342900">
                        <a:lnSpc>
                          <a:spcPct val="115000"/>
                        </a:lnSpc>
                        <a:spcAft>
                          <a:spcPts val="1000"/>
                        </a:spcAft>
                        <a:buSzPts val="1000"/>
                        <a:buFont typeface="Symbol"/>
                        <a:buChar char=""/>
                        <a:tabLst>
                          <a:tab pos="457200" algn="l"/>
                        </a:tabLst>
                      </a:pPr>
                      <a:r>
                        <a:rPr lang="en-US" sz="2000" u="none" strike="noStrike" dirty="0">
                          <a:effectLst/>
                        </a:rPr>
                        <a:t>Mitral valve prolapse</a:t>
                      </a:r>
                      <a:endParaRPr lang="en-US" sz="2000" dirty="0">
                        <a:effectLst/>
                        <a:latin typeface="Calibri"/>
                        <a:ea typeface="Calibri"/>
                        <a:cs typeface="Arial"/>
                      </a:endParaRPr>
                    </a:p>
                  </a:txBody>
                  <a:tcPr marL="45720" marR="45720"/>
                </a:tc>
              </a:tr>
              <a:tr h="0">
                <a:tc>
                  <a:txBody>
                    <a:bodyPr/>
                    <a:lstStyle/>
                    <a:p>
                      <a:pPr algn="ctr">
                        <a:lnSpc>
                          <a:spcPct val="115000"/>
                        </a:lnSpc>
                        <a:spcAft>
                          <a:spcPts val="0"/>
                        </a:spcAft>
                      </a:pPr>
                      <a:r>
                        <a:rPr lang="en-US" sz="2000">
                          <a:effectLst/>
                        </a:rPr>
                        <a:t>Tricuspid region</a:t>
                      </a:r>
                      <a:endParaRPr lang="en-US" sz="20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a:effectLst/>
                        </a:rPr>
                        <a:t>4</a:t>
                      </a:r>
                      <a:r>
                        <a:rPr lang="en-US" sz="2000" baseline="30000">
                          <a:effectLst/>
                        </a:rPr>
                        <a:t>th</a:t>
                      </a:r>
                      <a:r>
                        <a:rPr lang="en-US" sz="2000">
                          <a:effectLst/>
                        </a:rPr>
                        <a:t> left parasternal intercostal space </a:t>
                      </a:r>
                      <a:endParaRPr lang="en-US" sz="20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a:effectLst/>
                        </a:rPr>
                        <a:t>Tricuspid stenosis</a:t>
                      </a:r>
                    </a:p>
                    <a:p>
                      <a:pPr marL="342900" lvl="0" indent="-342900">
                        <a:lnSpc>
                          <a:spcPct val="115000"/>
                        </a:lnSpc>
                        <a:spcAft>
                          <a:spcPts val="1000"/>
                        </a:spcAft>
                        <a:buSzPts val="1000"/>
                        <a:buFont typeface="Symbol"/>
                        <a:buChar char=""/>
                        <a:tabLst>
                          <a:tab pos="457200" algn="l"/>
                        </a:tabLst>
                      </a:pPr>
                      <a:r>
                        <a:rPr lang="en-US" sz="2000">
                          <a:effectLst/>
                        </a:rPr>
                        <a:t>Tricuspid regurgitation</a:t>
                      </a:r>
                      <a:endParaRPr lang="en-US" sz="2000">
                        <a:effectLst/>
                        <a:latin typeface="Calibri"/>
                        <a:ea typeface="Calibri"/>
                        <a:cs typeface="Arial"/>
                      </a:endParaRPr>
                    </a:p>
                  </a:txBody>
                  <a:tcPr marL="45720" marR="45720"/>
                </a:tc>
              </a:tr>
              <a:tr h="0">
                <a:tc>
                  <a:txBody>
                    <a:bodyPr/>
                    <a:lstStyle/>
                    <a:p>
                      <a:pPr algn="ctr">
                        <a:lnSpc>
                          <a:spcPct val="115000"/>
                        </a:lnSpc>
                        <a:spcAft>
                          <a:spcPts val="0"/>
                        </a:spcAft>
                      </a:pPr>
                      <a:r>
                        <a:rPr lang="en-US" sz="2000">
                          <a:effectLst/>
                        </a:rPr>
                        <a:t>Gibson's point</a:t>
                      </a:r>
                      <a:endParaRPr lang="en-US" sz="20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a:effectLst/>
                        </a:rPr>
                        <a:t>Left infraclavicular region</a:t>
                      </a:r>
                      <a:endParaRPr lang="en-US" sz="20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000" dirty="0">
                          <a:effectLst/>
                        </a:rPr>
                        <a:t>Continuous murmur of a PDA is heard best at this point.</a:t>
                      </a:r>
                      <a:endParaRPr lang="en-US" sz="20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7253289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16632"/>
            <a:ext cx="1085554" cy="477054"/>
          </a:xfrm>
          <a:prstGeom prst="rect">
            <a:avLst/>
          </a:prstGeom>
        </p:spPr>
        <p:txBody>
          <a:bodyPr wrap="none">
            <a:spAutoFit/>
          </a:bodyPr>
          <a:lstStyle/>
          <a:p>
            <a:r>
              <a:rPr lang="en-US" sz="2500" b="1" dirty="0"/>
              <a:t>Timing</a:t>
            </a:r>
            <a:endParaRPr lang="en-US" sz="2500" dirty="0"/>
          </a:p>
        </p:txBody>
      </p:sp>
      <p:graphicFrame>
        <p:nvGraphicFramePr>
          <p:cNvPr id="3" name="Table 2"/>
          <p:cNvGraphicFramePr>
            <a:graphicFrameLocks noGrp="1"/>
          </p:cNvGraphicFramePr>
          <p:nvPr>
            <p:extLst>
              <p:ext uri="{D42A27DB-BD31-4B8C-83A1-F6EECF244321}">
                <p14:modId xmlns:p14="http://schemas.microsoft.com/office/powerpoint/2010/main" val="2882697880"/>
              </p:ext>
            </p:extLst>
          </p:nvPr>
        </p:nvGraphicFramePr>
        <p:xfrm>
          <a:off x="323528" y="639398"/>
          <a:ext cx="8445624" cy="6101970"/>
        </p:xfrm>
        <a:graphic>
          <a:graphicData uri="http://schemas.openxmlformats.org/drawingml/2006/table">
            <a:tbl>
              <a:tblPr firstRow="1" firstCol="1" bandRow="1">
                <a:tableStyleId>{5DA37D80-6434-44D0-A028-1B22A696006F}</a:tableStyleId>
              </a:tblPr>
              <a:tblGrid>
                <a:gridCol w="1800200"/>
                <a:gridCol w="1872208"/>
                <a:gridCol w="2592288"/>
                <a:gridCol w="2180928"/>
              </a:tblGrid>
              <a:tr h="0">
                <a:tc>
                  <a:txBody>
                    <a:bodyPr/>
                    <a:lstStyle/>
                    <a:p>
                      <a:pPr algn="ctr">
                        <a:lnSpc>
                          <a:spcPct val="115000"/>
                        </a:lnSpc>
                        <a:spcAft>
                          <a:spcPts val="0"/>
                        </a:spcAft>
                      </a:pPr>
                      <a:r>
                        <a:rPr lang="en-US" sz="1700" u="none" strike="noStrike" dirty="0">
                          <a:effectLst/>
                        </a:rPr>
                        <a:t>Murmur</a:t>
                      </a:r>
                      <a:endParaRPr lang="en-US" sz="1700" dirty="0">
                        <a:effectLst/>
                        <a:latin typeface="Calibri"/>
                        <a:ea typeface="Calibri"/>
                        <a:cs typeface="Arial"/>
                      </a:endParaRPr>
                    </a:p>
                  </a:txBody>
                  <a:tcPr marL="45720" marR="45720"/>
                </a:tc>
                <a:tc>
                  <a:txBody>
                    <a:bodyPr/>
                    <a:lstStyle/>
                    <a:p>
                      <a:pPr algn="ctr">
                        <a:lnSpc>
                          <a:spcPct val="115000"/>
                        </a:lnSpc>
                        <a:spcAft>
                          <a:spcPts val="0"/>
                        </a:spcAft>
                      </a:pPr>
                      <a:r>
                        <a:rPr lang="en-US" sz="1700">
                          <a:effectLst/>
                        </a:rPr>
                        <a:t>Timing</a:t>
                      </a:r>
                      <a:endParaRPr lang="en-US" sz="1700">
                        <a:effectLst/>
                        <a:latin typeface="Calibri"/>
                        <a:ea typeface="Calibri"/>
                        <a:cs typeface="Arial"/>
                      </a:endParaRPr>
                    </a:p>
                  </a:txBody>
                  <a:tcPr marL="45720" marR="45720"/>
                </a:tc>
                <a:tc gridSpan="2">
                  <a:txBody>
                    <a:bodyPr/>
                    <a:lstStyle/>
                    <a:p>
                      <a:pPr algn="ctr">
                        <a:lnSpc>
                          <a:spcPct val="115000"/>
                        </a:lnSpc>
                        <a:spcAft>
                          <a:spcPts val="0"/>
                        </a:spcAft>
                      </a:pPr>
                      <a:r>
                        <a:rPr lang="en-US" sz="1700" dirty="0">
                          <a:effectLst/>
                        </a:rPr>
                        <a:t>Occurrence</a:t>
                      </a:r>
                      <a:endParaRPr lang="en-US" sz="1700" dirty="0">
                        <a:effectLst/>
                        <a:latin typeface="Calibri"/>
                        <a:ea typeface="Calibri"/>
                        <a:cs typeface="Arial"/>
                      </a:endParaRPr>
                    </a:p>
                  </a:txBody>
                  <a:tcPr marL="45720" marR="45720"/>
                </a:tc>
                <a:tc hMerge="1">
                  <a:txBody>
                    <a:bodyPr/>
                    <a:lstStyle/>
                    <a:p>
                      <a:endParaRPr lang="en-US"/>
                    </a:p>
                  </a:txBody>
                  <a:tcPr/>
                </a:tc>
              </a:tr>
              <a:tr h="0">
                <a:tc>
                  <a:txBody>
                    <a:bodyPr/>
                    <a:lstStyle/>
                    <a:p>
                      <a:pPr algn="ctr">
                        <a:lnSpc>
                          <a:spcPct val="115000"/>
                        </a:lnSpc>
                        <a:spcAft>
                          <a:spcPts val="0"/>
                        </a:spcAft>
                      </a:pPr>
                      <a:r>
                        <a:rPr lang="en-US" sz="1700" dirty="0">
                          <a:effectLst/>
                        </a:rPr>
                        <a:t>Systolic</a:t>
                      </a:r>
                      <a:r>
                        <a:rPr lang="en-US" sz="1700" u="none" strike="noStrike" dirty="0">
                          <a:effectLst/>
                        </a:rPr>
                        <a:t>murmurs</a:t>
                      </a:r>
                      <a:endParaRPr lang="en-US" sz="17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700" dirty="0">
                          <a:effectLst/>
                        </a:rPr>
                        <a:t>During ventricular contraction (i.e. occurs with or after S1 and before S2)</a:t>
                      </a:r>
                    </a:p>
                    <a:p>
                      <a:pPr marL="342900" lvl="0" indent="-342900">
                        <a:lnSpc>
                          <a:spcPct val="115000"/>
                        </a:lnSpc>
                        <a:spcAft>
                          <a:spcPts val="1000"/>
                        </a:spcAft>
                        <a:buSzPts val="1000"/>
                        <a:buFont typeface="Symbol"/>
                        <a:buChar char=""/>
                        <a:tabLst>
                          <a:tab pos="457200" algn="l"/>
                        </a:tabLst>
                      </a:pPr>
                      <a:r>
                        <a:rPr lang="en-US" sz="1700" dirty="0">
                          <a:effectLst/>
                        </a:rPr>
                        <a:t>May be classified as early-systolic, mid-systolic, late-systolic, and </a:t>
                      </a:r>
                      <a:r>
                        <a:rPr lang="en-US" sz="1700" dirty="0" err="1">
                          <a:effectLst/>
                        </a:rPr>
                        <a:t>holosystolic</a:t>
                      </a:r>
                      <a:r>
                        <a:rPr lang="en-US" sz="1700" dirty="0">
                          <a:effectLst/>
                        </a:rPr>
                        <a:t> according to the onset and termination of the </a:t>
                      </a:r>
                      <a:r>
                        <a:rPr lang="en-US" sz="1700" u="none" strike="noStrike" dirty="0">
                          <a:effectLst/>
                        </a:rPr>
                        <a:t>murmur</a:t>
                      </a:r>
                      <a:endParaRPr lang="en-US" sz="17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700" dirty="0">
                          <a:effectLst/>
                        </a:rPr>
                        <a:t>Functional (innocent):</a:t>
                      </a:r>
                    </a:p>
                    <a:p>
                      <a:pPr marL="742950" lvl="1" indent="-285750">
                        <a:lnSpc>
                          <a:spcPct val="115000"/>
                        </a:lnSpc>
                        <a:spcAft>
                          <a:spcPts val="1000"/>
                        </a:spcAft>
                        <a:buSzPts val="1000"/>
                        <a:buFont typeface="Symbol"/>
                        <a:buChar char=""/>
                        <a:tabLst>
                          <a:tab pos="914400" algn="l"/>
                        </a:tabLst>
                      </a:pPr>
                      <a:r>
                        <a:rPr lang="en-US" sz="1700" dirty="0">
                          <a:effectLst/>
                        </a:rPr>
                        <a:t>Children</a:t>
                      </a:r>
                    </a:p>
                    <a:p>
                      <a:pPr marL="742950" lvl="1" indent="-285750">
                        <a:lnSpc>
                          <a:spcPct val="115000"/>
                        </a:lnSpc>
                        <a:spcAft>
                          <a:spcPts val="1000"/>
                        </a:spcAft>
                        <a:buSzPts val="1000"/>
                        <a:buFont typeface="Symbol"/>
                        <a:buChar char=""/>
                        <a:tabLst>
                          <a:tab pos="914400" algn="l"/>
                        </a:tabLst>
                      </a:pPr>
                      <a:r>
                        <a:rPr lang="en-US" sz="1700" u="none" strike="noStrike" dirty="0">
                          <a:effectLst/>
                        </a:rPr>
                        <a:t>Pregnancy</a:t>
                      </a:r>
                      <a:endParaRPr lang="en-US" sz="1700" dirty="0">
                        <a:effectLst/>
                      </a:endParaRPr>
                    </a:p>
                    <a:p>
                      <a:pPr marL="742950" lvl="1" indent="-285750">
                        <a:lnSpc>
                          <a:spcPct val="115000"/>
                        </a:lnSpc>
                        <a:spcAft>
                          <a:spcPts val="1000"/>
                        </a:spcAft>
                        <a:buSzPts val="1000"/>
                        <a:buFont typeface="Symbol"/>
                        <a:buChar char=""/>
                        <a:tabLst>
                          <a:tab pos="914400" algn="l"/>
                        </a:tabLst>
                      </a:pPr>
                      <a:r>
                        <a:rPr lang="en-US" sz="1700" dirty="0">
                          <a:effectLst/>
                        </a:rPr>
                        <a:t>During states of excitement or strenuous activity</a:t>
                      </a:r>
                    </a:p>
                    <a:p>
                      <a:pPr marL="742950" lvl="1" indent="-285750">
                        <a:lnSpc>
                          <a:spcPct val="115000"/>
                        </a:lnSpc>
                        <a:spcAft>
                          <a:spcPts val="1000"/>
                        </a:spcAft>
                        <a:buSzPts val="1000"/>
                        <a:buFont typeface="Symbol"/>
                        <a:buChar char=""/>
                        <a:tabLst>
                          <a:tab pos="914400" algn="l"/>
                        </a:tabLst>
                      </a:pPr>
                      <a:r>
                        <a:rPr lang="en-US" sz="1700" u="none" strike="noStrike" dirty="0">
                          <a:effectLst/>
                        </a:rPr>
                        <a:t>Anemia</a:t>
                      </a:r>
                      <a:endParaRPr lang="en-US" sz="1700" dirty="0">
                        <a:effectLst/>
                      </a:endParaRPr>
                    </a:p>
                    <a:p>
                      <a:pPr marL="742950" lvl="1" indent="-285750">
                        <a:lnSpc>
                          <a:spcPct val="115000"/>
                        </a:lnSpc>
                        <a:spcAft>
                          <a:spcPts val="1000"/>
                        </a:spcAft>
                        <a:buSzPts val="1000"/>
                        <a:buFont typeface="Symbol"/>
                        <a:buChar char=""/>
                        <a:tabLst>
                          <a:tab pos="914400" algn="l"/>
                        </a:tabLst>
                      </a:pPr>
                      <a:r>
                        <a:rPr lang="en-US" sz="1700" u="none" strike="noStrike" dirty="0">
                          <a:effectLst/>
                        </a:rPr>
                        <a:t>Fever</a:t>
                      </a:r>
                      <a:r>
                        <a:rPr lang="en-US" sz="1700" dirty="0">
                          <a:effectLst/>
                        </a:rPr>
                        <a:t>, </a:t>
                      </a:r>
                      <a:r>
                        <a:rPr lang="en-US" sz="1700" u="none" strike="noStrike" dirty="0">
                          <a:effectLst/>
                        </a:rPr>
                        <a:t>sepsis</a:t>
                      </a:r>
                      <a:endParaRPr lang="en-US" sz="1700" dirty="0">
                        <a:effectLst/>
                      </a:endParaRPr>
                    </a:p>
                    <a:p>
                      <a:pPr marL="742950" lvl="1" indent="-285750">
                        <a:lnSpc>
                          <a:spcPct val="115000"/>
                        </a:lnSpc>
                        <a:spcAft>
                          <a:spcPts val="1000"/>
                        </a:spcAft>
                        <a:buSzPts val="1000"/>
                        <a:buFont typeface="Symbol"/>
                        <a:buChar char=""/>
                        <a:tabLst>
                          <a:tab pos="914400" algn="l"/>
                        </a:tabLst>
                      </a:pPr>
                      <a:r>
                        <a:rPr lang="en-US" sz="1700" u="none" strike="noStrike" dirty="0">
                          <a:effectLst/>
                        </a:rPr>
                        <a:t>Thyrotoxicosis</a:t>
                      </a:r>
                      <a:endParaRPr lang="en-US" sz="1700" dirty="0">
                        <a:effectLst/>
                      </a:endParaRPr>
                    </a:p>
                    <a:p>
                      <a:pPr marL="742950" lvl="1" indent="-285750">
                        <a:lnSpc>
                          <a:spcPct val="115000"/>
                        </a:lnSpc>
                        <a:spcAft>
                          <a:spcPts val="1000"/>
                        </a:spcAft>
                        <a:buSzPts val="1000"/>
                        <a:buFont typeface="Symbol"/>
                        <a:buChar char=""/>
                        <a:tabLst>
                          <a:tab pos="914400" algn="l"/>
                        </a:tabLst>
                      </a:pPr>
                      <a:r>
                        <a:rPr lang="en-US" sz="1700" u="none" strike="noStrike" dirty="0">
                          <a:effectLst/>
                        </a:rPr>
                        <a:t>Beriberi</a:t>
                      </a:r>
                      <a:endParaRPr lang="en-US" sz="1700" dirty="0">
                        <a:effectLst/>
                      </a:endParaRPr>
                    </a:p>
                    <a:p>
                      <a:pPr marL="742950" lvl="1" indent="-285750">
                        <a:lnSpc>
                          <a:spcPct val="115000"/>
                        </a:lnSpc>
                        <a:spcAft>
                          <a:spcPts val="1000"/>
                        </a:spcAft>
                        <a:buSzPts val="1000"/>
                        <a:buFont typeface="Symbol"/>
                        <a:buChar char=""/>
                        <a:tabLst>
                          <a:tab pos="914400" algn="l"/>
                        </a:tabLst>
                      </a:pPr>
                      <a:r>
                        <a:rPr lang="en-US" sz="1700" dirty="0" err="1">
                          <a:effectLst/>
                        </a:rPr>
                        <a:t>Arteriovenous</a:t>
                      </a:r>
                      <a:r>
                        <a:rPr lang="en-US" sz="1700" dirty="0">
                          <a:effectLst/>
                        </a:rPr>
                        <a:t> fistula</a:t>
                      </a:r>
                      <a:endParaRPr lang="en-US" sz="17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700" dirty="0">
                          <a:effectLst/>
                        </a:rPr>
                        <a:t>Pathological</a:t>
                      </a:r>
                    </a:p>
                    <a:p>
                      <a:pPr marL="742950" lvl="1" indent="-285750">
                        <a:lnSpc>
                          <a:spcPct val="115000"/>
                        </a:lnSpc>
                        <a:spcAft>
                          <a:spcPts val="1000"/>
                        </a:spcAft>
                        <a:buSzPts val="1000"/>
                        <a:buFont typeface="Symbol"/>
                        <a:buChar char=""/>
                        <a:tabLst>
                          <a:tab pos="914400" algn="l"/>
                        </a:tabLst>
                      </a:pPr>
                      <a:r>
                        <a:rPr lang="en-US" sz="1700" u="none" strike="noStrike" dirty="0">
                          <a:effectLst/>
                        </a:rPr>
                        <a:t>Aortic stenosis</a:t>
                      </a:r>
                      <a:endParaRPr lang="en-US" sz="1700" dirty="0">
                        <a:effectLst/>
                      </a:endParaRPr>
                    </a:p>
                    <a:p>
                      <a:pPr marL="742950" lvl="1" indent="-285750">
                        <a:lnSpc>
                          <a:spcPct val="115000"/>
                        </a:lnSpc>
                        <a:spcAft>
                          <a:spcPts val="1000"/>
                        </a:spcAft>
                        <a:buSzPts val="1000"/>
                        <a:buFont typeface="Symbol"/>
                        <a:buChar char=""/>
                        <a:tabLst>
                          <a:tab pos="914400" algn="l"/>
                        </a:tabLst>
                      </a:pPr>
                      <a:r>
                        <a:rPr lang="en-US" sz="1700" u="none" strike="noStrike" dirty="0">
                          <a:effectLst/>
                        </a:rPr>
                        <a:t>Pulmonary stenosis</a:t>
                      </a:r>
                      <a:endParaRPr lang="en-US" sz="1700" dirty="0">
                        <a:effectLst/>
                      </a:endParaRPr>
                    </a:p>
                    <a:p>
                      <a:pPr marL="742950" lvl="1" indent="-285750">
                        <a:lnSpc>
                          <a:spcPct val="115000"/>
                        </a:lnSpc>
                        <a:spcAft>
                          <a:spcPts val="1000"/>
                        </a:spcAft>
                        <a:buSzPts val="1000"/>
                        <a:buFont typeface="Symbol"/>
                        <a:buChar char=""/>
                        <a:tabLst>
                          <a:tab pos="914400" algn="l"/>
                        </a:tabLst>
                      </a:pPr>
                      <a:r>
                        <a:rPr lang="en-US" sz="1700" u="none" strike="noStrike" dirty="0">
                          <a:effectLst/>
                        </a:rPr>
                        <a:t>Mitral regurgitation</a:t>
                      </a:r>
                      <a:endParaRPr lang="en-US" sz="1700" dirty="0">
                        <a:effectLst/>
                      </a:endParaRPr>
                    </a:p>
                    <a:p>
                      <a:pPr marL="742950" lvl="1" indent="-285750">
                        <a:lnSpc>
                          <a:spcPct val="115000"/>
                        </a:lnSpc>
                        <a:spcAft>
                          <a:spcPts val="1000"/>
                        </a:spcAft>
                        <a:buSzPts val="1000"/>
                        <a:buFont typeface="Symbol"/>
                        <a:buChar char=""/>
                        <a:tabLst>
                          <a:tab pos="914400" algn="l"/>
                        </a:tabLst>
                      </a:pPr>
                      <a:r>
                        <a:rPr lang="en-US" sz="1700" dirty="0">
                          <a:effectLst/>
                        </a:rPr>
                        <a:t>Tricuspid regurgitation</a:t>
                      </a:r>
                    </a:p>
                    <a:p>
                      <a:pPr marL="742950" lvl="1" indent="-285750">
                        <a:lnSpc>
                          <a:spcPct val="115000"/>
                        </a:lnSpc>
                        <a:spcAft>
                          <a:spcPts val="1000"/>
                        </a:spcAft>
                        <a:buSzPts val="1000"/>
                        <a:buFont typeface="Symbol"/>
                        <a:buChar char=""/>
                        <a:tabLst>
                          <a:tab pos="914400" algn="l"/>
                        </a:tabLst>
                      </a:pPr>
                      <a:r>
                        <a:rPr lang="en-US" sz="1700" u="none" strike="noStrike" dirty="0">
                          <a:effectLst/>
                        </a:rPr>
                        <a:t>Ventricular </a:t>
                      </a:r>
                      <a:r>
                        <a:rPr lang="en-US" sz="1700" u="none" strike="noStrike" dirty="0" err="1">
                          <a:effectLst/>
                        </a:rPr>
                        <a:t>septal</a:t>
                      </a:r>
                      <a:r>
                        <a:rPr lang="en-US" sz="1700" u="none" strike="noStrike" dirty="0">
                          <a:effectLst/>
                        </a:rPr>
                        <a:t> defect</a:t>
                      </a:r>
                      <a:endParaRPr lang="en-US" sz="1700" dirty="0">
                        <a:effectLst/>
                      </a:endParaRPr>
                    </a:p>
                    <a:p>
                      <a:pPr marL="742950" lvl="1" indent="-285750">
                        <a:lnSpc>
                          <a:spcPct val="115000"/>
                        </a:lnSpc>
                        <a:spcAft>
                          <a:spcPts val="1000"/>
                        </a:spcAft>
                        <a:buSzPts val="1000"/>
                        <a:buFont typeface="Symbol"/>
                        <a:buChar char=""/>
                        <a:tabLst>
                          <a:tab pos="914400" algn="l"/>
                        </a:tabLst>
                      </a:pPr>
                      <a:r>
                        <a:rPr lang="en-US" sz="1700" u="none" strike="noStrike" dirty="0" err="1">
                          <a:effectLst/>
                        </a:rPr>
                        <a:t>Coarctation</a:t>
                      </a:r>
                      <a:r>
                        <a:rPr lang="en-US" sz="1700" u="none" strike="noStrike" dirty="0">
                          <a:effectLst/>
                        </a:rPr>
                        <a:t> of the aorta</a:t>
                      </a:r>
                      <a:endParaRPr lang="en-US" sz="1700" dirty="0">
                        <a:effectLst/>
                      </a:endParaRPr>
                    </a:p>
                    <a:p>
                      <a:pPr marL="742950" lvl="1" indent="-285750">
                        <a:lnSpc>
                          <a:spcPct val="115000"/>
                        </a:lnSpc>
                        <a:spcAft>
                          <a:spcPts val="1000"/>
                        </a:spcAft>
                        <a:buSzPts val="1000"/>
                        <a:buFont typeface="Symbol"/>
                        <a:buChar char=""/>
                        <a:tabLst>
                          <a:tab pos="914400" algn="l"/>
                        </a:tabLst>
                      </a:pPr>
                      <a:r>
                        <a:rPr lang="en-US" sz="1700" u="none" strike="noStrike" dirty="0">
                          <a:effectLst/>
                        </a:rPr>
                        <a:t>Hypertrophic obstructive cardiomyopathy</a:t>
                      </a:r>
                      <a:r>
                        <a:rPr lang="en-US" sz="1700" dirty="0">
                          <a:effectLst/>
                        </a:rPr>
                        <a:t> (</a:t>
                      </a:r>
                      <a:r>
                        <a:rPr lang="en-US" sz="1700" u="none" strike="noStrike" dirty="0">
                          <a:effectLst/>
                        </a:rPr>
                        <a:t>HOCM</a:t>
                      </a:r>
                      <a:r>
                        <a:rPr lang="en-US" sz="1700" dirty="0">
                          <a:effectLst/>
                        </a:rPr>
                        <a:t>)</a:t>
                      </a:r>
                      <a:endParaRPr lang="en-US" sz="17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7253289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784668606"/>
              </p:ext>
            </p:extLst>
          </p:nvPr>
        </p:nvGraphicFramePr>
        <p:xfrm>
          <a:off x="457200" y="381848"/>
          <a:ext cx="8229600" cy="5999480"/>
        </p:xfrm>
        <a:graphic>
          <a:graphicData uri="http://schemas.openxmlformats.org/drawingml/2006/table">
            <a:tbl>
              <a:tblPr firstRow="1" firstCol="1" bandRow="1">
                <a:tableStyleId>{5DA37D80-6434-44D0-A028-1B22A696006F}</a:tableStyleId>
              </a:tblPr>
              <a:tblGrid>
                <a:gridCol w="2057400"/>
                <a:gridCol w="2057400"/>
                <a:gridCol w="2057400"/>
                <a:gridCol w="2057400"/>
              </a:tblGrid>
              <a:tr h="0">
                <a:tc>
                  <a:txBody>
                    <a:bodyPr/>
                    <a:lstStyle/>
                    <a:p>
                      <a:pPr algn="ctr">
                        <a:lnSpc>
                          <a:spcPct val="100000"/>
                        </a:lnSpc>
                        <a:spcAft>
                          <a:spcPts val="0"/>
                        </a:spcAft>
                      </a:pPr>
                      <a:r>
                        <a:rPr lang="en-US" sz="1700" u="none" strike="noStrike" dirty="0">
                          <a:effectLst/>
                        </a:rPr>
                        <a:t>Murmur</a:t>
                      </a:r>
                      <a:endParaRPr lang="en-US" sz="1700" dirty="0">
                        <a:effectLst/>
                        <a:latin typeface="Calibri"/>
                        <a:ea typeface="Calibri"/>
                        <a:cs typeface="Arial"/>
                      </a:endParaRPr>
                    </a:p>
                  </a:txBody>
                  <a:tcPr marL="45720" marR="45720"/>
                </a:tc>
                <a:tc>
                  <a:txBody>
                    <a:bodyPr/>
                    <a:lstStyle/>
                    <a:p>
                      <a:pPr algn="ctr">
                        <a:lnSpc>
                          <a:spcPct val="100000"/>
                        </a:lnSpc>
                        <a:spcAft>
                          <a:spcPts val="0"/>
                        </a:spcAft>
                      </a:pPr>
                      <a:r>
                        <a:rPr lang="en-US" sz="1700">
                          <a:effectLst/>
                        </a:rPr>
                        <a:t>Timing</a:t>
                      </a:r>
                      <a:endParaRPr lang="en-US" sz="1700">
                        <a:effectLst/>
                        <a:latin typeface="Calibri"/>
                        <a:ea typeface="Calibri"/>
                        <a:cs typeface="Arial"/>
                      </a:endParaRPr>
                    </a:p>
                  </a:txBody>
                  <a:tcPr marL="45720" marR="45720"/>
                </a:tc>
                <a:tc gridSpan="2">
                  <a:txBody>
                    <a:bodyPr/>
                    <a:lstStyle/>
                    <a:p>
                      <a:pPr algn="ctr">
                        <a:lnSpc>
                          <a:spcPct val="100000"/>
                        </a:lnSpc>
                        <a:spcAft>
                          <a:spcPts val="0"/>
                        </a:spcAft>
                      </a:pPr>
                      <a:r>
                        <a:rPr lang="en-US" sz="1700" dirty="0">
                          <a:effectLst/>
                        </a:rPr>
                        <a:t>Occurrence</a:t>
                      </a:r>
                      <a:endParaRPr lang="en-US" sz="1700" dirty="0">
                        <a:effectLst/>
                        <a:latin typeface="Calibri"/>
                        <a:ea typeface="Calibri"/>
                        <a:cs typeface="Arial"/>
                      </a:endParaRPr>
                    </a:p>
                  </a:txBody>
                  <a:tcPr marL="45720" marR="45720"/>
                </a:tc>
                <a:tc hMerge="1">
                  <a:txBody>
                    <a:bodyPr/>
                    <a:lstStyle/>
                    <a:p>
                      <a:endParaRPr lang="en-US" dirty="0"/>
                    </a:p>
                  </a:txBody>
                  <a:tcPr/>
                </a:tc>
              </a:tr>
              <a:tr h="0">
                <a:tc>
                  <a:txBody>
                    <a:bodyPr/>
                    <a:lstStyle/>
                    <a:p>
                      <a:pPr algn="ctr">
                        <a:lnSpc>
                          <a:spcPct val="100000"/>
                        </a:lnSpc>
                        <a:spcAft>
                          <a:spcPts val="0"/>
                        </a:spcAft>
                      </a:pPr>
                      <a:r>
                        <a:rPr lang="en-US" sz="1800" dirty="0">
                          <a:effectLst/>
                        </a:rPr>
                        <a:t>Diastolic</a:t>
                      </a:r>
                      <a:r>
                        <a:rPr lang="en-US" sz="1800" u="none" strike="noStrike" dirty="0">
                          <a:effectLst/>
                        </a:rPr>
                        <a:t>murmurs</a:t>
                      </a:r>
                      <a:endParaRPr lang="en-US" sz="1800" dirty="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dirty="0">
                          <a:effectLst/>
                        </a:rPr>
                        <a:t>During ventricular relaxation (i.e., occurs with or after S2 and before S1)</a:t>
                      </a:r>
                    </a:p>
                    <a:p>
                      <a:pPr marL="342900" lvl="0" indent="-342900">
                        <a:lnSpc>
                          <a:spcPct val="100000"/>
                        </a:lnSpc>
                        <a:spcAft>
                          <a:spcPts val="1000"/>
                        </a:spcAft>
                        <a:buSzPts val="1000"/>
                        <a:buFont typeface="Symbol"/>
                        <a:buChar char=""/>
                        <a:tabLst>
                          <a:tab pos="457200" algn="l"/>
                        </a:tabLst>
                      </a:pPr>
                      <a:r>
                        <a:rPr lang="en-US" sz="1800" dirty="0">
                          <a:effectLst/>
                        </a:rPr>
                        <a:t>May be classified as: early-diastolic, mid-diastolic, late-diastolic, or </a:t>
                      </a:r>
                      <a:r>
                        <a:rPr lang="en-US" sz="1800" dirty="0" err="1">
                          <a:effectLst/>
                        </a:rPr>
                        <a:t>holo</a:t>
                      </a:r>
                      <a:r>
                        <a:rPr lang="en-US" sz="1800" dirty="0">
                          <a:effectLst/>
                        </a:rPr>
                        <a:t>-diastolic according to the onset and termination of the </a:t>
                      </a:r>
                      <a:r>
                        <a:rPr lang="en-US" sz="1800" u="none" strike="noStrike" dirty="0">
                          <a:effectLst/>
                        </a:rPr>
                        <a:t>murmur</a:t>
                      </a:r>
                      <a:endParaRPr lang="en-US" sz="1800" dirty="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a:effectLst/>
                        </a:rPr>
                        <a:t>Do not occur physiologically</a:t>
                      </a:r>
                    </a:p>
                    <a:p>
                      <a:pPr marL="342900" lvl="0" indent="-342900">
                        <a:lnSpc>
                          <a:spcPct val="100000"/>
                        </a:lnSpc>
                        <a:spcAft>
                          <a:spcPts val="1000"/>
                        </a:spcAft>
                        <a:buSzPts val="1000"/>
                        <a:buFont typeface="Symbol"/>
                        <a:buChar char=""/>
                        <a:tabLst>
                          <a:tab pos="457200" algn="l"/>
                        </a:tabLst>
                      </a:pPr>
                      <a:r>
                        <a:rPr lang="en-US" sz="1800">
                          <a:effectLst/>
                        </a:rPr>
                        <a:t>Next best step in management: transthoracic echocardiogram</a:t>
                      </a:r>
                      <a:endParaRPr lang="en-US" sz="180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u="none" strike="noStrike" dirty="0">
                          <a:effectLst/>
                        </a:rPr>
                        <a:t>Mitral stenosis</a:t>
                      </a:r>
                      <a:endParaRPr lang="en-US" sz="1800" dirty="0">
                        <a:effectLst/>
                      </a:endParaRPr>
                    </a:p>
                    <a:p>
                      <a:pPr marL="342900" lvl="0" indent="-342900">
                        <a:lnSpc>
                          <a:spcPct val="100000"/>
                        </a:lnSpc>
                        <a:spcAft>
                          <a:spcPts val="1000"/>
                        </a:spcAft>
                        <a:buSzPts val="1000"/>
                        <a:buFont typeface="Symbol"/>
                        <a:buChar char=""/>
                        <a:tabLst>
                          <a:tab pos="457200" algn="l"/>
                        </a:tabLst>
                      </a:pPr>
                      <a:r>
                        <a:rPr lang="en-US" sz="1800" u="none" strike="noStrike" dirty="0">
                          <a:effectLst/>
                        </a:rPr>
                        <a:t>Aortic regurgitation</a:t>
                      </a:r>
                      <a:endParaRPr lang="en-US" sz="1800" dirty="0">
                        <a:effectLst/>
                      </a:endParaRPr>
                    </a:p>
                    <a:p>
                      <a:pPr marL="342900" lvl="0" indent="-342900">
                        <a:lnSpc>
                          <a:spcPct val="100000"/>
                        </a:lnSpc>
                        <a:spcAft>
                          <a:spcPts val="1000"/>
                        </a:spcAft>
                        <a:buSzPts val="1000"/>
                        <a:buFont typeface="Symbol"/>
                        <a:buChar char=""/>
                        <a:tabLst>
                          <a:tab pos="457200" algn="l"/>
                        </a:tabLst>
                      </a:pPr>
                      <a:r>
                        <a:rPr lang="en-US" sz="1800" dirty="0">
                          <a:effectLst/>
                        </a:rPr>
                        <a:t>Tricuspid stenosis</a:t>
                      </a:r>
                    </a:p>
                    <a:p>
                      <a:pPr marL="342900" lvl="0" indent="-342900">
                        <a:lnSpc>
                          <a:spcPct val="100000"/>
                        </a:lnSpc>
                        <a:spcAft>
                          <a:spcPts val="1000"/>
                        </a:spcAft>
                        <a:buSzPts val="1000"/>
                        <a:buFont typeface="Symbol"/>
                        <a:buChar char=""/>
                        <a:tabLst>
                          <a:tab pos="457200" algn="l"/>
                        </a:tabLst>
                      </a:pPr>
                      <a:r>
                        <a:rPr lang="en-US" sz="1800" dirty="0">
                          <a:effectLst/>
                        </a:rPr>
                        <a:t>Pulmonary regurgitation</a:t>
                      </a:r>
                      <a:endParaRPr lang="en-US" sz="1800" dirty="0">
                        <a:effectLst/>
                        <a:latin typeface="Calibri"/>
                        <a:ea typeface="Calibri"/>
                        <a:cs typeface="Arial"/>
                      </a:endParaRPr>
                    </a:p>
                  </a:txBody>
                  <a:tcPr marL="45720" marR="45720"/>
                </a:tc>
              </a:tr>
              <a:tr h="0">
                <a:tc>
                  <a:txBody>
                    <a:bodyPr/>
                    <a:lstStyle/>
                    <a:p>
                      <a:pPr algn="ctr">
                        <a:lnSpc>
                          <a:spcPct val="100000"/>
                        </a:lnSpc>
                        <a:spcAft>
                          <a:spcPts val="0"/>
                        </a:spcAft>
                      </a:pPr>
                      <a:r>
                        <a:rPr lang="en-US" sz="1700" dirty="0">
                          <a:effectLst/>
                        </a:rPr>
                        <a:t>Continuous </a:t>
                      </a:r>
                      <a:r>
                        <a:rPr lang="en-US" sz="1700" u="none" strike="noStrike" dirty="0">
                          <a:effectLst/>
                        </a:rPr>
                        <a:t>murmurs</a:t>
                      </a:r>
                      <a:endParaRPr lang="en-US" sz="1700" dirty="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a:effectLst/>
                        </a:rPr>
                        <a:t>During systole and diastole</a:t>
                      </a:r>
                      <a:endParaRPr lang="en-US" sz="180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dirty="0" err="1">
                          <a:effectLst/>
                        </a:rPr>
                        <a:t>Hyperdynamic</a:t>
                      </a:r>
                      <a:r>
                        <a:rPr lang="en-US" sz="1800" dirty="0">
                          <a:effectLst/>
                        </a:rPr>
                        <a:t> state</a:t>
                      </a:r>
                    </a:p>
                    <a:p>
                      <a:pPr marL="342900" lvl="0" indent="-342900">
                        <a:lnSpc>
                          <a:spcPct val="100000"/>
                        </a:lnSpc>
                        <a:spcAft>
                          <a:spcPts val="1000"/>
                        </a:spcAft>
                        <a:buSzPts val="1000"/>
                        <a:buFont typeface="Symbol"/>
                        <a:buChar char=""/>
                        <a:tabLst>
                          <a:tab pos="457200" algn="l"/>
                        </a:tabLst>
                      </a:pPr>
                      <a:r>
                        <a:rPr lang="en-US" sz="1800" u="none" strike="noStrike" dirty="0">
                          <a:effectLst/>
                        </a:rPr>
                        <a:t>Cervical venous hum</a:t>
                      </a:r>
                      <a:endParaRPr lang="en-US" sz="1800" dirty="0">
                        <a:effectLst/>
                        <a:latin typeface="Calibri"/>
                        <a:ea typeface="Calibri"/>
                        <a:cs typeface="Arial"/>
                      </a:endParaRP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sz="1800" dirty="0">
                          <a:effectLst/>
                        </a:rPr>
                        <a:t>PDA</a:t>
                      </a:r>
                    </a:p>
                    <a:p>
                      <a:pPr marL="342900" lvl="0" indent="-342900">
                        <a:lnSpc>
                          <a:spcPct val="100000"/>
                        </a:lnSpc>
                        <a:spcAft>
                          <a:spcPts val="1000"/>
                        </a:spcAft>
                        <a:buSzPts val="1000"/>
                        <a:buFont typeface="Symbol"/>
                        <a:buChar char=""/>
                        <a:tabLst>
                          <a:tab pos="457200" algn="l"/>
                        </a:tabLst>
                      </a:pPr>
                      <a:r>
                        <a:rPr lang="en-US" sz="1800" dirty="0" err="1">
                          <a:effectLst/>
                        </a:rPr>
                        <a:t>Arteriovenous</a:t>
                      </a:r>
                      <a:r>
                        <a:rPr lang="en-US" sz="1800" dirty="0">
                          <a:effectLst/>
                        </a:rPr>
                        <a:t> fistulas</a:t>
                      </a:r>
                      <a:endParaRPr lang="en-US" sz="18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725328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628800"/>
            <a:ext cx="8640960" cy="2862322"/>
          </a:xfrm>
          <a:prstGeom prst="rect">
            <a:avLst/>
          </a:prstGeom>
        </p:spPr>
        <p:txBody>
          <a:bodyPr wrap="square">
            <a:spAutoFit/>
          </a:bodyPr>
          <a:lstStyle/>
          <a:p>
            <a:r>
              <a:rPr lang="en-US" sz="3000" dirty="0"/>
              <a:t>A mid-systolic murmur in an asymptomatic individual is most likely physiological! Unlike systolic murmurs, diastolic murmurs are almost always pathological!</a:t>
            </a:r>
          </a:p>
          <a:p>
            <a:r>
              <a:rPr lang="en-US" sz="3000" dirty="0"/>
              <a:t>Diastolic murmurs may require that certain maneuvers be performed to make them more apparent.</a:t>
            </a:r>
          </a:p>
        </p:txBody>
      </p:sp>
    </p:spTree>
    <p:extLst>
      <p:ext uri="{BB962C8B-B14F-4D97-AF65-F5344CB8AC3E}">
        <p14:creationId xmlns:p14="http://schemas.microsoft.com/office/powerpoint/2010/main" val="725328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8928992" cy="6858000"/>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8712968" cy="6336704"/>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784976" cy="6480720"/>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04664"/>
            <a:ext cx="8640960" cy="6453335"/>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07504" y="332656"/>
            <a:ext cx="9036495" cy="6408712"/>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0648"/>
            <a:ext cx="8748464" cy="6336704"/>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24" y="1053891"/>
            <a:ext cx="8532440" cy="4247317"/>
          </a:xfrm>
          <a:prstGeom prst="rect">
            <a:avLst/>
          </a:prstGeom>
        </p:spPr>
        <p:txBody>
          <a:bodyPr wrap="square">
            <a:spAutoFit/>
          </a:bodyPr>
          <a:lstStyle/>
          <a:p>
            <a:r>
              <a:rPr lang="en-US" sz="3000" b="1" dirty="0"/>
              <a:t>Radiation</a:t>
            </a:r>
            <a:endParaRPr lang="en-US" sz="3000" dirty="0"/>
          </a:p>
          <a:p>
            <a:r>
              <a:rPr lang="en-US" sz="3000" dirty="0"/>
              <a:t>A murmur may be auscultated at a site that does not lie directly over the heart. </a:t>
            </a:r>
          </a:p>
          <a:p>
            <a:pPr marL="285750" lvl="0" indent="-285750">
              <a:buFont typeface="Arial" pitchFamily="34" charset="0"/>
              <a:buChar char="•"/>
            </a:pPr>
            <a:r>
              <a:rPr lang="en-US" sz="3000" b="1" dirty="0"/>
              <a:t>Aortic stenosis</a:t>
            </a:r>
            <a:r>
              <a:rPr lang="en-US" sz="3000" dirty="0"/>
              <a:t>: systolic murmur radiates to carotid arteries</a:t>
            </a:r>
          </a:p>
          <a:p>
            <a:pPr marL="285750" lvl="0" indent="-285750">
              <a:buFont typeface="Arial" pitchFamily="34" charset="0"/>
              <a:buChar char="•"/>
            </a:pPr>
            <a:r>
              <a:rPr lang="en-US" sz="3000" b="1" dirty="0"/>
              <a:t>Mitral regurgitation</a:t>
            </a:r>
            <a:r>
              <a:rPr lang="en-US" sz="3000" dirty="0"/>
              <a:t>: systolic murmur radiates to the left axilla (in the left lateral recumbent position)</a:t>
            </a:r>
          </a:p>
          <a:p>
            <a:pPr marL="285750" lvl="0" indent="-285750">
              <a:buFont typeface="Arial" pitchFamily="34" charset="0"/>
              <a:buChar char="•"/>
            </a:pPr>
            <a:r>
              <a:rPr lang="en-US" sz="3000" b="1" dirty="0"/>
              <a:t>Pulmonary stenosis</a:t>
            </a:r>
            <a:r>
              <a:rPr lang="en-US" sz="3000" dirty="0"/>
              <a:t>: systolic murmur radiates to the </a:t>
            </a:r>
            <a:r>
              <a:rPr lang="en-US" sz="3000" dirty="0" err="1"/>
              <a:t>interscapular</a:t>
            </a:r>
            <a:r>
              <a:rPr lang="en-US" sz="3000" dirty="0"/>
              <a:t> region</a:t>
            </a:r>
          </a:p>
        </p:txBody>
      </p:sp>
    </p:spTree>
    <p:extLst>
      <p:ext uri="{BB962C8B-B14F-4D97-AF65-F5344CB8AC3E}">
        <p14:creationId xmlns:p14="http://schemas.microsoft.com/office/powerpoint/2010/main" val="7253289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88640"/>
            <a:ext cx="8568951" cy="6480720"/>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79512" y="0"/>
            <a:ext cx="8784976" cy="6857999"/>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640960" cy="6336704"/>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4624"/>
            <a:ext cx="8712968" cy="6696744"/>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media-us.amboss.com/media/thumbs/big_58ecb7396793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8784976" cy="6552727"/>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5887" y="260648"/>
            <a:ext cx="1446614" cy="477054"/>
          </a:xfrm>
          <a:prstGeom prst="rect">
            <a:avLst/>
          </a:prstGeom>
        </p:spPr>
        <p:txBody>
          <a:bodyPr wrap="none">
            <a:spAutoFit/>
          </a:bodyPr>
          <a:lstStyle/>
          <a:p>
            <a:r>
              <a:rPr lang="en-US" sz="2500" b="1" dirty="0"/>
              <a:t>Palpation</a:t>
            </a:r>
            <a:endParaRPr lang="en-US" sz="2500" dirty="0"/>
          </a:p>
        </p:txBody>
      </p:sp>
      <p:graphicFrame>
        <p:nvGraphicFramePr>
          <p:cNvPr id="3" name="Table 2"/>
          <p:cNvGraphicFramePr>
            <a:graphicFrameLocks noGrp="1"/>
          </p:cNvGraphicFramePr>
          <p:nvPr>
            <p:extLst>
              <p:ext uri="{D42A27DB-BD31-4B8C-83A1-F6EECF244321}">
                <p14:modId xmlns:p14="http://schemas.microsoft.com/office/powerpoint/2010/main" val="3043558448"/>
              </p:ext>
            </p:extLst>
          </p:nvPr>
        </p:nvGraphicFramePr>
        <p:xfrm>
          <a:off x="251520" y="1916832"/>
          <a:ext cx="8496944" cy="2176977"/>
        </p:xfrm>
        <a:graphic>
          <a:graphicData uri="http://schemas.openxmlformats.org/drawingml/2006/table">
            <a:tbl>
              <a:tblPr firstRow="1" firstCol="1" bandRow="1">
                <a:tableStyleId>{5DA37D80-6434-44D0-A028-1B22A696006F}</a:tableStyleId>
              </a:tblPr>
              <a:tblGrid>
                <a:gridCol w="1512167"/>
                <a:gridCol w="3888432"/>
                <a:gridCol w="3096345"/>
              </a:tblGrid>
              <a:tr h="690003">
                <a:tc>
                  <a:txBody>
                    <a:bodyPr/>
                    <a:lstStyle/>
                    <a:p>
                      <a:pPr algn="ctr">
                        <a:lnSpc>
                          <a:spcPct val="100000"/>
                        </a:lnSpc>
                        <a:spcAft>
                          <a:spcPts val="1000"/>
                        </a:spcAft>
                      </a:pPr>
                      <a:r>
                        <a:rPr lang="en-US" sz="1800" dirty="0">
                          <a:effectLst/>
                        </a:rPr>
                        <a:t>Characteristics of </a:t>
                      </a:r>
                      <a:r>
                        <a:rPr lang="en-US" sz="1800" u="none" strike="noStrike" dirty="0">
                          <a:effectLst/>
                        </a:rPr>
                        <a:t>pulse</a:t>
                      </a:r>
                      <a:endParaRPr lang="en-US" sz="1800" dirty="0">
                        <a:effectLst/>
                        <a:latin typeface="Calibri"/>
                        <a:ea typeface="Calibri"/>
                        <a:cs typeface="Arial"/>
                      </a:endParaRPr>
                    </a:p>
                  </a:txBody>
                  <a:tcPr marL="33165" marR="33165" marT="33165" marB="33165"/>
                </a:tc>
                <a:tc>
                  <a:txBody>
                    <a:bodyPr/>
                    <a:lstStyle/>
                    <a:p>
                      <a:pPr algn="ctr">
                        <a:lnSpc>
                          <a:spcPct val="100000"/>
                        </a:lnSpc>
                        <a:spcAft>
                          <a:spcPts val="0"/>
                        </a:spcAft>
                      </a:pPr>
                      <a:r>
                        <a:rPr lang="en-US" sz="1800">
                          <a:effectLst/>
                        </a:rPr>
                        <a:t>Description</a:t>
                      </a:r>
                      <a:endParaRPr lang="en-US" sz="1800">
                        <a:effectLst/>
                        <a:latin typeface="Calibri"/>
                        <a:ea typeface="Calibri"/>
                        <a:cs typeface="Arial"/>
                      </a:endParaRPr>
                    </a:p>
                  </a:txBody>
                  <a:tcPr marL="33165" marR="33165" marT="33165" marB="33165"/>
                </a:tc>
                <a:tc>
                  <a:txBody>
                    <a:bodyPr/>
                    <a:lstStyle/>
                    <a:p>
                      <a:pPr algn="ctr">
                        <a:lnSpc>
                          <a:spcPct val="100000"/>
                        </a:lnSpc>
                        <a:spcAft>
                          <a:spcPts val="0"/>
                        </a:spcAft>
                      </a:pPr>
                      <a:r>
                        <a:rPr lang="en-US" sz="1800" dirty="0">
                          <a:effectLst/>
                        </a:rPr>
                        <a:t>Possible causes</a:t>
                      </a:r>
                      <a:endParaRPr lang="en-US" sz="1800" dirty="0">
                        <a:effectLst/>
                        <a:latin typeface="Calibri"/>
                        <a:ea typeface="Calibri"/>
                        <a:cs typeface="Arial"/>
                      </a:endParaRPr>
                    </a:p>
                  </a:txBody>
                  <a:tcPr marL="33165" marR="33165" marT="33165" marB="33165"/>
                </a:tc>
              </a:tr>
              <a:tr h="1486974">
                <a:tc>
                  <a:txBody>
                    <a:bodyPr/>
                    <a:lstStyle/>
                    <a:p>
                      <a:pPr algn="ctr">
                        <a:lnSpc>
                          <a:spcPct val="100000"/>
                        </a:lnSpc>
                        <a:spcAft>
                          <a:spcPts val="0"/>
                        </a:spcAft>
                      </a:pPr>
                      <a:r>
                        <a:rPr lang="en-US" sz="1800">
                          <a:effectLst/>
                        </a:rPr>
                        <a:t>Rate</a:t>
                      </a:r>
                      <a:endParaRPr lang="en-US" sz="1800">
                        <a:effectLst/>
                        <a:latin typeface="Calibri"/>
                        <a:ea typeface="Calibri"/>
                        <a:cs typeface="Arial"/>
                      </a:endParaRPr>
                    </a:p>
                  </a:txBody>
                  <a:tcPr marL="33165" marR="33165" marT="33165" marB="33165"/>
                </a:tc>
                <a:tc>
                  <a:txBody>
                    <a:bodyPr/>
                    <a:lstStyle/>
                    <a:p>
                      <a:pPr indent="-228600" rtl="0">
                        <a:lnSpc>
                          <a:spcPct val="100000"/>
                        </a:lnSpc>
                        <a:spcAft>
                          <a:spcPts val="1000"/>
                        </a:spcAft>
                        <a:tabLst>
                          <a:tab pos="457200" algn="l"/>
                        </a:tabLst>
                      </a:pPr>
                      <a:r>
                        <a:rPr lang="en-US" sz="1800" dirty="0">
                          <a:effectLst/>
                        </a:rPr>
                        <a:t>Number of beats per minute</a:t>
                      </a:r>
                    </a:p>
                    <a:p>
                      <a:pPr indent="-228600">
                        <a:lnSpc>
                          <a:spcPct val="100000"/>
                        </a:lnSpc>
                        <a:spcAft>
                          <a:spcPts val="1000"/>
                        </a:spcAft>
                        <a:tabLst>
                          <a:tab pos="457200" algn="l"/>
                        </a:tabLst>
                      </a:pPr>
                      <a:r>
                        <a:rPr lang="en-US" sz="1800" dirty="0">
                          <a:effectLst/>
                        </a:rPr>
                        <a:t>&lt; 60 </a:t>
                      </a:r>
                      <a:r>
                        <a:rPr lang="en-US" sz="1800" dirty="0" err="1">
                          <a:effectLst/>
                        </a:rPr>
                        <a:t>bpm</a:t>
                      </a:r>
                      <a:r>
                        <a:rPr lang="en-US" sz="1800" dirty="0">
                          <a:effectLst/>
                        </a:rPr>
                        <a:t> → </a:t>
                      </a:r>
                      <a:r>
                        <a:rPr lang="en-US" sz="1800" dirty="0" err="1">
                          <a:effectLst/>
                        </a:rPr>
                        <a:t>bradycardia</a:t>
                      </a:r>
                      <a:endParaRPr lang="en-US" sz="1800" dirty="0">
                        <a:effectLst/>
                      </a:endParaRPr>
                    </a:p>
                    <a:p>
                      <a:pPr indent="-228600">
                        <a:lnSpc>
                          <a:spcPct val="100000"/>
                        </a:lnSpc>
                        <a:spcAft>
                          <a:spcPts val="1000"/>
                        </a:spcAft>
                        <a:tabLst>
                          <a:tab pos="457200" algn="l"/>
                        </a:tabLst>
                      </a:pPr>
                      <a:r>
                        <a:rPr lang="en-US" sz="1800" dirty="0">
                          <a:effectLst/>
                        </a:rPr>
                        <a:t>&gt; 100 </a:t>
                      </a:r>
                      <a:r>
                        <a:rPr lang="en-US" sz="1800" dirty="0" err="1">
                          <a:effectLst/>
                        </a:rPr>
                        <a:t>bpm</a:t>
                      </a:r>
                      <a:r>
                        <a:rPr lang="en-US" sz="1800" dirty="0">
                          <a:effectLst/>
                        </a:rPr>
                        <a:t> → tachycardia</a:t>
                      </a:r>
                      <a:endParaRPr lang="en-US" sz="1800" dirty="0">
                        <a:effectLst/>
                        <a:latin typeface="Calibri"/>
                        <a:ea typeface="Calibri"/>
                        <a:cs typeface="Arial"/>
                      </a:endParaRPr>
                    </a:p>
                  </a:txBody>
                  <a:tcPr marL="33165" marR="33165" marT="33165" marB="33165"/>
                </a:tc>
                <a:tc>
                  <a:txBody>
                    <a:bodyPr/>
                    <a:lstStyle/>
                    <a:p>
                      <a:pPr marL="342900" lvl="0" indent="-342900" rtl="0">
                        <a:lnSpc>
                          <a:spcPct val="100000"/>
                        </a:lnSpc>
                        <a:spcAft>
                          <a:spcPts val="1000"/>
                        </a:spcAft>
                        <a:buSzPts val="1000"/>
                        <a:buFont typeface="Symbol"/>
                        <a:buChar char=""/>
                        <a:tabLst>
                          <a:tab pos="457200" algn="l"/>
                        </a:tabLst>
                      </a:pPr>
                      <a:r>
                        <a:rPr lang="en-US" sz="1800" dirty="0">
                          <a:effectLst/>
                        </a:rPr>
                        <a:t>Physiological variations</a:t>
                      </a:r>
                    </a:p>
                    <a:p>
                      <a:pPr marL="342900" lvl="0" indent="-342900">
                        <a:lnSpc>
                          <a:spcPct val="100000"/>
                        </a:lnSpc>
                        <a:spcAft>
                          <a:spcPts val="1000"/>
                        </a:spcAft>
                        <a:buSzPts val="1000"/>
                        <a:buFont typeface="Symbol"/>
                        <a:buChar char=""/>
                        <a:tabLst>
                          <a:tab pos="457200" algn="l"/>
                        </a:tabLst>
                      </a:pPr>
                      <a:r>
                        <a:rPr lang="en-US" sz="1800" u="none" strike="noStrike" dirty="0">
                          <a:effectLst/>
                        </a:rPr>
                        <a:t>Bradyarrhythmias</a:t>
                      </a:r>
                      <a:endParaRPr lang="en-US" sz="1800" dirty="0">
                        <a:effectLst/>
                      </a:endParaRPr>
                    </a:p>
                    <a:p>
                      <a:pPr marL="342900" lvl="0" indent="-342900">
                        <a:lnSpc>
                          <a:spcPct val="100000"/>
                        </a:lnSpc>
                        <a:spcAft>
                          <a:spcPts val="1000"/>
                        </a:spcAft>
                        <a:buSzPts val="1000"/>
                        <a:buFont typeface="Symbol"/>
                        <a:buChar char=""/>
                        <a:tabLst>
                          <a:tab pos="457200" algn="l"/>
                        </a:tabLst>
                      </a:pPr>
                      <a:r>
                        <a:rPr lang="en-US" sz="1800" u="none" strike="noStrike" dirty="0">
                          <a:effectLst/>
                        </a:rPr>
                        <a:t>Tachyarrhythmias</a:t>
                      </a:r>
                      <a:endParaRPr lang="en-US" sz="1800" dirty="0">
                        <a:effectLst/>
                        <a:latin typeface="Calibri"/>
                        <a:ea typeface="Calibri"/>
                        <a:cs typeface="Arial"/>
                      </a:endParaRPr>
                    </a:p>
                  </a:txBody>
                  <a:tcPr marL="33165" marR="33165" marT="33165" marB="33165"/>
                </a:tc>
              </a:tr>
            </a:tbl>
          </a:graphicData>
        </a:graphic>
      </p:graphicFrame>
    </p:spTree>
    <p:extLst>
      <p:ext uri="{BB962C8B-B14F-4D97-AF65-F5344CB8AC3E}">
        <p14:creationId xmlns:p14="http://schemas.microsoft.com/office/powerpoint/2010/main" val="7253289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16482576"/>
              </p:ext>
            </p:extLst>
          </p:nvPr>
        </p:nvGraphicFramePr>
        <p:xfrm>
          <a:off x="72007" y="163446"/>
          <a:ext cx="8964489" cy="6694554"/>
        </p:xfrm>
        <a:graphic>
          <a:graphicData uri="http://schemas.openxmlformats.org/drawingml/2006/table">
            <a:tbl>
              <a:tblPr firstRow="1" firstCol="1" bandRow="1">
                <a:tableStyleId>{5DA37D80-6434-44D0-A028-1B22A696006F}</a:tableStyleId>
              </a:tblPr>
              <a:tblGrid>
                <a:gridCol w="1403649"/>
                <a:gridCol w="3384376"/>
                <a:gridCol w="4176464"/>
              </a:tblGrid>
              <a:tr h="683373">
                <a:tc>
                  <a:txBody>
                    <a:bodyPr/>
                    <a:lstStyle/>
                    <a:p>
                      <a:pPr algn="ctr">
                        <a:lnSpc>
                          <a:spcPts val="1700"/>
                        </a:lnSpc>
                        <a:spcAft>
                          <a:spcPts val="1000"/>
                        </a:spcAft>
                      </a:pPr>
                      <a:r>
                        <a:rPr lang="en-US" sz="1600" dirty="0">
                          <a:effectLst/>
                        </a:rPr>
                        <a:t>Characteristics of </a:t>
                      </a:r>
                      <a:r>
                        <a:rPr lang="en-US" sz="1600" u="none" strike="noStrike" dirty="0">
                          <a:effectLst/>
                        </a:rPr>
                        <a:t>pulse</a:t>
                      </a:r>
                      <a:endParaRPr lang="en-US" sz="1600" dirty="0">
                        <a:effectLst/>
                        <a:latin typeface="Calibri"/>
                        <a:ea typeface="Calibri"/>
                        <a:cs typeface="Arial"/>
                      </a:endParaRPr>
                    </a:p>
                  </a:txBody>
                  <a:tcPr marL="33165" marR="33165" marT="33165" marB="33165"/>
                </a:tc>
                <a:tc>
                  <a:txBody>
                    <a:bodyPr/>
                    <a:lstStyle/>
                    <a:p>
                      <a:pPr algn="ctr">
                        <a:lnSpc>
                          <a:spcPts val="1700"/>
                        </a:lnSpc>
                        <a:spcAft>
                          <a:spcPts val="0"/>
                        </a:spcAft>
                      </a:pPr>
                      <a:r>
                        <a:rPr lang="en-US" sz="1800" dirty="0">
                          <a:effectLst/>
                        </a:rPr>
                        <a:t>Description</a:t>
                      </a:r>
                      <a:endParaRPr lang="en-US" sz="1800" dirty="0">
                        <a:effectLst/>
                        <a:latin typeface="Calibri"/>
                        <a:ea typeface="Calibri"/>
                        <a:cs typeface="Arial"/>
                      </a:endParaRPr>
                    </a:p>
                  </a:txBody>
                  <a:tcPr marL="33165" marR="33165" marT="33165" marB="33165"/>
                </a:tc>
                <a:tc>
                  <a:txBody>
                    <a:bodyPr/>
                    <a:lstStyle/>
                    <a:p>
                      <a:pPr algn="ctr">
                        <a:lnSpc>
                          <a:spcPts val="1700"/>
                        </a:lnSpc>
                        <a:spcAft>
                          <a:spcPts val="0"/>
                        </a:spcAft>
                      </a:pPr>
                      <a:r>
                        <a:rPr lang="en-US" sz="1800" dirty="0">
                          <a:effectLst/>
                        </a:rPr>
                        <a:t>Possible causes</a:t>
                      </a:r>
                      <a:endParaRPr lang="en-US" sz="1800" dirty="0">
                        <a:effectLst/>
                        <a:latin typeface="Calibri"/>
                        <a:ea typeface="Calibri"/>
                        <a:cs typeface="Arial"/>
                      </a:endParaRPr>
                    </a:p>
                  </a:txBody>
                  <a:tcPr marL="33165" marR="33165" marT="33165" marB="33165"/>
                </a:tc>
              </a:tr>
              <a:tr h="589740">
                <a:tc rowSpan="4">
                  <a:txBody>
                    <a:bodyPr/>
                    <a:lstStyle/>
                    <a:p>
                      <a:pPr algn="ctr">
                        <a:lnSpc>
                          <a:spcPts val="1700"/>
                        </a:lnSpc>
                        <a:spcAft>
                          <a:spcPts val="0"/>
                        </a:spcAft>
                      </a:pPr>
                      <a:r>
                        <a:rPr lang="en-US" sz="1800" dirty="0">
                          <a:effectLst/>
                        </a:rPr>
                        <a:t>Rhythm</a:t>
                      </a:r>
                      <a:endParaRPr lang="en-US" sz="1800" dirty="0">
                        <a:effectLst/>
                        <a:latin typeface="Calibri"/>
                        <a:ea typeface="Calibri"/>
                        <a:cs typeface="Arial"/>
                      </a:endParaRPr>
                    </a:p>
                  </a:txBody>
                  <a:tcPr marL="33165" marR="33165" marT="33165" marB="33165"/>
                </a:tc>
                <a:tc>
                  <a:txBody>
                    <a:bodyPr/>
                    <a:lstStyle/>
                    <a:p>
                      <a:pPr marL="342900" lvl="0" indent="-342900" rtl="0">
                        <a:lnSpc>
                          <a:spcPts val="1700"/>
                        </a:lnSpc>
                        <a:spcAft>
                          <a:spcPts val="1000"/>
                        </a:spcAft>
                        <a:buSzPts val="1000"/>
                        <a:buFont typeface="Symbol"/>
                        <a:buChar char=""/>
                        <a:tabLst>
                          <a:tab pos="457200" algn="l"/>
                        </a:tabLst>
                      </a:pPr>
                      <a:r>
                        <a:rPr lang="en-US" sz="1800">
                          <a:effectLst/>
                        </a:rPr>
                        <a:t>Regularly irregular</a:t>
                      </a:r>
                      <a:endParaRPr lang="en-US" sz="1800">
                        <a:effectLst/>
                        <a:latin typeface="Calibri"/>
                        <a:ea typeface="Calibri"/>
                        <a:cs typeface="Arial"/>
                      </a:endParaRPr>
                    </a:p>
                  </a:txBody>
                  <a:tcPr marL="33165" marR="33165" marT="33165" marB="33165"/>
                </a:tc>
                <a:tc>
                  <a:txBody>
                    <a:bodyPr/>
                    <a:lstStyle/>
                    <a:p>
                      <a:pPr marL="342900" lvl="0" indent="-342900" rtl="0">
                        <a:lnSpc>
                          <a:spcPts val="1700"/>
                        </a:lnSpc>
                        <a:spcAft>
                          <a:spcPts val="1000"/>
                        </a:spcAft>
                        <a:buSzPts val="1000"/>
                        <a:buFont typeface="Symbol"/>
                        <a:buChar char=""/>
                        <a:tabLst>
                          <a:tab pos="457200" algn="l"/>
                        </a:tabLst>
                      </a:pPr>
                      <a:r>
                        <a:rPr lang="en-US" sz="1800" dirty="0">
                          <a:effectLst/>
                        </a:rPr>
                        <a:t>Atrial </a:t>
                      </a:r>
                      <a:r>
                        <a:rPr lang="en-US" sz="1800" u="none" strike="noStrike" dirty="0">
                          <a:effectLst/>
                        </a:rPr>
                        <a:t>tachyarrhythmias</a:t>
                      </a:r>
                      <a:r>
                        <a:rPr lang="en-US" sz="1800" dirty="0">
                          <a:effectLst/>
                        </a:rPr>
                        <a:t> (e.g., </a:t>
                      </a:r>
                      <a:r>
                        <a:rPr lang="en-US" sz="1800" u="none" strike="noStrike" dirty="0">
                          <a:effectLst/>
                        </a:rPr>
                        <a:t>atrial flutter</a:t>
                      </a:r>
                      <a:r>
                        <a:rPr lang="en-US" sz="1800" dirty="0">
                          <a:effectLst/>
                        </a:rPr>
                        <a:t>) with a fixed </a:t>
                      </a:r>
                      <a:r>
                        <a:rPr lang="en-US" sz="1800" u="none" strike="noStrike" dirty="0">
                          <a:effectLst/>
                        </a:rPr>
                        <a:t>AV block</a:t>
                      </a:r>
                      <a:endParaRPr lang="en-US" sz="1800" dirty="0">
                        <a:effectLst/>
                        <a:latin typeface="Calibri"/>
                        <a:ea typeface="Calibri"/>
                        <a:cs typeface="Arial"/>
                      </a:endParaRPr>
                    </a:p>
                  </a:txBody>
                  <a:tcPr marL="33165" marR="33165" marT="33165" marB="33165"/>
                </a:tc>
              </a:tr>
              <a:tr h="1776031">
                <a:tc vMerge="1">
                  <a:txBody>
                    <a:bodyPr/>
                    <a:lstStyle/>
                    <a:p>
                      <a:endParaRPr lang="en-US"/>
                    </a:p>
                  </a:txBody>
                  <a:tcPr/>
                </a:tc>
                <a:tc>
                  <a:txBody>
                    <a:bodyPr/>
                    <a:lstStyle/>
                    <a:p>
                      <a:pPr indent="-228600" rtl="0">
                        <a:lnSpc>
                          <a:spcPts val="1700"/>
                        </a:lnSpc>
                        <a:spcAft>
                          <a:spcPts val="1000"/>
                        </a:spcAft>
                        <a:tabLst>
                          <a:tab pos="457200" algn="l"/>
                        </a:tabLst>
                      </a:pPr>
                      <a:r>
                        <a:rPr lang="en-US" sz="1800" dirty="0">
                          <a:effectLst/>
                        </a:rPr>
                        <a:t>Irregularly irregular</a:t>
                      </a:r>
                      <a:endParaRPr lang="en-US" sz="1800" dirty="0">
                        <a:effectLst/>
                        <a:latin typeface="Calibri"/>
                        <a:ea typeface="Calibri"/>
                        <a:cs typeface="Arial"/>
                      </a:endParaRPr>
                    </a:p>
                  </a:txBody>
                  <a:tcPr marL="33165" marR="33165" marT="33165" marB="33165"/>
                </a:tc>
                <a:tc>
                  <a:txBody>
                    <a:bodyPr/>
                    <a:lstStyle/>
                    <a:p>
                      <a:pPr marL="342900" lvl="0" indent="-342900" rtl="0">
                        <a:lnSpc>
                          <a:spcPts val="1700"/>
                        </a:lnSpc>
                        <a:spcAft>
                          <a:spcPts val="1000"/>
                        </a:spcAft>
                        <a:buSzPts val="1000"/>
                        <a:buFont typeface="Symbol"/>
                        <a:buChar char=""/>
                        <a:tabLst>
                          <a:tab pos="457200" algn="l"/>
                        </a:tabLst>
                      </a:pPr>
                      <a:r>
                        <a:rPr lang="en-US" sz="1800" u="none" strike="noStrike" dirty="0">
                          <a:effectLst/>
                        </a:rPr>
                        <a:t>Atrial fibrillation</a:t>
                      </a:r>
                      <a:endParaRPr lang="en-US" sz="1800" dirty="0">
                        <a:effectLst/>
                      </a:endParaRPr>
                    </a:p>
                    <a:p>
                      <a:pPr marL="342900" lvl="0" indent="-342900">
                        <a:lnSpc>
                          <a:spcPts val="1700"/>
                        </a:lnSpc>
                        <a:spcAft>
                          <a:spcPts val="1000"/>
                        </a:spcAft>
                        <a:buSzPts val="1000"/>
                        <a:buFont typeface="Symbol"/>
                        <a:buChar char=""/>
                        <a:tabLst>
                          <a:tab pos="457200" algn="l"/>
                        </a:tabLst>
                      </a:pPr>
                      <a:r>
                        <a:rPr lang="en-US" sz="1800" dirty="0">
                          <a:effectLst/>
                        </a:rPr>
                        <a:t>Atrial </a:t>
                      </a:r>
                      <a:r>
                        <a:rPr lang="en-US" sz="1800" u="none" strike="noStrike" dirty="0">
                          <a:effectLst/>
                        </a:rPr>
                        <a:t>tachyarrhythmias</a:t>
                      </a:r>
                      <a:r>
                        <a:rPr lang="en-US" sz="1800" dirty="0">
                          <a:effectLst/>
                        </a:rPr>
                        <a:t> (e.g., </a:t>
                      </a:r>
                      <a:r>
                        <a:rPr lang="en-US" sz="1800" u="none" strike="noStrike" dirty="0">
                          <a:effectLst/>
                        </a:rPr>
                        <a:t>atrial flutter</a:t>
                      </a:r>
                      <a:r>
                        <a:rPr lang="en-US" sz="1800" dirty="0">
                          <a:effectLst/>
                        </a:rPr>
                        <a:t>) with a varying </a:t>
                      </a:r>
                      <a:r>
                        <a:rPr lang="en-US" sz="1800" u="none" strike="noStrike" dirty="0">
                          <a:effectLst/>
                        </a:rPr>
                        <a:t>AV block</a:t>
                      </a:r>
                      <a:endParaRPr lang="en-US" sz="1800" dirty="0">
                        <a:effectLst/>
                      </a:endParaRPr>
                    </a:p>
                    <a:p>
                      <a:pPr marL="342900" lvl="0" indent="-342900">
                        <a:lnSpc>
                          <a:spcPts val="1700"/>
                        </a:lnSpc>
                        <a:spcAft>
                          <a:spcPts val="1000"/>
                        </a:spcAft>
                        <a:buSzPts val="1000"/>
                        <a:buFont typeface="Symbol"/>
                        <a:buChar char=""/>
                        <a:tabLst>
                          <a:tab pos="457200" algn="l"/>
                        </a:tabLst>
                      </a:pPr>
                      <a:r>
                        <a:rPr lang="en-US" sz="1800" dirty="0">
                          <a:effectLst/>
                        </a:rPr>
                        <a:t>Ventricular </a:t>
                      </a:r>
                      <a:r>
                        <a:rPr lang="en-US" sz="1800" dirty="0" err="1">
                          <a:effectLst/>
                        </a:rPr>
                        <a:t>ectopics</a:t>
                      </a:r>
                      <a:r>
                        <a:rPr lang="en-US" sz="1800" dirty="0">
                          <a:effectLst/>
                        </a:rPr>
                        <a:t> (</a:t>
                      </a:r>
                      <a:r>
                        <a:rPr lang="en-US" sz="1800" u="none" strike="noStrike" dirty="0">
                          <a:effectLst/>
                        </a:rPr>
                        <a:t>premature ventricular contractions</a:t>
                      </a:r>
                      <a:r>
                        <a:rPr lang="en-US" sz="1800" dirty="0">
                          <a:effectLst/>
                        </a:rPr>
                        <a:t>)</a:t>
                      </a:r>
                      <a:endParaRPr lang="en-US" sz="1800" dirty="0">
                        <a:effectLst/>
                        <a:latin typeface="Calibri"/>
                        <a:ea typeface="Calibri"/>
                        <a:cs typeface="Arial"/>
                      </a:endParaRPr>
                    </a:p>
                  </a:txBody>
                  <a:tcPr marL="33165" marR="33165" marT="33165" marB="33165"/>
                </a:tc>
              </a:tr>
              <a:tr h="1980957">
                <a:tc vMerge="1">
                  <a:txBody>
                    <a:bodyPr/>
                    <a:lstStyle/>
                    <a:p>
                      <a:endParaRPr lang="en-US"/>
                    </a:p>
                  </a:txBody>
                  <a:tcPr/>
                </a:tc>
                <a:tc>
                  <a:txBody>
                    <a:bodyPr/>
                    <a:lstStyle/>
                    <a:p>
                      <a:pPr marL="342900" lvl="0" indent="-342900" rtl="0">
                        <a:lnSpc>
                          <a:spcPts val="1700"/>
                        </a:lnSpc>
                        <a:spcAft>
                          <a:spcPts val="1000"/>
                        </a:spcAft>
                        <a:buSzPts val="1000"/>
                        <a:buFont typeface="Symbol"/>
                        <a:buChar char=""/>
                        <a:tabLst>
                          <a:tab pos="457200" algn="l"/>
                        </a:tabLst>
                      </a:pPr>
                      <a:r>
                        <a:rPr lang="en-US" sz="1800" dirty="0">
                          <a:effectLst/>
                        </a:rPr>
                        <a:t>Pulse deficit: difference between the </a:t>
                      </a:r>
                      <a:r>
                        <a:rPr lang="en-US" sz="1800" u="none" strike="noStrike" dirty="0">
                          <a:effectLst/>
                        </a:rPr>
                        <a:t>pulse</a:t>
                      </a:r>
                      <a:r>
                        <a:rPr lang="en-US" sz="1800" dirty="0">
                          <a:effectLst/>
                        </a:rPr>
                        <a:t> rate measured by </a:t>
                      </a:r>
                      <a:r>
                        <a:rPr lang="en-US" sz="1800" u="none" strike="noStrike" dirty="0">
                          <a:effectLst/>
                        </a:rPr>
                        <a:t>cardiac auscultation</a:t>
                      </a:r>
                      <a:r>
                        <a:rPr lang="en-US" sz="1800" dirty="0">
                          <a:effectLst/>
                        </a:rPr>
                        <a:t> and the peripheral </a:t>
                      </a:r>
                      <a:r>
                        <a:rPr lang="en-US" sz="1800" u="none" strike="noStrike" dirty="0">
                          <a:effectLst/>
                        </a:rPr>
                        <a:t>pulse</a:t>
                      </a:r>
                      <a:r>
                        <a:rPr lang="en-US" sz="1800" dirty="0">
                          <a:effectLst/>
                        </a:rPr>
                        <a:t> rate obtained by palpating the </a:t>
                      </a:r>
                      <a:r>
                        <a:rPr lang="en-US" sz="1800" u="none" strike="noStrike" dirty="0">
                          <a:effectLst/>
                        </a:rPr>
                        <a:t>radial artery</a:t>
                      </a:r>
                      <a:endParaRPr lang="en-US" sz="1800" dirty="0">
                        <a:effectLst/>
                        <a:latin typeface="Calibri"/>
                        <a:ea typeface="Calibri"/>
                        <a:cs typeface="Arial"/>
                      </a:endParaRPr>
                    </a:p>
                  </a:txBody>
                  <a:tcPr marL="33165" marR="33165" marT="33165" marB="33165"/>
                </a:tc>
                <a:tc>
                  <a:txBody>
                    <a:bodyPr/>
                    <a:lstStyle/>
                    <a:p>
                      <a:pPr marL="342900" lvl="0" indent="-342900" rtl="0">
                        <a:lnSpc>
                          <a:spcPts val="1700"/>
                        </a:lnSpc>
                        <a:spcAft>
                          <a:spcPts val="1000"/>
                        </a:spcAft>
                        <a:buSzPts val="1000"/>
                        <a:buFont typeface="Symbol"/>
                        <a:buChar char=""/>
                        <a:tabLst>
                          <a:tab pos="457200" algn="l"/>
                        </a:tabLst>
                      </a:pPr>
                      <a:r>
                        <a:rPr lang="en-US" sz="1800" u="none" strike="noStrike" dirty="0">
                          <a:effectLst/>
                        </a:rPr>
                        <a:t>Pulse deficit</a:t>
                      </a:r>
                      <a:r>
                        <a:rPr lang="en-US" sz="1800" dirty="0">
                          <a:effectLst/>
                        </a:rPr>
                        <a:t> &gt; 10 → </a:t>
                      </a:r>
                      <a:r>
                        <a:rPr lang="en-US" sz="1800" u="none" strike="noStrike" dirty="0">
                          <a:effectLst/>
                        </a:rPr>
                        <a:t>atrial fibrillation</a:t>
                      </a:r>
                      <a:endParaRPr lang="en-US" sz="1800" dirty="0">
                        <a:effectLst/>
                      </a:endParaRPr>
                    </a:p>
                    <a:p>
                      <a:pPr marL="342900" lvl="0" indent="-342900">
                        <a:lnSpc>
                          <a:spcPts val="1700"/>
                        </a:lnSpc>
                        <a:spcAft>
                          <a:spcPts val="1000"/>
                        </a:spcAft>
                        <a:buSzPts val="1000"/>
                        <a:buFont typeface="Symbol"/>
                        <a:buChar char=""/>
                        <a:tabLst>
                          <a:tab pos="457200" algn="l"/>
                        </a:tabLst>
                      </a:pPr>
                      <a:r>
                        <a:rPr lang="en-US" sz="1800" u="none" strike="noStrike" dirty="0">
                          <a:effectLst/>
                        </a:rPr>
                        <a:t>Pulse deficit</a:t>
                      </a:r>
                      <a:r>
                        <a:rPr lang="en-US" sz="1800" dirty="0">
                          <a:effectLst/>
                        </a:rPr>
                        <a:t> &lt; 10 → </a:t>
                      </a:r>
                      <a:r>
                        <a:rPr lang="en-US" sz="1800" u="none" strike="noStrike" dirty="0">
                          <a:effectLst/>
                        </a:rPr>
                        <a:t>premature ventricular contractions</a:t>
                      </a:r>
                      <a:endParaRPr lang="en-US" sz="1800" dirty="0">
                        <a:effectLst/>
                      </a:endParaRPr>
                    </a:p>
                    <a:p>
                      <a:pPr marL="342900" lvl="0" indent="-342900">
                        <a:lnSpc>
                          <a:spcPts val="1700"/>
                        </a:lnSpc>
                        <a:spcAft>
                          <a:spcPts val="1000"/>
                        </a:spcAft>
                        <a:buSzPts val="1000"/>
                        <a:buFont typeface="Symbol"/>
                        <a:buChar char=""/>
                        <a:tabLst>
                          <a:tab pos="457200" algn="l"/>
                        </a:tabLst>
                      </a:pPr>
                      <a:r>
                        <a:rPr lang="en-US" sz="1800" dirty="0">
                          <a:effectLst/>
                        </a:rPr>
                        <a:t>Obstructive </a:t>
                      </a:r>
                      <a:r>
                        <a:rPr lang="en-US" sz="1800" u="none" strike="noStrike" dirty="0">
                          <a:effectLst/>
                        </a:rPr>
                        <a:t>hypertrophic cardiomyopathy</a:t>
                      </a:r>
                      <a:endParaRPr lang="en-US" sz="1800" dirty="0">
                        <a:effectLst/>
                        <a:latin typeface="Calibri"/>
                        <a:ea typeface="Calibri"/>
                        <a:cs typeface="Arial"/>
                      </a:endParaRPr>
                    </a:p>
                  </a:txBody>
                  <a:tcPr marL="33165" marR="33165" marT="33165" marB="33165"/>
                </a:tc>
              </a:tr>
              <a:tr h="1664453">
                <a:tc vMerge="1">
                  <a:txBody>
                    <a:bodyPr/>
                    <a:lstStyle/>
                    <a:p>
                      <a:endParaRPr lang="en-US"/>
                    </a:p>
                  </a:txBody>
                  <a:tcPr/>
                </a:tc>
                <a:tc>
                  <a:txBody>
                    <a:bodyPr/>
                    <a:lstStyle/>
                    <a:p>
                      <a:pPr marL="342900" lvl="0" indent="-342900" rtl="0">
                        <a:lnSpc>
                          <a:spcPts val="1700"/>
                        </a:lnSpc>
                        <a:spcAft>
                          <a:spcPts val="1000"/>
                        </a:spcAft>
                        <a:buSzPts val="1000"/>
                        <a:buFont typeface="Symbol"/>
                        <a:buChar char=""/>
                        <a:tabLst>
                          <a:tab pos="457200" algn="l"/>
                        </a:tabLst>
                      </a:pPr>
                      <a:r>
                        <a:rPr lang="en-US" sz="1800" dirty="0" err="1">
                          <a:effectLst/>
                        </a:rPr>
                        <a:t>Pulsus</a:t>
                      </a:r>
                      <a:r>
                        <a:rPr lang="en-US" sz="1800" dirty="0">
                          <a:effectLst/>
                        </a:rPr>
                        <a:t> </a:t>
                      </a:r>
                      <a:r>
                        <a:rPr lang="en-US" sz="1800" dirty="0" err="1">
                          <a:effectLst/>
                        </a:rPr>
                        <a:t>bigeminus</a:t>
                      </a:r>
                      <a:r>
                        <a:rPr lang="en-US" sz="1800" dirty="0">
                          <a:effectLst/>
                        </a:rPr>
                        <a:t>: two heartbeats occur in rapid succession (usually a high volume </a:t>
                      </a:r>
                      <a:r>
                        <a:rPr lang="en-US" sz="1800" u="none" strike="noStrike" dirty="0" err="1">
                          <a:effectLst/>
                        </a:rPr>
                        <a:t>pulse</a:t>
                      </a:r>
                      <a:r>
                        <a:rPr lang="en-US" sz="1800" dirty="0" err="1">
                          <a:effectLst/>
                        </a:rPr>
                        <a:t>followed</a:t>
                      </a:r>
                      <a:r>
                        <a:rPr lang="en-US" sz="1800" dirty="0">
                          <a:effectLst/>
                        </a:rPr>
                        <a:t> by a low volume </a:t>
                      </a:r>
                      <a:r>
                        <a:rPr lang="en-US" sz="1800" u="none" strike="noStrike" dirty="0">
                          <a:effectLst/>
                        </a:rPr>
                        <a:t>pulse</a:t>
                      </a:r>
                      <a:r>
                        <a:rPr lang="en-US" sz="1800" dirty="0">
                          <a:effectLst/>
                        </a:rPr>
                        <a:t>) followed by a long gap (therefore regularly irregular)</a:t>
                      </a:r>
                      <a:endParaRPr lang="en-US" sz="1800" dirty="0">
                        <a:effectLst/>
                        <a:latin typeface="Calibri"/>
                        <a:ea typeface="Calibri"/>
                        <a:cs typeface="Arial"/>
                      </a:endParaRPr>
                    </a:p>
                  </a:txBody>
                  <a:tcPr marL="33165" marR="33165" marT="33165" marB="33165"/>
                </a:tc>
                <a:tc>
                  <a:txBody>
                    <a:bodyPr/>
                    <a:lstStyle/>
                    <a:p>
                      <a:pPr marL="342900" lvl="0" indent="-342900" rtl="0">
                        <a:lnSpc>
                          <a:spcPts val="1700"/>
                        </a:lnSpc>
                        <a:spcAft>
                          <a:spcPts val="1000"/>
                        </a:spcAft>
                        <a:buSzPts val="1000"/>
                        <a:buFont typeface="Symbol"/>
                        <a:buChar char=""/>
                        <a:tabLst>
                          <a:tab pos="457200" algn="l"/>
                        </a:tabLst>
                      </a:pPr>
                      <a:r>
                        <a:rPr lang="en-US" sz="1800" dirty="0">
                          <a:effectLst/>
                        </a:rPr>
                        <a:t>Severe </a:t>
                      </a:r>
                      <a:r>
                        <a:rPr lang="en-US" sz="1800" u="none" strike="noStrike" dirty="0">
                          <a:effectLst/>
                        </a:rPr>
                        <a:t>left heart failure</a:t>
                      </a:r>
                      <a:endParaRPr lang="en-US" sz="1800" dirty="0">
                        <a:effectLst/>
                      </a:endParaRPr>
                    </a:p>
                    <a:p>
                      <a:pPr marL="342900" lvl="0" indent="-342900">
                        <a:lnSpc>
                          <a:spcPts val="1700"/>
                        </a:lnSpc>
                        <a:spcAft>
                          <a:spcPts val="1000"/>
                        </a:spcAft>
                        <a:buSzPts val="1000"/>
                        <a:buFont typeface="Symbol"/>
                        <a:buChar char=""/>
                        <a:tabLst>
                          <a:tab pos="457200" algn="l"/>
                        </a:tabLst>
                      </a:pPr>
                      <a:r>
                        <a:rPr lang="en-US" sz="1800" dirty="0">
                          <a:effectLst/>
                        </a:rPr>
                        <a:t>Digoxin toxicity</a:t>
                      </a:r>
                      <a:endParaRPr lang="en-US" sz="1800" dirty="0">
                        <a:effectLst/>
                        <a:latin typeface="Calibri"/>
                        <a:ea typeface="Calibri"/>
                        <a:cs typeface="Arial"/>
                      </a:endParaRPr>
                    </a:p>
                  </a:txBody>
                  <a:tcPr marL="33165" marR="33165" marT="33165" marB="33165"/>
                </a:tc>
              </a:tr>
            </a:tbl>
          </a:graphicData>
        </a:graphic>
      </p:graphicFrame>
    </p:spTree>
    <p:extLst>
      <p:ext uri="{BB962C8B-B14F-4D97-AF65-F5344CB8AC3E}">
        <p14:creationId xmlns:p14="http://schemas.microsoft.com/office/powerpoint/2010/main" val="11972578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356972769"/>
              </p:ext>
            </p:extLst>
          </p:nvPr>
        </p:nvGraphicFramePr>
        <p:xfrm>
          <a:off x="251520" y="188640"/>
          <a:ext cx="8691915" cy="6311874"/>
        </p:xfrm>
        <a:graphic>
          <a:graphicData uri="http://schemas.openxmlformats.org/drawingml/2006/table">
            <a:tbl>
              <a:tblPr firstRow="1" firstCol="1" bandRow="1">
                <a:tableStyleId>{5DA37D80-6434-44D0-A028-1B22A696006F}</a:tableStyleId>
              </a:tblPr>
              <a:tblGrid>
                <a:gridCol w="1368152"/>
                <a:gridCol w="3240360"/>
                <a:gridCol w="4083403"/>
              </a:tblGrid>
              <a:tr h="504056">
                <a:tc>
                  <a:txBody>
                    <a:bodyPr/>
                    <a:lstStyle/>
                    <a:p>
                      <a:pPr algn="ctr">
                        <a:lnSpc>
                          <a:spcPts val="2000"/>
                        </a:lnSpc>
                        <a:spcAft>
                          <a:spcPts val="1000"/>
                        </a:spcAft>
                      </a:pPr>
                      <a:r>
                        <a:rPr lang="en-US" sz="1600" dirty="0">
                          <a:effectLst/>
                        </a:rPr>
                        <a:t>Characteristics of </a:t>
                      </a:r>
                      <a:r>
                        <a:rPr lang="en-US" sz="1600" u="none" strike="noStrike" dirty="0">
                          <a:effectLst/>
                        </a:rPr>
                        <a:t>pulse</a:t>
                      </a:r>
                      <a:endParaRPr lang="en-US" sz="1600" dirty="0">
                        <a:effectLst/>
                        <a:latin typeface="Calibri"/>
                        <a:ea typeface="Calibri"/>
                        <a:cs typeface="Arial"/>
                      </a:endParaRPr>
                    </a:p>
                  </a:txBody>
                  <a:tcPr marL="33165" marR="33165" marT="33165" marB="33165"/>
                </a:tc>
                <a:tc>
                  <a:txBody>
                    <a:bodyPr/>
                    <a:lstStyle/>
                    <a:p>
                      <a:pPr algn="ctr">
                        <a:lnSpc>
                          <a:spcPts val="2000"/>
                        </a:lnSpc>
                        <a:spcAft>
                          <a:spcPts val="0"/>
                        </a:spcAft>
                      </a:pPr>
                      <a:r>
                        <a:rPr lang="en-US" sz="1800" dirty="0">
                          <a:effectLst/>
                        </a:rPr>
                        <a:t>Description</a:t>
                      </a:r>
                      <a:endParaRPr lang="en-US" sz="1800" dirty="0">
                        <a:effectLst/>
                        <a:latin typeface="Calibri"/>
                        <a:ea typeface="Calibri"/>
                        <a:cs typeface="Arial"/>
                      </a:endParaRPr>
                    </a:p>
                  </a:txBody>
                  <a:tcPr marL="33165" marR="33165" marT="33165" marB="33165"/>
                </a:tc>
                <a:tc>
                  <a:txBody>
                    <a:bodyPr/>
                    <a:lstStyle/>
                    <a:p>
                      <a:pPr algn="ctr">
                        <a:lnSpc>
                          <a:spcPts val="2000"/>
                        </a:lnSpc>
                        <a:spcAft>
                          <a:spcPts val="0"/>
                        </a:spcAft>
                      </a:pPr>
                      <a:r>
                        <a:rPr lang="en-US" sz="1800" dirty="0">
                          <a:effectLst/>
                        </a:rPr>
                        <a:t>Possible causes</a:t>
                      </a:r>
                      <a:endParaRPr lang="en-US" sz="1800" dirty="0">
                        <a:effectLst/>
                        <a:latin typeface="Calibri"/>
                        <a:ea typeface="Calibri"/>
                        <a:cs typeface="Arial"/>
                      </a:endParaRPr>
                    </a:p>
                  </a:txBody>
                  <a:tcPr marL="33165" marR="33165" marT="33165" marB="33165"/>
                </a:tc>
              </a:tr>
              <a:tr h="1070703">
                <a:tc rowSpan="3">
                  <a:txBody>
                    <a:bodyPr/>
                    <a:lstStyle/>
                    <a:p>
                      <a:pPr algn="ctr">
                        <a:lnSpc>
                          <a:spcPts val="2000"/>
                        </a:lnSpc>
                        <a:spcAft>
                          <a:spcPts val="1000"/>
                        </a:spcAft>
                      </a:pPr>
                      <a:r>
                        <a:rPr lang="en-US" dirty="0"/>
                        <a:t>Pulse volume (amplitude) </a:t>
                      </a:r>
                    </a:p>
                  </a:txBody>
                  <a:tcPr marL="26575" marR="26575" marT="26575" marB="26575"/>
                </a:tc>
                <a:tc>
                  <a:txBody>
                    <a:bodyPr/>
                    <a:lstStyle/>
                    <a:p>
                      <a:pPr marL="342900" lvl="0" indent="-342900" rtl="0">
                        <a:lnSpc>
                          <a:spcPts val="2000"/>
                        </a:lnSpc>
                        <a:spcAft>
                          <a:spcPts val="1000"/>
                        </a:spcAft>
                        <a:buSzPts val="1000"/>
                        <a:buFont typeface="Symbol"/>
                        <a:buChar char=""/>
                        <a:tabLst>
                          <a:tab pos="457200" algn="l"/>
                        </a:tabLst>
                      </a:pPr>
                      <a:r>
                        <a:rPr lang="en-US" dirty="0"/>
                        <a:t>Hyperkinetic pulse </a:t>
                      </a:r>
                      <a:r>
                        <a:rPr lang="en-US" dirty="0" smtClean="0"/>
                        <a:t>(</a:t>
                      </a:r>
                      <a:r>
                        <a:rPr lang="en-US" dirty="0" err="1"/>
                        <a:t>pulsus</a:t>
                      </a:r>
                      <a:r>
                        <a:rPr lang="en-US" dirty="0"/>
                        <a:t> </a:t>
                      </a:r>
                      <a:r>
                        <a:rPr lang="en-US" dirty="0" err="1"/>
                        <a:t>altus</a:t>
                      </a:r>
                      <a:r>
                        <a:rPr lang="en-US" dirty="0"/>
                        <a:t>): bounding pulse</a:t>
                      </a:r>
                    </a:p>
                    <a:p>
                      <a:pPr marL="342900" lvl="0" indent="-342900">
                        <a:lnSpc>
                          <a:spcPts val="2000"/>
                        </a:lnSpc>
                        <a:spcAft>
                          <a:spcPts val="1000"/>
                        </a:spcAft>
                        <a:buSzPts val="1000"/>
                        <a:buFont typeface="Symbol"/>
                        <a:buChar char=""/>
                        <a:tabLst>
                          <a:tab pos="457200" algn="l"/>
                        </a:tabLst>
                      </a:pPr>
                      <a:r>
                        <a:rPr lang="en-US" dirty="0"/>
                        <a:t>Corrigan sign and water hammer pulse: bounding pulse best palpated on the radial, brachial, or carotid artery </a:t>
                      </a:r>
                    </a:p>
                  </a:txBody>
                  <a:tcPr marL="26575" marR="26575" marT="26575" marB="26575"/>
                </a:tc>
                <a:tc>
                  <a:txBody>
                    <a:bodyPr/>
                    <a:lstStyle/>
                    <a:p>
                      <a:pPr marL="342900" lvl="0" indent="-342900" rtl="0">
                        <a:lnSpc>
                          <a:spcPts val="2000"/>
                        </a:lnSpc>
                        <a:spcAft>
                          <a:spcPts val="1000"/>
                        </a:spcAft>
                        <a:buSzPts val="1000"/>
                        <a:buFont typeface="Symbol"/>
                        <a:buChar char=""/>
                        <a:tabLst>
                          <a:tab pos="457200" algn="l"/>
                        </a:tabLst>
                      </a:pPr>
                      <a:r>
                        <a:rPr lang="en-US" dirty="0"/>
                        <a:t>Arterial hypertension</a:t>
                      </a:r>
                    </a:p>
                    <a:p>
                      <a:pPr marL="342900" lvl="0" indent="-342900">
                        <a:lnSpc>
                          <a:spcPts val="2000"/>
                        </a:lnSpc>
                        <a:spcAft>
                          <a:spcPts val="1000"/>
                        </a:spcAft>
                        <a:buSzPts val="1000"/>
                        <a:buFont typeface="Symbol"/>
                        <a:buChar char=""/>
                        <a:tabLst>
                          <a:tab pos="457200" algn="l"/>
                        </a:tabLst>
                      </a:pPr>
                      <a:r>
                        <a:rPr lang="en-US" dirty="0"/>
                        <a:t>High cardiac output states: anemia, sepsis</a:t>
                      </a:r>
                    </a:p>
                    <a:p>
                      <a:pPr marL="342900" lvl="0" indent="-342900">
                        <a:lnSpc>
                          <a:spcPts val="2000"/>
                        </a:lnSpc>
                        <a:spcAft>
                          <a:spcPts val="1000"/>
                        </a:spcAft>
                        <a:buSzPts val="1000"/>
                        <a:buFont typeface="Symbol"/>
                        <a:buChar char=""/>
                        <a:tabLst>
                          <a:tab pos="457200" algn="l"/>
                        </a:tabLst>
                      </a:pPr>
                      <a:r>
                        <a:rPr lang="en-US" dirty="0"/>
                        <a:t>PDA</a:t>
                      </a:r>
                    </a:p>
                    <a:p>
                      <a:pPr marL="342900" lvl="0" indent="-342900">
                        <a:lnSpc>
                          <a:spcPts val="2000"/>
                        </a:lnSpc>
                        <a:spcAft>
                          <a:spcPts val="1000"/>
                        </a:spcAft>
                        <a:buSzPts val="1000"/>
                        <a:buFont typeface="Symbol"/>
                        <a:buChar char=""/>
                        <a:tabLst>
                          <a:tab pos="457200" algn="l"/>
                        </a:tabLst>
                      </a:pPr>
                      <a:r>
                        <a:rPr lang="en-US" dirty="0"/>
                        <a:t>Aortic regurgitation</a:t>
                      </a:r>
                    </a:p>
                    <a:p>
                      <a:pPr marL="342900" lvl="0" indent="-342900">
                        <a:lnSpc>
                          <a:spcPts val="2000"/>
                        </a:lnSpc>
                        <a:spcAft>
                          <a:spcPts val="1000"/>
                        </a:spcAft>
                        <a:buSzPts val="1000"/>
                        <a:buFont typeface="Symbol"/>
                        <a:buChar char=""/>
                        <a:tabLst>
                          <a:tab pos="457200" algn="l"/>
                        </a:tabLst>
                      </a:pPr>
                      <a:r>
                        <a:rPr lang="en-US" dirty="0"/>
                        <a:t>VSD</a:t>
                      </a:r>
                    </a:p>
                  </a:txBody>
                  <a:tcPr marL="26575" marR="26575" marT="26575" marB="26575"/>
                </a:tc>
              </a:tr>
              <a:tr h="271318">
                <a:tc vMerge="1">
                  <a:txBody>
                    <a:bodyPr/>
                    <a:lstStyle/>
                    <a:p>
                      <a:endParaRPr lang="en-US"/>
                    </a:p>
                  </a:txBody>
                  <a:tcPr/>
                </a:tc>
                <a:tc>
                  <a:txBody>
                    <a:bodyPr/>
                    <a:lstStyle/>
                    <a:p>
                      <a:pPr marL="342900" lvl="0" indent="-342900" rtl="0">
                        <a:lnSpc>
                          <a:spcPts val="2000"/>
                        </a:lnSpc>
                        <a:spcAft>
                          <a:spcPts val="1000"/>
                        </a:spcAft>
                        <a:buSzPts val="1000"/>
                        <a:buFont typeface="Symbol"/>
                        <a:buChar char=""/>
                        <a:tabLst>
                          <a:tab pos="457200" algn="l"/>
                        </a:tabLst>
                      </a:pPr>
                      <a:r>
                        <a:rPr lang="en-US" dirty="0"/>
                        <a:t>Hypokinetic pulse (</a:t>
                      </a:r>
                      <a:r>
                        <a:rPr lang="en-US" dirty="0" err="1"/>
                        <a:t>pulsus</a:t>
                      </a:r>
                      <a:r>
                        <a:rPr lang="en-US" dirty="0"/>
                        <a:t> </a:t>
                      </a:r>
                      <a:r>
                        <a:rPr lang="en-US" dirty="0" err="1"/>
                        <a:t>parvus</a:t>
                      </a:r>
                      <a:r>
                        <a:rPr lang="en-US" dirty="0"/>
                        <a:t>): soft pulse with a low amplitude</a:t>
                      </a:r>
                    </a:p>
                  </a:txBody>
                  <a:tcPr marL="26575" marR="26575" marT="26575" marB="26575"/>
                </a:tc>
                <a:tc>
                  <a:txBody>
                    <a:bodyPr/>
                    <a:lstStyle/>
                    <a:p>
                      <a:pPr marL="342900" lvl="0" indent="-342900" rtl="0">
                        <a:lnSpc>
                          <a:spcPts val="2000"/>
                        </a:lnSpc>
                        <a:spcAft>
                          <a:spcPts val="1000"/>
                        </a:spcAft>
                        <a:buSzPts val="1000"/>
                        <a:buFont typeface="Symbol"/>
                        <a:buChar char=""/>
                        <a:tabLst>
                          <a:tab pos="457200" algn="l"/>
                        </a:tabLst>
                      </a:pPr>
                      <a:r>
                        <a:rPr lang="en-US"/>
                        <a:t>Low blood pressure</a:t>
                      </a:r>
                    </a:p>
                  </a:txBody>
                  <a:tcPr marL="26575" marR="26575" marT="26575" marB="26575"/>
                </a:tc>
              </a:tr>
              <a:tr h="1525912">
                <a:tc vMerge="1">
                  <a:txBody>
                    <a:bodyPr/>
                    <a:lstStyle/>
                    <a:p>
                      <a:endParaRPr lang="en-US"/>
                    </a:p>
                  </a:txBody>
                  <a:tcPr/>
                </a:tc>
                <a:tc>
                  <a:txBody>
                    <a:bodyPr/>
                    <a:lstStyle/>
                    <a:p>
                      <a:pPr marL="342900" lvl="0" indent="-342900" rtl="0">
                        <a:lnSpc>
                          <a:spcPts val="2000"/>
                        </a:lnSpc>
                        <a:spcAft>
                          <a:spcPts val="1000"/>
                        </a:spcAft>
                        <a:buSzPts val="1000"/>
                        <a:buFont typeface="Symbol"/>
                        <a:buChar char=""/>
                        <a:tabLst>
                          <a:tab pos="457200" algn="l"/>
                        </a:tabLst>
                      </a:pPr>
                      <a:r>
                        <a:rPr lang="en-US" dirty="0" err="1"/>
                        <a:t>Pulsus</a:t>
                      </a:r>
                      <a:r>
                        <a:rPr lang="en-US" dirty="0"/>
                        <a:t> </a:t>
                      </a:r>
                      <a:r>
                        <a:rPr lang="en-US" dirty="0" err="1"/>
                        <a:t>paradoxus</a:t>
                      </a:r>
                      <a:r>
                        <a:rPr lang="en-US" dirty="0"/>
                        <a:t>: pathological decrease in the pulse wave amplitude and systolic blood pressure of &gt; 10 mm Hg during inspiration </a:t>
                      </a:r>
                    </a:p>
                  </a:txBody>
                  <a:tcPr marL="26575" marR="26575" marT="26575" marB="26575"/>
                </a:tc>
                <a:tc>
                  <a:txBody>
                    <a:bodyPr/>
                    <a:lstStyle/>
                    <a:p>
                      <a:pPr marL="342900" lvl="0" indent="-342900" rtl="0">
                        <a:lnSpc>
                          <a:spcPts val="2000"/>
                        </a:lnSpc>
                        <a:spcAft>
                          <a:spcPts val="1000"/>
                        </a:spcAft>
                        <a:buSzPts val="1000"/>
                        <a:buFont typeface="Symbol"/>
                        <a:buChar char=""/>
                        <a:tabLst>
                          <a:tab pos="457200" algn="l"/>
                        </a:tabLst>
                      </a:pPr>
                      <a:r>
                        <a:rPr lang="en-US" dirty="0"/>
                        <a:t>Constrictive pericarditis</a:t>
                      </a:r>
                    </a:p>
                    <a:p>
                      <a:pPr marL="342900" lvl="0" indent="-342900">
                        <a:lnSpc>
                          <a:spcPts val="2000"/>
                        </a:lnSpc>
                        <a:spcAft>
                          <a:spcPts val="1000"/>
                        </a:spcAft>
                        <a:buSzPts val="1000"/>
                        <a:buFont typeface="Symbol"/>
                        <a:buChar char=""/>
                        <a:tabLst>
                          <a:tab pos="457200" algn="l"/>
                        </a:tabLst>
                      </a:pPr>
                      <a:r>
                        <a:rPr lang="en-US" dirty="0"/>
                        <a:t>Cardiac </a:t>
                      </a:r>
                      <a:r>
                        <a:rPr lang="en-US" dirty="0" err="1"/>
                        <a:t>tamponade</a:t>
                      </a:r>
                      <a:endParaRPr lang="en-US" dirty="0"/>
                    </a:p>
                    <a:p>
                      <a:pPr marL="342900" lvl="0" indent="-342900">
                        <a:lnSpc>
                          <a:spcPts val="2000"/>
                        </a:lnSpc>
                        <a:spcAft>
                          <a:spcPts val="1000"/>
                        </a:spcAft>
                        <a:buSzPts val="1000"/>
                        <a:buFont typeface="Symbol"/>
                        <a:buChar char=""/>
                        <a:tabLst>
                          <a:tab pos="457200" algn="l"/>
                        </a:tabLst>
                      </a:pPr>
                      <a:r>
                        <a:rPr lang="en-US" dirty="0"/>
                        <a:t>Superior vena cava syndrome</a:t>
                      </a:r>
                    </a:p>
                    <a:p>
                      <a:pPr marL="342900" lvl="0" indent="-342900">
                        <a:lnSpc>
                          <a:spcPts val="2000"/>
                        </a:lnSpc>
                        <a:spcAft>
                          <a:spcPts val="1000"/>
                        </a:spcAft>
                        <a:buSzPts val="1000"/>
                        <a:buFont typeface="Symbol"/>
                        <a:buChar char=""/>
                        <a:tabLst>
                          <a:tab pos="457200" algn="l"/>
                        </a:tabLst>
                      </a:pPr>
                      <a:r>
                        <a:rPr lang="en-US" dirty="0"/>
                        <a:t>Severe obstructive airway disease (asthma, COPD)</a:t>
                      </a:r>
                    </a:p>
                    <a:p>
                      <a:pPr marL="342900" lvl="0" indent="-342900">
                        <a:lnSpc>
                          <a:spcPts val="2000"/>
                        </a:lnSpc>
                        <a:spcAft>
                          <a:spcPts val="1000"/>
                        </a:spcAft>
                        <a:buSzPts val="1000"/>
                        <a:buFont typeface="Symbol"/>
                        <a:buChar char=""/>
                        <a:tabLst>
                          <a:tab pos="457200" algn="l"/>
                        </a:tabLst>
                      </a:pPr>
                      <a:r>
                        <a:rPr lang="en-US" dirty="0"/>
                        <a:t>Obstructive sleep apnea</a:t>
                      </a:r>
                    </a:p>
                    <a:p>
                      <a:pPr marL="342900" lvl="0" indent="-342900">
                        <a:lnSpc>
                          <a:spcPts val="2000"/>
                        </a:lnSpc>
                        <a:spcAft>
                          <a:spcPts val="1000"/>
                        </a:spcAft>
                        <a:buSzPts val="1000"/>
                        <a:buFont typeface="Symbol"/>
                        <a:buChar char=""/>
                        <a:tabLst>
                          <a:tab pos="457200" algn="l"/>
                        </a:tabLst>
                      </a:pPr>
                      <a:r>
                        <a:rPr lang="en-US" dirty="0"/>
                        <a:t>Tension pneumothorax</a:t>
                      </a:r>
                    </a:p>
                    <a:p>
                      <a:pPr marL="342900" lvl="0" indent="-342900">
                        <a:lnSpc>
                          <a:spcPts val="2000"/>
                        </a:lnSpc>
                        <a:spcAft>
                          <a:spcPts val="1000"/>
                        </a:spcAft>
                        <a:buSzPts val="1000"/>
                        <a:buFont typeface="Symbol"/>
                        <a:buChar char=""/>
                        <a:tabLst>
                          <a:tab pos="457200" algn="l"/>
                        </a:tabLst>
                      </a:pPr>
                      <a:r>
                        <a:rPr lang="en-US" dirty="0">
                          <a:hlinkClick r:id="rId2"/>
                        </a:rPr>
                        <a:t>Cr</a:t>
                      </a:r>
                      <a:r>
                        <a:rPr lang="en-US" dirty="0"/>
                        <a:t>oup</a:t>
                      </a:r>
                    </a:p>
                  </a:txBody>
                  <a:tcPr marL="26575" marR="26575" marT="26575" marB="26575"/>
                </a:tc>
              </a:tr>
            </a:tbl>
          </a:graphicData>
        </a:graphic>
      </p:graphicFrame>
    </p:spTree>
    <p:extLst>
      <p:ext uri="{BB962C8B-B14F-4D97-AF65-F5344CB8AC3E}">
        <p14:creationId xmlns:p14="http://schemas.microsoft.com/office/powerpoint/2010/main" val="7253289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214586304"/>
              </p:ext>
            </p:extLst>
          </p:nvPr>
        </p:nvGraphicFramePr>
        <p:xfrm>
          <a:off x="179512" y="1317092"/>
          <a:ext cx="8691915" cy="4449821"/>
        </p:xfrm>
        <a:graphic>
          <a:graphicData uri="http://schemas.openxmlformats.org/drawingml/2006/table">
            <a:tbl>
              <a:tblPr firstRow="1" firstCol="1" bandRow="1">
                <a:tableStyleId>{5DA37D80-6434-44D0-A028-1B22A696006F}</a:tableStyleId>
              </a:tblPr>
              <a:tblGrid>
                <a:gridCol w="1368152"/>
                <a:gridCol w="3240360"/>
                <a:gridCol w="4083403"/>
              </a:tblGrid>
              <a:tr h="628771">
                <a:tc>
                  <a:txBody>
                    <a:bodyPr/>
                    <a:lstStyle/>
                    <a:p>
                      <a:pPr algn="ctr">
                        <a:lnSpc>
                          <a:spcPts val="2000"/>
                        </a:lnSpc>
                        <a:spcAft>
                          <a:spcPts val="1000"/>
                        </a:spcAft>
                      </a:pPr>
                      <a:r>
                        <a:rPr lang="en-US" sz="1600" dirty="0">
                          <a:effectLst/>
                        </a:rPr>
                        <a:t>Characteristics of </a:t>
                      </a:r>
                      <a:r>
                        <a:rPr lang="en-US" sz="1600" u="none" strike="noStrike" dirty="0">
                          <a:effectLst/>
                        </a:rPr>
                        <a:t>pulse</a:t>
                      </a:r>
                      <a:endParaRPr lang="en-US" sz="1600" dirty="0">
                        <a:effectLst/>
                        <a:latin typeface="Calibri"/>
                        <a:ea typeface="Calibri"/>
                        <a:cs typeface="Arial"/>
                      </a:endParaRPr>
                    </a:p>
                  </a:txBody>
                  <a:tcPr marL="33165" marR="33165" marT="33165" marB="33165"/>
                </a:tc>
                <a:tc>
                  <a:txBody>
                    <a:bodyPr/>
                    <a:lstStyle/>
                    <a:p>
                      <a:pPr algn="ctr">
                        <a:lnSpc>
                          <a:spcPts val="2000"/>
                        </a:lnSpc>
                        <a:spcAft>
                          <a:spcPts val="0"/>
                        </a:spcAft>
                      </a:pPr>
                      <a:r>
                        <a:rPr lang="en-US" sz="1800" dirty="0">
                          <a:effectLst/>
                        </a:rPr>
                        <a:t>Description</a:t>
                      </a:r>
                      <a:endParaRPr lang="en-US" sz="1800" dirty="0">
                        <a:effectLst/>
                        <a:latin typeface="Calibri"/>
                        <a:ea typeface="Calibri"/>
                        <a:cs typeface="Arial"/>
                      </a:endParaRPr>
                    </a:p>
                  </a:txBody>
                  <a:tcPr marL="33165" marR="33165" marT="33165" marB="33165"/>
                </a:tc>
                <a:tc>
                  <a:txBody>
                    <a:bodyPr/>
                    <a:lstStyle/>
                    <a:p>
                      <a:pPr algn="ctr">
                        <a:lnSpc>
                          <a:spcPts val="2000"/>
                        </a:lnSpc>
                        <a:spcAft>
                          <a:spcPts val="0"/>
                        </a:spcAft>
                      </a:pPr>
                      <a:r>
                        <a:rPr lang="en-US" sz="1800" dirty="0">
                          <a:effectLst/>
                        </a:rPr>
                        <a:t>Possible causes</a:t>
                      </a:r>
                      <a:endParaRPr lang="en-US" sz="1800" dirty="0">
                        <a:effectLst/>
                        <a:latin typeface="Calibri"/>
                        <a:ea typeface="Calibri"/>
                        <a:cs typeface="Arial"/>
                      </a:endParaRPr>
                    </a:p>
                  </a:txBody>
                  <a:tcPr marL="33165" marR="33165" marT="33165" marB="33165"/>
                </a:tc>
              </a:tr>
              <a:tr h="628771">
                <a:tc rowSpan="2">
                  <a:txBody>
                    <a:bodyPr/>
                    <a:lstStyle/>
                    <a:p>
                      <a:pPr algn="ctr">
                        <a:lnSpc>
                          <a:spcPts val="2160"/>
                        </a:lnSpc>
                        <a:spcAft>
                          <a:spcPts val="1000"/>
                        </a:spcAft>
                      </a:pPr>
                      <a:r>
                        <a:rPr lang="en-US" dirty="0"/>
                        <a:t>Pulse volume (amplitude) </a:t>
                      </a:r>
                    </a:p>
                  </a:txBody>
                  <a:tcPr marL="26575" marR="26575" marT="26575" marB="26575"/>
                </a:tc>
                <a:tc>
                  <a:txBody>
                    <a:bodyPr/>
                    <a:lstStyle/>
                    <a:p>
                      <a:pPr marL="342900" lvl="0" indent="-342900" rtl="0">
                        <a:lnSpc>
                          <a:spcPts val="2160"/>
                        </a:lnSpc>
                        <a:spcAft>
                          <a:spcPts val="1000"/>
                        </a:spcAft>
                        <a:buSzPts val="1000"/>
                        <a:buFont typeface="Symbol"/>
                        <a:buChar char=""/>
                        <a:tabLst>
                          <a:tab pos="457200" algn="l"/>
                        </a:tabLst>
                      </a:pPr>
                      <a:r>
                        <a:rPr lang="en-US" dirty="0"/>
                        <a:t>Reverse </a:t>
                      </a:r>
                      <a:r>
                        <a:rPr lang="en-US" dirty="0" err="1"/>
                        <a:t>pulsus</a:t>
                      </a:r>
                      <a:r>
                        <a:rPr lang="en-US" dirty="0"/>
                        <a:t> </a:t>
                      </a:r>
                      <a:r>
                        <a:rPr lang="en-US" dirty="0" err="1"/>
                        <a:t>paradoxus</a:t>
                      </a:r>
                      <a:r>
                        <a:rPr lang="en-US" dirty="0"/>
                        <a:t>: pulse volume increases with inspiration</a:t>
                      </a:r>
                    </a:p>
                  </a:txBody>
                  <a:tcPr marL="26575" marR="26575" marT="26575" marB="26575"/>
                </a:tc>
                <a:tc>
                  <a:txBody>
                    <a:bodyPr/>
                    <a:lstStyle/>
                    <a:p>
                      <a:pPr marL="342900" lvl="0" indent="-342900" rtl="0">
                        <a:lnSpc>
                          <a:spcPts val="2160"/>
                        </a:lnSpc>
                        <a:spcAft>
                          <a:spcPts val="1000"/>
                        </a:spcAft>
                        <a:buSzPts val="1000"/>
                        <a:buFont typeface="Symbol"/>
                        <a:buChar char=""/>
                        <a:tabLst>
                          <a:tab pos="457200" algn="l"/>
                        </a:tabLst>
                      </a:pPr>
                      <a:r>
                        <a:rPr lang="en-US" dirty="0"/>
                        <a:t>HOCM</a:t>
                      </a:r>
                    </a:p>
                    <a:p>
                      <a:pPr marL="342900" lvl="0" indent="-342900">
                        <a:lnSpc>
                          <a:spcPts val="2160"/>
                        </a:lnSpc>
                        <a:spcAft>
                          <a:spcPts val="1000"/>
                        </a:spcAft>
                        <a:buSzPts val="1000"/>
                        <a:buFont typeface="Symbol"/>
                        <a:buChar char=""/>
                        <a:tabLst>
                          <a:tab pos="457200" algn="l"/>
                        </a:tabLst>
                      </a:pPr>
                      <a:r>
                        <a:rPr lang="en-US" dirty="0"/>
                        <a:t>AV dissociation</a:t>
                      </a:r>
                    </a:p>
                    <a:p>
                      <a:pPr marL="342900" lvl="0" indent="-342900">
                        <a:lnSpc>
                          <a:spcPts val="2160"/>
                        </a:lnSpc>
                        <a:spcAft>
                          <a:spcPts val="1000"/>
                        </a:spcAft>
                        <a:buSzPts val="1000"/>
                        <a:buFont typeface="Symbol"/>
                        <a:buChar char=""/>
                        <a:tabLst>
                          <a:tab pos="457200" algn="l"/>
                        </a:tabLst>
                      </a:pPr>
                      <a:r>
                        <a:rPr lang="en-US" dirty="0"/>
                        <a:t>Intermittent positive pressure ventilation (IPPV)</a:t>
                      </a:r>
                    </a:p>
                  </a:txBody>
                  <a:tcPr marL="26575" marR="26575" marT="26575" marB="26575"/>
                </a:tc>
              </a:tr>
              <a:tr h="895783">
                <a:tc vMerge="1">
                  <a:txBody>
                    <a:bodyPr/>
                    <a:lstStyle/>
                    <a:p>
                      <a:endParaRPr lang="en-US"/>
                    </a:p>
                  </a:txBody>
                  <a:tcPr/>
                </a:tc>
                <a:tc>
                  <a:txBody>
                    <a:bodyPr/>
                    <a:lstStyle/>
                    <a:p>
                      <a:pPr marL="342900" lvl="0" indent="-342900" rtl="0">
                        <a:lnSpc>
                          <a:spcPts val="2160"/>
                        </a:lnSpc>
                        <a:spcAft>
                          <a:spcPts val="1000"/>
                        </a:spcAft>
                        <a:buSzPts val="1000"/>
                        <a:buFont typeface="Symbol"/>
                        <a:buChar char=""/>
                        <a:tabLst>
                          <a:tab pos="457200" algn="l"/>
                        </a:tabLst>
                      </a:pPr>
                      <a:r>
                        <a:rPr lang="en-US" dirty="0" err="1"/>
                        <a:t>Pulsus</a:t>
                      </a:r>
                      <a:r>
                        <a:rPr lang="en-US" dirty="0"/>
                        <a:t> </a:t>
                      </a:r>
                      <a:r>
                        <a:rPr lang="en-US" dirty="0" err="1"/>
                        <a:t>alternans</a:t>
                      </a:r>
                      <a:r>
                        <a:rPr lang="en-US" dirty="0"/>
                        <a:t>: alternation of strong and weak pulses caused by alterations in the stroke volume (cardiac output) </a:t>
                      </a:r>
                    </a:p>
                    <a:p>
                      <a:pPr marL="342900" lvl="0" indent="-342900">
                        <a:lnSpc>
                          <a:spcPts val="2160"/>
                        </a:lnSpc>
                        <a:spcAft>
                          <a:spcPts val="1000"/>
                        </a:spcAft>
                        <a:buSzPts val="1000"/>
                        <a:buFont typeface="Symbol"/>
                        <a:buChar char=""/>
                        <a:tabLst>
                          <a:tab pos="457200" algn="l"/>
                        </a:tabLst>
                      </a:pPr>
                      <a:r>
                        <a:rPr lang="en-US" dirty="0" err="1"/>
                        <a:t>Dicrotic</a:t>
                      </a:r>
                      <a:r>
                        <a:rPr lang="en-US" dirty="0"/>
                        <a:t> pulse: two peaks in the pulse wave occurring in systole and diastole </a:t>
                      </a:r>
                    </a:p>
                  </a:txBody>
                  <a:tcPr marL="26575" marR="26575" marT="26575" marB="26575"/>
                </a:tc>
                <a:tc>
                  <a:txBody>
                    <a:bodyPr/>
                    <a:lstStyle/>
                    <a:p>
                      <a:pPr marL="342900" lvl="0" indent="-342900" rtl="0">
                        <a:lnSpc>
                          <a:spcPts val="2160"/>
                        </a:lnSpc>
                        <a:spcAft>
                          <a:spcPts val="1000"/>
                        </a:spcAft>
                        <a:buSzPts val="1000"/>
                        <a:buFont typeface="Symbol"/>
                        <a:buChar char=""/>
                        <a:tabLst>
                          <a:tab pos="457200" algn="l"/>
                        </a:tabLst>
                      </a:pPr>
                      <a:r>
                        <a:rPr lang="en-US" dirty="0"/>
                        <a:t>Congestive heart failure</a:t>
                      </a:r>
                    </a:p>
                  </a:txBody>
                  <a:tcPr marL="26575" marR="26575" marT="26575" marB="26575"/>
                </a:tc>
              </a:tr>
            </a:tbl>
          </a:graphicData>
        </a:graphic>
      </p:graphicFrame>
    </p:spTree>
    <p:extLst>
      <p:ext uri="{BB962C8B-B14F-4D97-AF65-F5344CB8AC3E}">
        <p14:creationId xmlns:p14="http://schemas.microsoft.com/office/powerpoint/2010/main" val="94246756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777316995"/>
              </p:ext>
            </p:extLst>
          </p:nvPr>
        </p:nvGraphicFramePr>
        <p:xfrm>
          <a:off x="457200" y="1341230"/>
          <a:ext cx="8229600" cy="3632236"/>
        </p:xfrm>
        <a:graphic>
          <a:graphicData uri="http://schemas.openxmlformats.org/drawingml/2006/table">
            <a:tbl>
              <a:tblPr firstRow="1" firstCol="1" bandRow="1">
                <a:tableStyleId>{5DA37D80-6434-44D0-A028-1B22A696006F}</a:tableStyleId>
              </a:tblPr>
              <a:tblGrid>
                <a:gridCol w="2743200"/>
                <a:gridCol w="2743200"/>
                <a:gridCol w="2743200"/>
              </a:tblGrid>
              <a:tr h="0">
                <a:tc>
                  <a:txBody>
                    <a:bodyPr/>
                    <a:lstStyle/>
                    <a:p>
                      <a:pPr algn="ctr">
                        <a:lnSpc>
                          <a:spcPts val="2000"/>
                        </a:lnSpc>
                        <a:spcAft>
                          <a:spcPts val="1000"/>
                        </a:spcAft>
                      </a:pPr>
                      <a:r>
                        <a:rPr lang="en-US" sz="1600" dirty="0">
                          <a:effectLst/>
                        </a:rPr>
                        <a:t>Characteristics of </a:t>
                      </a:r>
                      <a:r>
                        <a:rPr lang="en-US" sz="1600" u="none" strike="noStrike" dirty="0">
                          <a:effectLst/>
                        </a:rPr>
                        <a:t>pulse</a:t>
                      </a:r>
                      <a:endParaRPr lang="en-US" sz="1600" dirty="0">
                        <a:effectLst/>
                        <a:latin typeface="Calibri"/>
                        <a:ea typeface="Calibri"/>
                        <a:cs typeface="Arial"/>
                      </a:endParaRPr>
                    </a:p>
                  </a:txBody>
                  <a:tcPr marL="33165" marR="33165" marT="33165" marB="33165"/>
                </a:tc>
                <a:tc>
                  <a:txBody>
                    <a:bodyPr/>
                    <a:lstStyle/>
                    <a:p>
                      <a:pPr algn="ctr">
                        <a:lnSpc>
                          <a:spcPts val="2000"/>
                        </a:lnSpc>
                        <a:spcAft>
                          <a:spcPts val="0"/>
                        </a:spcAft>
                      </a:pPr>
                      <a:r>
                        <a:rPr lang="en-US" sz="1800" dirty="0">
                          <a:effectLst/>
                        </a:rPr>
                        <a:t>Description</a:t>
                      </a:r>
                      <a:endParaRPr lang="en-US" sz="1800" dirty="0">
                        <a:effectLst/>
                        <a:latin typeface="Calibri"/>
                        <a:ea typeface="Calibri"/>
                        <a:cs typeface="Arial"/>
                      </a:endParaRPr>
                    </a:p>
                  </a:txBody>
                  <a:tcPr marL="33165" marR="33165" marT="33165" marB="33165"/>
                </a:tc>
                <a:tc>
                  <a:txBody>
                    <a:bodyPr/>
                    <a:lstStyle/>
                    <a:p>
                      <a:pPr algn="ctr">
                        <a:lnSpc>
                          <a:spcPts val="2000"/>
                        </a:lnSpc>
                        <a:spcAft>
                          <a:spcPts val="0"/>
                        </a:spcAft>
                      </a:pPr>
                      <a:r>
                        <a:rPr lang="en-US" sz="1800" dirty="0">
                          <a:effectLst/>
                        </a:rPr>
                        <a:t>Possible causes</a:t>
                      </a:r>
                      <a:endParaRPr lang="en-US" sz="1800" dirty="0">
                        <a:effectLst/>
                        <a:latin typeface="Calibri"/>
                        <a:ea typeface="Calibri"/>
                        <a:cs typeface="Arial"/>
                      </a:endParaRPr>
                    </a:p>
                  </a:txBody>
                  <a:tcPr marL="33165" marR="33165" marT="33165" marB="33165"/>
                </a:tc>
              </a:tr>
              <a:tr h="0">
                <a:tc rowSpan="2">
                  <a:txBody>
                    <a:bodyPr/>
                    <a:lstStyle/>
                    <a:p>
                      <a:pPr algn="ctr">
                        <a:lnSpc>
                          <a:spcPct val="115000"/>
                        </a:lnSpc>
                        <a:spcAft>
                          <a:spcPts val="0"/>
                        </a:spcAft>
                      </a:pPr>
                      <a:r>
                        <a:rPr lang="en-US" sz="1800" dirty="0">
                          <a:effectLst/>
                        </a:rPr>
                        <a:t>Speed of </a:t>
                      </a:r>
                      <a:r>
                        <a:rPr lang="en-US" sz="1800" u="none" strike="noStrike" dirty="0" smtClean="0">
                          <a:effectLst/>
                        </a:rPr>
                        <a:t>pulse </a:t>
                      </a:r>
                      <a:r>
                        <a:rPr lang="en-US" sz="1800" dirty="0" smtClean="0">
                          <a:effectLst/>
                        </a:rPr>
                        <a:t>upstroke </a:t>
                      </a:r>
                      <a:r>
                        <a:rPr lang="en-US" sz="1800" dirty="0">
                          <a:effectLst/>
                        </a:rPr>
                        <a:t>(wave contour) </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Fast-rising pulse: rapid upstroke of the </a:t>
                      </a:r>
                      <a:r>
                        <a:rPr lang="en-US" sz="1800" u="none" strike="noStrike" dirty="0">
                          <a:effectLst/>
                        </a:rPr>
                        <a:t>pulse</a:t>
                      </a:r>
                      <a:r>
                        <a:rPr lang="en-US" sz="1800" dirty="0">
                          <a:effectLst/>
                        </a:rPr>
                        <a:t> </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u="none" strike="noStrike" dirty="0">
                          <a:effectLst/>
                        </a:rPr>
                        <a:t>Aortic regurgitation</a:t>
                      </a:r>
                      <a:endParaRPr lang="en-US" sz="1800" dirty="0">
                        <a:effectLst/>
                        <a:latin typeface="Calibri"/>
                        <a:ea typeface="Calibri"/>
                        <a:cs typeface="Arial"/>
                      </a:endParaRPr>
                    </a:p>
                  </a:txBody>
                  <a:tcPr marL="45720" marR="45720"/>
                </a:tc>
              </a:tr>
              <a:tr h="0">
                <a:tc vMerge="1">
                  <a:txBody>
                    <a:bodyPr/>
                    <a:lstStyle/>
                    <a:p>
                      <a:endParaRPr lang="en-US"/>
                    </a:p>
                  </a:txBody>
                  <a:tcPr/>
                </a:tc>
                <a:tc>
                  <a:txBody>
                    <a:bodyPr/>
                    <a:lstStyle/>
                    <a:p>
                      <a:pPr marL="342900" lvl="0" indent="-342900" rtl="0">
                        <a:lnSpc>
                          <a:spcPct val="115000"/>
                        </a:lnSpc>
                        <a:spcAft>
                          <a:spcPts val="1000"/>
                        </a:spcAft>
                        <a:buSzPts val="1000"/>
                        <a:buFont typeface="Symbol"/>
                        <a:buChar char=""/>
                        <a:tabLst>
                          <a:tab pos="457200" algn="l"/>
                        </a:tabLst>
                      </a:pPr>
                      <a:r>
                        <a:rPr lang="en-US" sz="1800" dirty="0">
                          <a:effectLst/>
                        </a:rPr>
                        <a:t>Low-rising pulse: delayed peak pressure of the carotid </a:t>
                      </a:r>
                      <a:r>
                        <a:rPr lang="en-US" sz="1800" u="none" strike="noStrike" dirty="0">
                          <a:effectLst/>
                        </a:rPr>
                        <a:t>artery</a:t>
                      </a:r>
                      <a:r>
                        <a:rPr lang="en-US" sz="1800" dirty="0">
                          <a:effectLst/>
                        </a:rPr>
                        <a:t> </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u="none" strike="noStrike" dirty="0">
                          <a:effectLst/>
                        </a:rPr>
                        <a:t>Aortic stenosis</a:t>
                      </a:r>
                      <a:endParaRPr lang="en-US" sz="1800" dirty="0">
                        <a:effectLst/>
                        <a:latin typeface="Calibri"/>
                        <a:ea typeface="Calibri"/>
                        <a:cs typeface="Arial"/>
                      </a:endParaRPr>
                    </a:p>
                  </a:txBody>
                  <a:tcPr marL="45720" marR="45720"/>
                </a:tc>
              </a:tr>
              <a:tr h="0">
                <a:tc>
                  <a:txBody>
                    <a:bodyPr/>
                    <a:lstStyle/>
                    <a:p>
                      <a:pPr algn="ctr">
                        <a:lnSpc>
                          <a:spcPct val="115000"/>
                        </a:lnSpc>
                        <a:spcAft>
                          <a:spcPts val="0"/>
                        </a:spcAft>
                      </a:pPr>
                      <a:r>
                        <a:rPr lang="en-US" sz="1800" dirty="0">
                          <a:effectLst/>
                        </a:rPr>
                        <a:t>Delay</a:t>
                      </a:r>
                      <a:endParaRPr lang="en-US" sz="1800" dirty="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a:effectLst/>
                        </a:rPr>
                        <a:t>Radiofemoral delay </a:t>
                      </a:r>
                      <a:endParaRPr lang="en-US" sz="1800">
                        <a:effectLst/>
                        <a:latin typeface="Calibri"/>
                        <a:ea typeface="Calibri"/>
                        <a:cs typeface="Arial"/>
                      </a:endParaRP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1800" u="none" strike="noStrike" dirty="0" err="1">
                          <a:effectLst/>
                        </a:rPr>
                        <a:t>Coarctation</a:t>
                      </a:r>
                      <a:r>
                        <a:rPr lang="en-US" sz="1800" u="none" strike="noStrike" dirty="0">
                          <a:effectLst/>
                        </a:rPr>
                        <a:t> of the aorta</a:t>
                      </a:r>
                      <a:endParaRPr lang="en-US" sz="1800" dirty="0">
                        <a:effectLst/>
                      </a:endParaRPr>
                    </a:p>
                    <a:p>
                      <a:pPr marL="342900" lvl="0" indent="-342900">
                        <a:lnSpc>
                          <a:spcPct val="115000"/>
                        </a:lnSpc>
                        <a:spcAft>
                          <a:spcPts val="1000"/>
                        </a:spcAft>
                        <a:buSzPts val="1000"/>
                        <a:buFont typeface="Symbol"/>
                        <a:buChar char=""/>
                        <a:tabLst>
                          <a:tab pos="457200" algn="l"/>
                        </a:tabLst>
                      </a:pPr>
                      <a:r>
                        <a:rPr lang="en-US" sz="1800" dirty="0">
                          <a:effectLst/>
                        </a:rPr>
                        <a:t>Vascular obstruction (</a:t>
                      </a:r>
                      <a:r>
                        <a:rPr lang="en-US" sz="1800" u="none" strike="noStrike" dirty="0">
                          <a:effectLst/>
                        </a:rPr>
                        <a:t>atherosclerosis</a:t>
                      </a:r>
                      <a:r>
                        <a:rPr lang="en-US" sz="1800" dirty="0">
                          <a:effectLst/>
                        </a:rPr>
                        <a:t>)</a:t>
                      </a:r>
                    </a:p>
                    <a:p>
                      <a:pPr marL="342900" lvl="0" indent="-342900">
                        <a:lnSpc>
                          <a:spcPct val="115000"/>
                        </a:lnSpc>
                        <a:spcAft>
                          <a:spcPts val="1000"/>
                        </a:spcAft>
                        <a:buSzPts val="1000"/>
                        <a:buFont typeface="Symbol"/>
                        <a:buChar char=""/>
                        <a:tabLst>
                          <a:tab pos="457200" algn="l"/>
                        </a:tabLst>
                      </a:pPr>
                      <a:r>
                        <a:rPr lang="en-US" sz="1800" u="none" strike="noStrike" dirty="0">
                          <a:effectLst/>
                        </a:rPr>
                        <a:t>Aneurysms</a:t>
                      </a:r>
                      <a:endParaRPr lang="en-US" sz="1800" dirty="0">
                        <a:effectLst/>
                        <a:latin typeface="Calibri"/>
                        <a:ea typeface="Calibri"/>
                        <a:cs typeface="Arial"/>
                      </a:endParaRPr>
                    </a:p>
                  </a:txBody>
                  <a:tcPr marL="45720" marR="45720"/>
                </a:tc>
              </a:tr>
            </a:tbl>
          </a:graphicData>
        </a:graphic>
      </p:graphicFrame>
    </p:spTree>
    <p:extLst>
      <p:ext uri="{BB962C8B-B14F-4D97-AF65-F5344CB8AC3E}">
        <p14:creationId xmlns:p14="http://schemas.microsoft.com/office/powerpoint/2010/main" val="7253289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88640"/>
            <a:ext cx="1008609" cy="553998"/>
          </a:xfrm>
          <a:prstGeom prst="rect">
            <a:avLst/>
          </a:prstGeom>
        </p:spPr>
        <p:txBody>
          <a:bodyPr wrap="none">
            <a:spAutoFit/>
          </a:bodyPr>
          <a:lstStyle/>
          <a:p>
            <a:r>
              <a:rPr lang="en-US" sz="3000" b="1" dirty="0">
                <a:effectLst>
                  <a:outerShdw blurRad="38100" dist="38100" dir="2700000" algn="tl">
                    <a:srgbClr val="000000">
                      <a:alpha val="43137"/>
                    </a:srgbClr>
                  </a:outerShdw>
                </a:effectLst>
              </a:rPr>
              <a:t>OSCE</a:t>
            </a:r>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72009" y="908720"/>
            <a:ext cx="8964487" cy="5832648"/>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568952" cy="6336704"/>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568952" cy="6264696"/>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32656"/>
            <a:ext cx="8712968" cy="6336704"/>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88640"/>
            <a:ext cx="8568951" cy="6336704"/>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784976" cy="6552728"/>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7384"/>
            <a:ext cx="8856983" cy="6552728"/>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0" y="116632"/>
            <a:ext cx="9036496" cy="6552727"/>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88640"/>
            <a:ext cx="8784975" cy="6552728"/>
          </a:xfrm>
          <a:prstGeom prst="rect">
            <a:avLst/>
          </a:prstGeom>
          <a:noFill/>
          <a:ln>
            <a:noFill/>
          </a:ln>
        </p:spPr>
      </p:pic>
    </p:spTree>
    <p:extLst>
      <p:ext uri="{BB962C8B-B14F-4D97-AF65-F5344CB8AC3E}">
        <p14:creationId xmlns:p14="http://schemas.microsoft.com/office/powerpoint/2010/main" val="7253289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1544</Words>
  <Application>Microsoft Office PowerPoint</Application>
  <PresentationFormat>On-screen Show (4:3)</PresentationFormat>
  <Paragraphs>583</Paragraphs>
  <Slides>113</Slides>
  <Notes>0</Notes>
  <HiddenSlides>0</HiddenSlides>
  <MMClips>0</MMClips>
  <ScaleCrop>false</ScaleCrop>
  <HeadingPairs>
    <vt:vector size="4" baseType="variant">
      <vt:variant>
        <vt:lpstr>Theme</vt:lpstr>
      </vt:variant>
      <vt:variant>
        <vt:i4>1</vt:i4>
      </vt:variant>
      <vt:variant>
        <vt:lpstr>Slide Titles</vt:lpstr>
      </vt:variant>
      <vt:variant>
        <vt:i4>113</vt:i4>
      </vt:variant>
    </vt:vector>
  </HeadingPairs>
  <TitlesOfParts>
    <vt:vector size="114" baseType="lpstr">
      <vt:lpstr>Office Theme</vt:lpstr>
      <vt:lpstr>PowerPoint Presentation</vt:lpstr>
      <vt:lpstr>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JUGULAR VENOUS PULSE</vt:lpstr>
      <vt:lpstr>JUGULAR VENOUS PULSE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JUGULAR VENOUS PULSE</vt:lpstr>
      <vt:lpstr>JUGULAR VENOUS PULSE</vt:lpstr>
      <vt:lpstr>PowerPoint Presentation</vt:lpstr>
      <vt:lpstr>ATRIOVENTRICULAR DISSOCIATION/ AV BLOCK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POINT OF MAXIMUM IMPULSE (PMI)</vt:lpstr>
      <vt:lpstr>FOUR VALVE AREAS</vt:lpstr>
      <vt:lpstr>PowerPoint Presentation</vt:lpstr>
      <vt:lpstr>PowerPoint Presentation</vt:lpstr>
      <vt:lpstr>WHAT MAKES NOISES?</vt:lpstr>
      <vt:lpstr>S1</vt:lpstr>
      <vt:lpstr>S2</vt:lpstr>
      <vt:lpstr>S3</vt:lpstr>
      <vt:lpstr>S4</vt:lpstr>
      <vt:lpstr>S4 QUESTION</vt:lpstr>
      <vt:lpstr>HEART MURMURS</vt:lpstr>
      <vt:lpstr>DESCRIBING MURMURS</vt:lpstr>
      <vt:lpstr>INTENSITY</vt:lpstr>
      <vt:lpstr>QUALITY/ SHAPE</vt:lpstr>
      <vt:lpstr>INNOCENT MURMUR</vt:lpstr>
      <vt:lpstr>MITRAL INSUFFICIENCY</vt:lpstr>
      <vt:lpstr>AORTIC STENOSIS</vt:lpstr>
      <vt:lpstr>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LOCATION OF CHAMBERS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hadidilib1</dc:creator>
  <cp:lastModifiedBy>hadidilib1</cp:lastModifiedBy>
  <cp:revision>16</cp:revision>
  <dcterms:created xsi:type="dcterms:W3CDTF">2019-07-27T19:00:12Z</dcterms:created>
  <dcterms:modified xsi:type="dcterms:W3CDTF">2019-09-18T16:26:35Z</dcterms:modified>
</cp:coreProperties>
</file>