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4" r:id="rId2"/>
    <p:sldId id="315" r:id="rId3"/>
    <p:sldId id="316" r:id="rId4"/>
    <p:sldId id="317" r:id="rId5"/>
    <p:sldId id="318" r:id="rId6"/>
    <p:sldId id="319" r:id="rId7"/>
    <p:sldId id="320" r:id="rId8"/>
    <p:sldId id="321" r:id="rId9"/>
    <p:sldId id="322" r:id="rId10"/>
    <p:sldId id="323" r:id="rId11"/>
    <p:sldId id="324" r:id="rId12"/>
    <p:sldId id="325" r:id="rId13"/>
    <p:sldId id="326" r:id="rId14"/>
    <p:sldId id="327" r:id="rId15"/>
    <p:sldId id="344"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41" r:id="rId29"/>
    <p:sldId id="342" r:id="rId30"/>
    <p:sldId id="340" r:id="rId31"/>
    <p:sldId id="256" r:id="rId32"/>
    <p:sldId id="257" r:id="rId33"/>
    <p:sldId id="258" r:id="rId34"/>
    <p:sldId id="259" r:id="rId35"/>
    <p:sldId id="260" r:id="rId36"/>
    <p:sldId id="261" r:id="rId37"/>
    <p:sldId id="262" r:id="rId38"/>
    <p:sldId id="263" r:id="rId39"/>
    <p:sldId id="264" r:id="rId40"/>
    <p:sldId id="265" r:id="rId41"/>
    <p:sldId id="266" r:id="rId42"/>
    <p:sldId id="267" r:id="rId43"/>
    <p:sldId id="268" r:id="rId44"/>
    <p:sldId id="269" r:id="rId45"/>
    <p:sldId id="270" r:id="rId46"/>
    <p:sldId id="271" r:id="rId47"/>
    <p:sldId id="272" r:id="rId48"/>
    <p:sldId id="273" r:id="rId49"/>
    <p:sldId id="274" r:id="rId50"/>
    <p:sldId id="275" r:id="rId51"/>
    <p:sldId id="276" r:id="rId52"/>
    <p:sldId id="277" r:id="rId53"/>
    <p:sldId id="278" r:id="rId54"/>
    <p:sldId id="279" r:id="rId55"/>
    <p:sldId id="280" r:id="rId56"/>
    <p:sldId id="281" r:id="rId57"/>
    <p:sldId id="282" r:id="rId58"/>
    <p:sldId id="283" r:id="rId59"/>
    <p:sldId id="284" r:id="rId60"/>
    <p:sldId id="285" r:id="rId61"/>
    <p:sldId id="286" r:id="rId62"/>
    <p:sldId id="287" r:id="rId63"/>
    <p:sldId id="288" r:id="rId64"/>
    <p:sldId id="289" r:id="rId65"/>
    <p:sldId id="290" r:id="rId66"/>
    <p:sldId id="291" r:id="rId67"/>
    <p:sldId id="292" r:id="rId68"/>
    <p:sldId id="343" r:id="rId69"/>
    <p:sldId id="293" r:id="rId70"/>
    <p:sldId id="294" r:id="rId71"/>
    <p:sldId id="295" r:id="rId72"/>
    <p:sldId id="296" r:id="rId73"/>
    <p:sldId id="297" r:id="rId74"/>
    <p:sldId id="298" r:id="rId75"/>
    <p:sldId id="299" r:id="rId76"/>
    <p:sldId id="300" r:id="rId77"/>
    <p:sldId id="301" r:id="rId78"/>
    <p:sldId id="302" r:id="rId79"/>
    <p:sldId id="303" r:id="rId80"/>
    <p:sldId id="304" r:id="rId81"/>
    <p:sldId id="305" r:id="rId82"/>
    <p:sldId id="306" r:id="rId83"/>
    <p:sldId id="307" r:id="rId84"/>
    <p:sldId id="308" r:id="rId85"/>
    <p:sldId id="309" r:id="rId86"/>
    <p:sldId id="310" r:id="rId87"/>
    <p:sldId id="311" r:id="rId88"/>
    <p:sldId id="312"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31057DD-75EF-477E-8606-70CE23A17891}">
          <p14:sldIdLst>
            <p14:sldId id="314"/>
            <p14:sldId id="315"/>
            <p14:sldId id="316"/>
            <p14:sldId id="317"/>
            <p14:sldId id="318"/>
            <p14:sldId id="319"/>
            <p14:sldId id="320"/>
            <p14:sldId id="321"/>
            <p14:sldId id="322"/>
            <p14:sldId id="323"/>
            <p14:sldId id="324"/>
            <p14:sldId id="325"/>
            <p14:sldId id="326"/>
            <p14:sldId id="327"/>
            <p14:sldId id="344"/>
            <p14:sldId id="328"/>
            <p14:sldId id="329"/>
            <p14:sldId id="330"/>
            <p14:sldId id="331"/>
            <p14:sldId id="332"/>
            <p14:sldId id="333"/>
            <p14:sldId id="334"/>
            <p14:sldId id="335"/>
            <p14:sldId id="336"/>
            <p14:sldId id="337"/>
            <p14:sldId id="338"/>
            <p14:sldId id="339"/>
            <p14:sldId id="341"/>
            <p14:sldId id="342"/>
            <p14:sldId id="340"/>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343"/>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12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95527D-DADE-42F4-B5C7-FA7C740352F7}" type="datetimeFigureOut">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3497083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95527D-DADE-42F4-B5C7-FA7C740352F7}" type="datetimeFigureOut">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2771235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95527D-DADE-42F4-B5C7-FA7C740352F7}" type="datetimeFigureOut">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977847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95527D-DADE-42F4-B5C7-FA7C740352F7}" type="datetimeFigureOut">
              <a:rPr lang="en-US" smtClean="0"/>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3750387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95527D-DADE-42F4-B5C7-FA7C740352F7}" type="datetimeFigureOut">
              <a:rPr lang="en-US" smtClean="0"/>
              <a:t>3/24/2022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3526642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95527D-DADE-42F4-B5C7-FA7C740352F7}" type="datetimeFigureOut">
              <a:rPr lang="en-US" smtClean="0"/>
              <a:t>3/24/2022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330989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5527D-DADE-42F4-B5C7-FA7C740352F7}" type="datetimeFigureOut">
              <a:rPr lang="en-US" smtClean="0"/>
              <a:t>3/24/2022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781455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95527D-DADE-42F4-B5C7-FA7C740352F7}" type="datetimeFigureOut">
              <a:rPr lang="en-US" smtClean="0"/>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509916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95527D-DADE-42F4-B5C7-FA7C740352F7}" type="datetimeFigureOut">
              <a:rPr lang="en-US" smtClean="0"/>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66638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95527D-DADE-42F4-B5C7-FA7C740352F7}" type="datetimeFigureOut">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4056779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95527D-DADE-42F4-B5C7-FA7C740352F7}" type="datetimeFigureOut">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1E225-A562-487B-BDE6-43694251DEF4}" type="slidenum">
              <a:rPr lang="en-US" smtClean="0"/>
              <a:t>‹#›</a:t>
            </a:fld>
            <a:endParaRPr lang="en-US"/>
          </a:p>
        </p:txBody>
      </p:sp>
    </p:spTree>
    <p:extLst>
      <p:ext uri="{BB962C8B-B14F-4D97-AF65-F5344CB8AC3E}">
        <p14:creationId xmlns:p14="http://schemas.microsoft.com/office/powerpoint/2010/main" val="2230038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5527D-DADE-42F4-B5C7-FA7C740352F7}" type="datetimeFigureOut">
              <a:rPr lang="en-US" smtClean="0"/>
              <a:t>3/24/2022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A1E225-A562-487B-BDE6-43694251DEF4}" type="slidenum">
              <a:rPr lang="en-US" smtClean="0"/>
              <a:t>‹#›</a:t>
            </a:fld>
            <a:endParaRPr lang="en-US"/>
          </a:p>
        </p:txBody>
      </p:sp>
    </p:spTree>
    <p:extLst>
      <p:ext uri="{BB962C8B-B14F-4D97-AF65-F5344CB8AC3E}">
        <p14:creationId xmlns:p14="http://schemas.microsoft.com/office/powerpoint/2010/main" val="3812611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oxfordmedicaleducation.com/wp-content/uploads/2014/07/ECG-Fig-2-electrical.jp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oxfordmedicaleducation.com/wp-content/uploads/2014/07/ECG-Fig-4-ECG-segments.jp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12000" b="1" dirty="0"/>
              <a:t>ECG (EKG)</a:t>
            </a:r>
            <a:endParaRPr lang="en-US" sz="12000" dirty="0"/>
          </a:p>
        </p:txBody>
      </p:sp>
      <p:sp>
        <p:nvSpPr>
          <p:cNvPr id="4" name="Subtitle 2"/>
          <p:cNvSpPr>
            <a:spLocks noGrp="1"/>
          </p:cNvSpPr>
          <p:nvPr>
            <p:ph type="subTitle" idx="1"/>
          </p:nvPr>
        </p:nvSpPr>
        <p:spPr/>
        <p:txBody>
          <a:bodyPr>
            <a:noAutofit/>
          </a:bodyPr>
          <a:lstStyle/>
          <a:p>
            <a:pPr>
              <a:spcBef>
                <a:spcPts val="100"/>
              </a:spcBef>
              <a:defRPr/>
            </a:pPr>
            <a:r>
              <a:rPr lang="en-US" sz="4500" b="1" dirty="0">
                <a:solidFill>
                  <a:schemeClr val="tx1"/>
                </a:solidFill>
                <a:effectLst>
                  <a:outerShdw blurRad="38100" dist="38100" dir="2700000" algn="tl">
                    <a:srgbClr val="000000">
                      <a:alpha val="43137"/>
                    </a:srgbClr>
                  </a:outerShdw>
                </a:effectLst>
              </a:rPr>
              <a:t>Dr. Jamal </a:t>
            </a:r>
            <a:r>
              <a:rPr lang="en-US" sz="4500" b="1" dirty="0" err="1">
                <a:solidFill>
                  <a:schemeClr val="tx1"/>
                </a:solidFill>
                <a:effectLst>
                  <a:outerShdw blurRad="38100" dist="38100" dir="2700000" algn="tl">
                    <a:srgbClr val="000000">
                      <a:alpha val="43137"/>
                    </a:srgbClr>
                  </a:outerShdw>
                </a:effectLst>
              </a:rPr>
              <a:t>Dabbas</a:t>
            </a:r>
            <a:r>
              <a:rPr lang="en-US" sz="4500" b="1" dirty="0">
                <a:solidFill>
                  <a:schemeClr val="tx1"/>
                </a:solidFill>
                <a:effectLst>
                  <a:outerShdw blurRad="38100" dist="38100" dir="2700000" algn="tl">
                    <a:srgbClr val="000000">
                      <a:alpha val="43137"/>
                    </a:srgbClr>
                  </a:outerShdw>
                </a:effectLst>
              </a:rPr>
              <a:t> </a:t>
            </a:r>
          </a:p>
          <a:p>
            <a:pPr>
              <a:spcBef>
                <a:spcPts val="100"/>
              </a:spcBef>
              <a:defRPr/>
            </a:pPr>
            <a:r>
              <a:rPr lang="en-US" sz="4500" b="1" dirty="0">
                <a:solidFill>
                  <a:schemeClr val="tx1"/>
                </a:solidFill>
                <a:effectLst>
                  <a:outerShdw blurRad="38100" dist="38100" dir="2700000" algn="tl">
                    <a:srgbClr val="000000">
                      <a:alpha val="43137"/>
                    </a:srgbClr>
                  </a:outerShdw>
                </a:effectLst>
              </a:rPr>
              <a:t>Interventional cardiologist &amp; internist </a:t>
            </a:r>
          </a:p>
          <a:p>
            <a:endParaRPr lang="en-US" sz="45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37634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711562"/>
            <a:ext cx="8640960" cy="2785378"/>
          </a:xfrm>
          <a:prstGeom prst="rect">
            <a:avLst/>
          </a:prstGeom>
        </p:spPr>
        <p:txBody>
          <a:bodyPr wrap="square">
            <a:spAutoFit/>
          </a:bodyPr>
          <a:lstStyle/>
          <a:p>
            <a:pPr algn="just"/>
            <a:r>
              <a:rPr lang="en-US" sz="2500" b="1" dirty="0"/>
              <a:t>ECG (EKG) Interpretation</a:t>
            </a:r>
            <a:endParaRPr lang="en-US" sz="2500" dirty="0"/>
          </a:p>
          <a:p>
            <a:pPr algn="just"/>
            <a:r>
              <a:rPr lang="en-US" sz="2500" dirty="0"/>
              <a:t> </a:t>
            </a:r>
          </a:p>
          <a:p>
            <a:pPr algn="just"/>
            <a:r>
              <a:rPr lang="en-US" sz="2500" dirty="0" smtClean="0"/>
              <a:t>The </a:t>
            </a:r>
            <a:r>
              <a:rPr lang="en-US" sz="2500" dirty="0"/>
              <a:t>12-lead ECG misleadingly only has 10 </a:t>
            </a:r>
            <a:r>
              <a:rPr lang="en-US" sz="2500" dirty="0" smtClean="0"/>
              <a:t>electrodes.</a:t>
            </a:r>
            <a:endParaRPr lang="en-US" sz="2500" dirty="0"/>
          </a:p>
          <a:p>
            <a:pPr algn="just"/>
            <a:r>
              <a:rPr lang="en-US" sz="2500" dirty="0"/>
              <a:t>The leads can be thought of as taking a picture of the heart’s electrical activity from 12 different positions using information picked up by the 10 electrodes. These comprise 4 limb electrodes and 6 chest electrodes.</a:t>
            </a:r>
          </a:p>
        </p:txBody>
      </p:sp>
    </p:spTree>
    <p:extLst>
      <p:ext uri="{BB962C8B-B14F-4D97-AF65-F5344CB8AC3E}">
        <p14:creationId xmlns:p14="http://schemas.microsoft.com/office/powerpoint/2010/main" val="15886126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3"/>
          <p:cNvSpPr>
            <a:spLocks noChangeArrowheads="1"/>
          </p:cNvSpPr>
          <p:nvPr/>
        </p:nvSpPr>
        <p:spPr bwMode="auto">
          <a:xfrm>
            <a:off x="1803104" y="6048290"/>
            <a:ext cx="5577208" cy="4770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500" b="0" i="0" u="none" strike="noStrike" cap="none" normalizeH="0" baseline="0" dirty="0" smtClean="0">
                <a:ln>
                  <a:noFill/>
                </a:ln>
                <a:solidFill>
                  <a:srgbClr val="484848"/>
                </a:solidFill>
                <a:effectLst/>
                <a:latin typeface="Calibri" pitchFamily="34" charset="0"/>
                <a:ea typeface="Times New Roman" pitchFamily="18" charset="0"/>
                <a:cs typeface="Arial" pitchFamily="34" charset="0"/>
              </a:rPr>
              <a:t> Electrode positions on an ECG (EKG).</a:t>
            </a:r>
            <a:endParaRPr kumimoji="0" lang="en-US" sz="25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descr="ÙØªÙØ¬Ø© Ø¨Ø­Ø« Ø§ÙØµÙØ± Ø¹Ù âªElectrode positions on an ECGâ¬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60648"/>
            <a:ext cx="4361177" cy="5768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296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196752"/>
            <a:ext cx="7194322" cy="4275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5745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029" y="476672"/>
            <a:ext cx="8575929"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7512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320" y="968325"/>
            <a:ext cx="8469152" cy="4620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3822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728" y="1052736"/>
            <a:ext cx="8789760" cy="474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4192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39" y="980728"/>
            <a:ext cx="8735633" cy="4766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3207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836713"/>
            <a:ext cx="8431033" cy="4680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8752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150" y="1052736"/>
            <a:ext cx="8893346" cy="477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1957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749" y="404665"/>
            <a:ext cx="8309723" cy="6188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8449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47" y="112960"/>
            <a:ext cx="8543249" cy="6196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3197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ÙØªÙØ¬Ø© Ø¨Ø­Ø« Ø§ÙØµÙØ± Ø¹Ù âªElectrode positions on an ECGâ¬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16632"/>
            <a:ext cx="5751934" cy="59766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03848" y="6043354"/>
            <a:ext cx="4032448" cy="553998"/>
          </a:xfrm>
          <a:prstGeom prst="rect">
            <a:avLst/>
          </a:prstGeom>
          <a:noFill/>
        </p:spPr>
        <p:txBody>
          <a:bodyPr wrap="square" rtlCol="0">
            <a:spAutoFit/>
          </a:bodyPr>
          <a:lstStyle/>
          <a:p>
            <a:r>
              <a:rPr lang="en-US" sz="3000" b="1" dirty="0" smtClean="0"/>
              <a:t>Limb electrodes </a:t>
            </a:r>
            <a:endParaRPr lang="en-US" sz="3000" b="1" dirty="0"/>
          </a:p>
        </p:txBody>
      </p:sp>
    </p:spTree>
    <p:extLst>
      <p:ext uri="{BB962C8B-B14F-4D97-AF65-F5344CB8AC3E}">
        <p14:creationId xmlns:p14="http://schemas.microsoft.com/office/powerpoint/2010/main" val="3495219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64599"/>
            <a:ext cx="8784975" cy="6528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4155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145" y="620688"/>
            <a:ext cx="7345768" cy="5351487"/>
          </a:xfrm>
          <a:prstGeom prst="rect">
            <a:avLst/>
          </a:prstGeom>
        </p:spPr>
      </p:pic>
    </p:spTree>
    <p:extLst>
      <p:ext uri="{BB962C8B-B14F-4D97-AF65-F5344CB8AC3E}">
        <p14:creationId xmlns:p14="http://schemas.microsoft.com/office/powerpoint/2010/main" val="1686553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556792"/>
            <a:ext cx="8352928" cy="1763944"/>
          </a:xfrm>
          <a:prstGeom prst="rect">
            <a:avLst/>
          </a:prstGeom>
        </p:spPr>
        <p:txBody>
          <a:bodyPr wrap="square">
            <a:spAutoFit/>
          </a:bodyPr>
          <a:lstStyle/>
          <a:p>
            <a:pPr algn="just">
              <a:lnSpc>
                <a:spcPct val="150000"/>
              </a:lnSpc>
            </a:pPr>
            <a:r>
              <a:rPr lang="en-US" sz="2500" dirty="0"/>
              <a:t>When electrical activity (or </a:t>
            </a:r>
            <a:r>
              <a:rPr lang="en-US" sz="2500" dirty="0" err="1"/>
              <a:t>depolarisation</a:t>
            </a:r>
            <a:r>
              <a:rPr lang="en-US" sz="2500" dirty="0"/>
              <a:t>) travels towards a lead, the deflection is net positive. When the activity travels away from the lead the deflection is net negative. </a:t>
            </a:r>
          </a:p>
        </p:txBody>
      </p:sp>
    </p:spTree>
    <p:extLst>
      <p:ext uri="{BB962C8B-B14F-4D97-AF65-F5344CB8AC3E}">
        <p14:creationId xmlns:p14="http://schemas.microsoft.com/office/powerpoint/2010/main" val="5291207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4" descr="Description: ECG - Fig 2 (electrica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88640"/>
            <a:ext cx="8629228" cy="597666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1907704" y="6165304"/>
            <a:ext cx="5760640" cy="4770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500" b="0" i="0" u="none" strike="noStrike" cap="none" normalizeH="0" baseline="0" dirty="0" smtClean="0">
                <a:ln>
                  <a:noFill/>
                </a:ln>
                <a:solidFill>
                  <a:srgbClr val="484848"/>
                </a:solidFill>
                <a:effectLst/>
                <a:latin typeface="Calibri" pitchFamily="34" charset="0"/>
                <a:ea typeface="Times New Roman" pitchFamily="18" charset="0"/>
                <a:cs typeface="Arial" pitchFamily="34" charset="0"/>
              </a:rPr>
              <a:t>The electrical activity on an ECG (EKG).</a:t>
            </a:r>
            <a:endParaRPr kumimoji="0" lang="en-US" sz="25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628048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44824"/>
            <a:ext cx="8712968" cy="2400657"/>
          </a:xfrm>
          <a:prstGeom prst="rect">
            <a:avLst/>
          </a:prstGeom>
        </p:spPr>
        <p:txBody>
          <a:bodyPr wrap="square">
            <a:spAutoFit/>
          </a:bodyPr>
          <a:lstStyle/>
          <a:p>
            <a:pPr>
              <a:lnSpc>
                <a:spcPct val="150000"/>
              </a:lnSpc>
            </a:pPr>
            <a:r>
              <a:rPr lang="en-US" sz="2500" dirty="0" smtClean="0"/>
              <a:t>1 </a:t>
            </a:r>
            <a:r>
              <a:rPr lang="en-US" sz="2500" dirty="0"/>
              <a:t>large square is equivalent to 0.2 </a:t>
            </a:r>
            <a:r>
              <a:rPr lang="en-US" sz="2500" dirty="0" err="1"/>
              <a:t>secs</a:t>
            </a:r>
            <a:r>
              <a:rPr lang="en-US" sz="2500" dirty="0"/>
              <a:t> and a small square to 0.04 </a:t>
            </a:r>
            <a:r>
              <a:rPr lang="en-US" sz="2500" dirty="0" err="1" smtClean="0"/>
              <a:t>secs</a:t>
            </a:r>
            <a:r>
              <a:rPr lang="en-US" sz="2500" dirty="0"/>
              <a:t> </a:t>
            </a:r>
            <a:endParaRPr lang="en-US" sz="2500" dirty="0" smtClean="0"/>
          </a:p>
          <a:p>
            <a:pPr>
              <a:lnSpc>
                <a:spcPct val="150000"/>
              </a:lnSpc>
            </a:pPr>
            <a:r>
              <a:rPr lang="en-US" sz="2500" dirty="0" smtClean="0"/>
              <a:t>(</a:t>
            </a:r>
            <a:r>
              <a:rPr lang="en-US" sz="2500" dirty="0"/>
              <a:t>All boxes are based on the assumption that the paper speed is running at </a:t>
            </a:r>
            <a:r>
              <a:rPr lang="en-US" sz="2500" dirty="0" smtClean="0"/>
              <a:t>25mm/sec).</a:t>
            </a:r>
            <a:endParaRPr lang="en-US" sz="2500" dirty="0"/>
          </a:p>
        </p:txBody>
      </p:sp>
    </p:spTree>
    <p:extLst>
      <p:ext uri="{BB962C8B-B14F-4D97-AF65-F5344CB8AC3E}">
        <p14:creationId xmlns:p14="http://schemas.microsoft.com/office/powerpoint/2010/main" val="129737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97" name="Picture 2" descr="Description: ECG - Fig 4 (ECG segment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88640"/>
            <a:ext cx="8732465" cy="604867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2538028" y="6237312"/>
            <a:ext cx="4067944" cy="4770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500" b="0" i="0" u="none" strike="noStrike" cap="none" normalizeH="0" baseline="0" dirty="0" smtClean="0">
                <a:ln>
                  <a:noFill/>
                </a:ln>
                <a:solidFill>
                  <a:srgbClr val="484848"/>
                </a:solidFill>
                <a:effectLst/>
                <a:latin typeface="Calibri" pitchFamily="34" charset="0"/>
                <a:ea typeface="Times New Roman" pitchFamily="18" charset="0"/>
                <a:cs typeface="Arial" pitchFamily="34" charset="0"/>
              </a:rPr>
              <a:t>The segments of the ECG.</a:t>
            </a:r>
            <a:endParaRPr kumimoji="0" lang="en-US" sz="25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62237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808251"/>
            <a:ext cx="8280920" cy="4708981"/>
          </a:xfrm>
          <a:prstGeom prst="rect">
            <a:avLst/>
          </a:prstGeom>
        </p:spPr>
        <p:txBody>
          <a:bodyPr wrap="square">
            <a:spAutoFit/>
          </a:bodyPr>
          <a:lstStyle/>
          <a:p>
            <a:pPr algn="just"/>
            <a:r>
              <a:rPr lang="en-US" sz="2500" dirty="0"/>
              <a:t>What do the segments of the ECG represent?</a:t>
            </a:r>
          </a:p>
          <a:p>
            <a:pPr marL="285750" lvl="0" indent="-285750" algn="just">
              <a:buFont typeface="Wingdings" pitchFamily="2" charset="2"/>
              <a:buChar char="§"/>
            </a:pPr>
            <a:r>
              <a:rPr lang="en-US" sz="2500" dirty="0"/>
              <a:t>P-wave: Atrial contraction</a:t>
            </a:r>
          </a:p>
          <a:p>
            <a:pPr marL="285750" lvl="0" indent="-285750" algn="just">
              <a:buFont typeface="Wingdings" pitchFamily="2" charset="2"/>
              <a:buChar char="§"/>
            </a:pPr>
            <a:r>
              <a:rPr lang="en-US" sz="2500" dirty="0"/>
              <a:t>PR interval: Represents the time taken for excitation to spread from the </a:t>
            </a:r>
            <a:r>
              <a:rPr lang="en-US" sz="2500" dirty="0" err="1"/>
              <a:t>sino</a:t>
            </a:r>
            <a:r>
              <a:rPr lang="en-US" sz="2500" dirty="0"/>
              <a:t>-atrial (SA) node across the atrium and down to the ventricular muscle via the bundle of His.</a:t>
            </a:r>
          </a:p>
          <a:p>
            <a:pPr marL="285750" lvl="0" indent="-285750" algn="just">
              <a:buFont typeface="Wingdings" pitchFamily="2" charset="2"/>
              <a:buChar char="§"/>
            </a:pPr>
            <a:r>
              <a:rPr lang="en-US" sz="2500" dirty="0"/>
              <a:t>QRS: Ventricular contraction</a:t>
            </a:r>
          </a:p>
          <a:p>
            <a:pPr marL="285750" lvl="0" indent="-285750" algn="just">
              <a:buFont typeface="Wingdings" pitchFamily="2" charset="2"/>
              <a:buChar char="§"/>
            </a:pPr>
            <a:r>
              <a:rPr lang="en-US" sz="2500" dirty="0"/>
              <a:t>ST segment: Ventricular relaxation</a:t>
            </a:r>
          </a:p>
          <a:p>
            <a:pPr marL="285750" lvl="0" indent="-285750" algn="just">
              <a:buFont typeface="Wingdings" pitchFamily="2" charset="2"/>
              <a:buChar char="§"/>
            </a:pPr>
            <a:r>
              <a:rPr lang="en-US" sz="2500" dirty="0"/>
              <a:t>T-wave: Ventricular </a:t>
            </a:r>
            <a:r>
              <a:rPr lang="en-US" sz="2500" dirty="0" err="1"/>
              <a:t>repolarisation</a:t>
            </a:r>
            <a:endParaRPr lang="en-US" sz="2500" dirty="0"/>
          </a:p>
          <a:p>
            <a:pPr algn="just"/>
            <a:r>
              <a:rPr lang="en-US" sz="2500" dirty="0"/>
              <a:t>Normal duration of ECG segments:</a:t>
            </a:r>
          </a:p>
          <a:p>
            <a:pPr marL="285750" lvl="0" indent="-285750" algn="just">
              <a:buFont typeface="Arial" pitchFamily="34" charset="0"/>
              <a:buChar char="•"/>
            </a:pPr>
            <a:r>
              <a:rPr lang="en-US" sz="2500" dirty="0"/>
              <a:t>PR interval: 0.12 – 0.2 </a:t>
            </a:r>
            <a:r>
              <a:rPr lang="en-US" sz="2500" dirty="0" err="1"/>
              <a:t>secs</a:t>
            </a:r>
            <a:r>
              <a:rPr lang="en-US" sz="2500" dirty="0"/>
              <a:t> (3-5 small squares)</a:t>
            </a:r>
          </a:p>
          <a:p>
            <a:pPr marL="285750" lvl="0" indent="-285750" algn="just">
              <a:buFont typeface="Arial" pitchFamily="34" charset="0"/>
              <a:buChar char="•"/>
            </a:pPr>
            <a:r>
              <a:rPr lang="en-US" sz="2500" dirty="0"/>
              <a:t>QRS: &lt;0.12 </a:t>
            </a:r>
            <a:r>
              <a:rPr lang="en-US" sz="2500" dirty="0" err="1"/>
              <a:t>secs</a:t>
            </a:r>
            <a:r>
              <a:rPr lang="en-US" sz="2500" dirty="0"/>
              <a:t> (3 small squares)</a:t>
            </a:r>
          </a:p>
          <a:p>
            <a:pPr marL="285750" lvl="0" indent="-285750" algn="just">
              <a:buFont typeface="Arial" pitchFamily="34" charset="0"/>
              <a:buChar char="•"/>
            </a:pPr>
            <a:r>
              <a:rPr lang="en-US" sz="2500" dirty="0"/>
              <a:t>QTc: 0.38 – 0.42 </a:t>
            </a:r>
            <a:r>
              <a:rPr lang="en-US" sz="2500" dirty="0" err="1"/>
              <a:t>secs</a:t>
            </a:r>
            <a:endParaRPr lang="en-US" sz="2500" dirty="0"/>
          </a:p>
        </p:txBody>
      </p:sp>
    </p:spTree>
    <p:extLst>
      <p:ext uri="{BB962C8B-B14F-4D97-AF65-F5344CB8AC3E}">
        <p14:creationId xmlns:p14="http://schemas.microsoft.com/office/powerpoint/2010/main" val="529150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692696"/>
            <a:ext cx="8766720" cy="4708981"/>
          </a:xfrm>
          <a:prstGeom prst="rect">
            <a:avLst/>
          </a:prstGeom>
        </p:spPr>
        <p:txBody>
          <a:bodyPr wrap="square">
            <a:spAutoFit/>
          </a:bodyPr>
          <a:lstStyle/>
          <a:p>
            <a:r>
              <a:rPr lang="en-US" sz="2500" b="1" dirty="0"/>
              <a:t>How to read an ECG</a:t>
            </a:r>
            <a:endParaRPr lang="en-US" sz="2500" dirty="0"/>
          </a:p>
          <a:p>
            <a:pPr marL="342900" lvl="0" indent="-342900">
              <a:buFont typeface="+mj-lt"/>
              <a:buAutoNum type="arabicPeriod"/>
            </a:pPr>
            <a:r>
              <a:rPr lang="en-US" sz="2500" dirty="0" smtClean="0"/>
              <a:t>Patient name and details  </a:t>
            </a:r>
            <a:endParaRPr lang="en-US" sz="2500" dirty="0"/>
          </a:p>
          <a:p>
            <a:pPr marL="342900" lvl="0" indent="-342900">
              <a:buFont typeface="+mj-lt"/>
              <a:buAutoNum type="arabicPeriod"/>
            </a:pPr>
            <a:r>
              <a:rPr lang="en-US" sz="2500" dirty="0" smtClean="0"/>
              <a:t>Date</a:t>
            </a:r>
            <a:endParaRPr lang="en-US" sz="2500" dirty="0"/>
          </a:p>
          <a:p>
            <a:pPr marL="342900" lvl="0" indent="-342900">
              <a:buFont typeface="+mj-lt"/>
              <a:buAutoNum type="arabicPeriod"/>
            </a:pPr>
            <a:r>
              <a:rPr lang="en-US" sz="2500" dirty="0"/>
              <a:t>Rate</a:t>
            </a:r>
          </a:p>
          <a:p>
            <a:pPr marL="342900" lvl="0" indent="-342900">
              <a:buFont typeface="+mj-lt"/>
              <a:buAutoNum type="arabicPeriod"/>
            </a:pPr>
            <a:r>
              <a:rPr lang="en-US" sz="2500" dirty="0" err="1"/>
              <a:t>Rhthm</a:t>
            </a:r>
            <a:endParaRPr lang="en-US" sz="2500" dirty="0"/>
          </a:p>
          <a:p>
            <a:pPr marL="342900" lvl="0" indent="-342900">
              <a:buFont typeface="+mj-lt"/>
              <a:buAutoNum type="arabicPeriod"/>
            </a:pPr>
            <a:r>
              <a:rPr lang="en-US" sz="2500" dirty="0"/>
              <a:t>Axis</a:t>
            </a:r>
          </a:p>
          <a:p>
            <a:pPr marL="342900" lvl="0" indent="-342900">
              <a:buFont typeface="+mj-lt"/>
              <a:buAutoNum type="arabicPeriod"/>
            </a:pPr>
            <a:r>
              <a:rPr lang="en-US" sz="2500" dirty="0"/>
              <a:t>P-wave and P-R interval</a:t>
            </a:r>
          </a:p>
          <a:p>
            <a:pPr marL="342900" lvl="0" indent="-342900">
              <a:buFont typeface="+mj-lt"/>
              <a:buAutoNum type="arabicPeriod"/>
            </a:pPr>
            <a:r>
              <a:rPr lang="en-US" sz="2500" dirty="0"/>
              <a:t>Q-wave and QRS complex</a:t>
            </a:r>
          </a:p>
          <a:p>
            <a:pPr marL="342900" lvl="0" indent="-342900">
              <a:buFont typeface="+mj-lt"/>
              <a:buAutoNum type="arabicPeriod"/>
            </a:pPr>
            <a:r>
              <a:rPr lang="en-US" sz="2500" dirty="0"/>
              <a:t>ST segment</a:t>
            </a:r>
          </a:p>
          <a:p>
            <a:pPr marL="342900" lvl="0" indent="-342900">
              <a:buFont typeface="+mj-lt"/>
              <a:buAutoNum type="arabicPeriod"/>
            </a:pPr>
            <a:r>
              <a:rPr lang="en-US" sz="2500" dirty="0"/>
              <a:t>QT interval</a:t>
            </a:r>
          </a:p>
          <a:p>
            <a:pPr marL="342900" lvl="0" indent="-342900">
              <a:buFont typeface="+mj-lt"/>
              <a:buAutoNum type="arabicPeriod"/>
            </a:pPr>
            <a:r>
              <a:rPr lang="en-US" sz="2500" dirty="0"/>
              <a:t>T-wave</a:t>
            </a:r>
          </a:p>
          <a:p>
            <a:r>
              <a:rPr lang="en-US" sz="2500" dirty="0"/>
              <a:t>These components will now be explained in more detail.</a:t>
            </a:r>
          </a:p>
        </p:txBody>
      </p:sp>
    </p:spTree>
    <p:extLst>
      <p:ext uri="{BB962C8B-B14F-4D97-AF65-F5344CB8AC3E}">
        <p14:creationId xmlns:p14="http://schemas.microsoft.com/office/powerpoint/2010/main" val="3240479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84" y="836712"/>
            <a:ext cx="8406680" cy="4708981"/>
          </a:xfrm>
          <a:prstGeom prst="rect">
            <a:avLst/>
          </a:prstGeom>
        </p:spPr>
        <p:txBody>
          <a:bodyPr wrap="square">
            <a:spAutoFit/>
          </a:bodyPr>
          <a:lstStyle/>
          <a:p>
            <a:pPr algn="just">
              <a:lnSpc>
                <a:spcPct val="150000"/>
              </a:lnSpc>
            </a:pPr>
            <a:r>
              <a:rPr lang="en-US" sz="2500" dirty="0"/>
              <a:t> </a:t>
            </a:r>
          </a:p>
          <a:p>
            <a:pPr algn="just">
              <a:lnSpc>
                <a:spcPct val="150000"/>
              </a:lnSpc>
            </a:pPr>
            <a:r>
              <a:rPr lang="en-US" sz="2500" b="1" dirty="0" smtClean="0"/>
              <a:t>Patient name and details </a:t>
            </a:r>
            <a:endParaRPr lang="en-US" sz="2500" dirty="0"/>
          </a:p>
          <a:p>
            <a:pPr marL="285750" lvl="0" indent="-285750" algn="just">
              <a:lnSpc>
                <a:spcPct val="150000"/>
              </a:lnSpc>
              <a:buFont typeface="Arial" pitchFamily="34" charset="0"/>
              <a:buChar char="•"/>
            </a:pPr>
            <a:r>
              <a:rPr lang="en-US" sz="2500" dirty="0"/>
              <a:t>Patient’s name, date of birth and hospital number</a:t>
            </a:r>
          </a:p>
          <a:p>
            <a:pPr marL="285750" lvl="0" indent="-285750" algn="just">
              <a:lnSpc>
                <a:spcPct val="150000"/>
              </a:lnSpc>
              <a:buFont typeface="Arial" pitchFamily="34" charset="0"/>
              <a:buChar char="•"/>
            </a:pPr>
            <a:r>
              <a:rPr lang="en-US" sz="2500" dirty="0"/>
              <a:t>Location</a:t>
            </a:r>
          </a:p>
          <a:p>
            <a:pPr lvl="1" algn="just">
              <a:lnSpc>
                <a:spcPct val="150000"/>
              </a:lnSpc>
            </a:pPr>
            <a:r>
              <a:rPr lang="en-US" sz="2500" dirty="0"/>
              <a:t>This becomes important as in the ED or acute medical setting doctors are often shown multiple ECGs. You need to know where your patient is in order to ensure that they can be moved to a higher dependency area if appropriate.</a:t>
            </a:r>
          </a:p>
        </p:txBody>
      </p:sp>
    </p:spTree>
    <p:extLst>
      <p:ext uri="{BB962C8B-B14F-4D97-AF65-F5344CB8AC3E}">
        <p14:creationId xmlns:p14="http://schemas.microsoft.com/office/powerpoint/2010/main" val="3234939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024275"/>
            <a:ext cx="8640960" cy="2400657"/>
          </a:xfrm>
          <a:prstGeom prst="rect">
            <a:avLst/>
          </a:prstGeom>
        </p:spPr>
        <p:txBody>
          <a:bodyPr wrap="square">
            <a:spAutoFit/>
          </a:bodyPr>
          <a:lstStyle/>
          <a:p>
            <a:pPr algn="just"/>
            <a:r>
              <a:rPr lang="en-US" sz="2500" b="1" dirty="0" smtClean="0"/>
              <a:t>Date and time reference of symptoms </a:t>
            </a:r>
            <a:endParaRPr lang="en-US" sz="2500" dirty="0"/>
          </a:p>
          <a:p>
            <a:pPr lvl="0" algn="just"/>
            <a:r>
              <a:rPr lang="en-US" sz="2500" dirty="0" smtClean="0"/>
              <a:t>A. When </a:t>
            </a:r>
            <a:r>
              <a:rPr lang="en-US" sz="2500" dirty="0"/>
              <a:t>was the ECG done</a:t>
            </a:r>
            <a:r>
              <a:rPr lang="en-US" sz="2500" dirty="0" smtClean="0"/>
              <a:t>? The </a:t>
            </a:r>
            <a:r>
              <a:rPr lang="en-US" sz="2500" dirty="0"/>
              <a:t>time</a:t>
            </a:r>
          </a:p>
          <a:p>
            <a:pPr lvl="0" algn="just"/>
            <a:r>
              <a:rPr lang="en-US" sz="2500" dirty="0" smtClean="0"/>
              <a:t>B. Did </a:t>
            </a:r>
            <a:r>
              <a:rPr lang="en-US" sz="2500" dirty="0"/>
              <a:t>the patient have chest pain at the </a:t>
            </a:r>
            <a:r>
              <a:rPr lang="en-US" sz="2500" dirty="0" smtClean="0"/>
              <a:t>time?</a:t>
            </a:r>
          </a:p>
          <a:p>
            <a:pPr lvl="0" algn="just"/>
            <a:r>
              <a:rPr lang="en-US" sz="2500" dirty="0"/>
              <a:t>(</a:t>
            </a:r>
            <a:r>
              <a:rPr lang="en-US" sz="2500" dirty="0" smtClean="0"/>
              <a:t>Or </a:t>
            </a:r>
            <a:r>
              <a:rPr lang="en-US" sz="2500" dirty="0"/>
              <a:t>other relevant clinical details. For example, if you are wanted an ECG to look for changes of </a:t>
            </a:r>
            <a:r>
              <a:rPr lang="en-US" sz="2500" dirty="0" err="1"/>
              <a:t>hyperkalaemia</a:t>
            </a:r>
            <a:r>
              <a:rPr lang="en-US" sz="2500" dirty="0"/>
              <a:t>, note the patient’s potassium level on the </a:t>
            </a:r>
            <a:r>
              <a:rPr lang="en-US" sz="2500" dirty="0" smtClean="0"/>
              <a:t>ECG).</a:t>
            </a:r>
            <a:endParaRPr lang="en-US" sz="2500" dirty="0"/>
          </a:p>
        </p:txBody>
      </p:sp>
    </p:spTree>
    <p:extLst>
      <p:ext uri="{BB962C8B-B14F-4D97-AF65-F5344CB8AC3E}">
        <p14:creationId xmlns:p14="http://schemas.microsoft.com/office/powerpoint/2010/main" val="454649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05" y="-27384"/>
            <a:ext cx="7405787"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97768" y="4207728"/>
            <a:ext cx="8406680" cy="2677656"/>
          </a:xfrm>
          <a:prstGeom prst="rect">
            <a:avLst/>
          </a:prstGeom>
        </p:spPr>
        <p:txBody>
          <a:bodyPr wrap="square">
            <a:spAutoFit/>
          </a:bodyPr>
          <a:lstStyle/>
          <a:p>
            <a:pPr fontAlgn="base"/>
            <a:r>
              <a:rPr lang="en-US" sz="2400" u="sng" dirty="0"/>
              <a:t>ECG paper Key</a:t>
            </a:r>
            <a:endParaRPr lang="en-US" sz="2400" dirty="0"/>
          </a:p>
          <a:p>
            <a:pPr fontAlgn="base"/>
            <a:r>
              <a:rPr lang="en-US" sz="2400" b="1" dirty="0"/>
              <a:t>Thin Lines:</a:t>
            </a:r>
            <a:r>
              <a:rPr lang="en-US" sz="2400" dirty="0"/>
              <a:t> 1 mm intervals or 0.04 sec</a:t>
            </a:r>
          </a:p>
          <a:p>
            <a:pPr fontAlgn="base"/>
            <a:r>
              <a:rPr lang="en-US" sz="2400" b="1" dirty="0"/>
              <a:t>Thick lines:</a:t>
            </a:r>
            <a:r>
              <a:rPr lang="en-US" sz="2400" dirty="0"/>
              <a:t> 5 mm intervals or .2sec</a:t>
            </a:r>
          </a:p>
          <a:p>
            <a:pPr fontAlgn="base"/>
            <a:r>
              <a:rPr lang="en-US" sz="2400" b="1" dirty="0"/>
              <a:t>1 thick lined box (5 small boxes) </a:t>
            </a:r>
            <a:r>
              <a:rPr lang="en-US" sz="2400" dirty="0"/>
              <a:t> = .20 sec or 5mm</a:t>
            </a:r>
          </a:p>
          <a:p>
            <a:pPr fontAlgn="base"/>
            <a:r>
              <a:rPr lang="en-US" sz="2400" b="1" dirty="0"/>
              <a:t>5 thick lines boxes (25 small boxes)</a:t>
            </a:r>
            <a:r>
              <a:rPr lang="en-US" sz="2400" dirty="0"/>
              <a:t>= 1 second</a:t>
            </a:r>
          </a:p>
          <a:p>
            <a:pPr fontAlgn="base"/>
            <a:r>
              <a:rPr lang="en-US" sz="2400" dirty="0"/>
              <a:t>10 mm = 1 mV</a:t>
            </a:r>
          </a:p>
          <a:p>
            <a:pPr fontAlgn="base"/>
            <a:r>
              <a:rPr lang="en-US" sz="2400" dirty="0"/>
              <a:t>Tick Marks on ECG paper rhythm strip: 3 </a:t>
            </a:r>
            <a:r>
              <a:rPr lang="en-US" sz="2400" dirty="0" err="1"/>
              <a:t>secs</a:t>
            </a:r>
            <a:endParaRPr lang="en-US" sz="2400" dirty="0"/>
          </a:p>
        </p:txBody>
      </p:sp>
    </p:spTree>
    <p:extLst>
      <p:ext uri="{BB962C8B-B14F-4D97-AF65-F5344CB8AC3E}">
        <p14:creationId xmlns:p14="http://schemas.microsoft.com/office/powerpoint/2010/main" val="3957414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60226" y="736243"/>
            <a:ext cx="8704262" cy="470898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500" b="0" i="0" u="none" strike="noStrike" cap="none" normalizeH="0" baseline="0" dirty="0" smtClean="0">
                <a:ln>
                  <a:noFill/>
                </a:ln>
                <a:solidFill>
                  <a:srgbClr val="333333"/>
                </a:solidFill>
                <a:effectLst/>
                <a:latin typeface="Source Sans Pro"/>
                <a:cs typeface="Arial" pitchFamily="34" charset="0"/>
              </a:rPr>
              <a:t>There are two different rates that can be determined on an ECG. The atrial rate is indicated by the frequency of the P waves. The ventricular rate is indicated by the frequency of the QRS complexes.</a:t>
            </a:r>
            <a:endParaRPr kumimoji="0" lang="en-US" sz="2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500" b="0" i="0" u="none" strike="noStrike" cap="none" normalizeH="0" baseline="0" dirty="0" smtClean="0">
                <a:ln>
                  <a:noFill/>
                </a:ln>
                <a:solidFill>
                  <a:srgbClr val="333333"/>
                </a:solidFill>
                <a:effectLst/>
                <a:latin typeface="Source Sans Pro"/>
                <a:cs typeface="Arial" pitchFamily="34" charset="0"/>
              </a:rPr>
              <a:t>In the absence of disease, the atrial rate should be the same as the ventricular rate. However, certain conditions including </a:t>
            </a:r>
            <a:r>
              <a:rPr kumimoji="0" lang="en-US" sz="2500" b="0" i="0" u="none" strike="noStrike" cap="none" normalizeH="0" baseline="0" dirty="0" smtClean="0">
                <a:ln>
                  <a:noFill/>
                </a:ln>
                <a:solidFill>
                  <a:srgbClr val="B40411"/>
                </a:solidFill>
                <a:effectLst/>
                <a:latin typeface="Source Sans Pro"/>
                <a:cs typeface="Arial" pitchFamily="34" charset="0"/>
              </a:rPr>
              <a:t>third-degree </a:t>
            </a:r>
            <a:r>
              <a:rPr kumimoji="0" lang="en-US" sz="2500" b="0" i="0" u="none" strike="noStrike" cap="none" normalizeH="0" baseline="0" dirty="0" err="1" smtClean="0">
                <a:ln>
                  <a:noFill/>
                </a:ln>
                <a:solidFill>
                  <a:srgbClr val="B40411"/>
                </a:solidFill>
                <a:effectLst/>
                <a:latin typeface="Source Sans Pro"/>
                <a:cs typeface="Arial" pitchFamily="34" charset="0"/>
              </a:rPr>
              <a:t>atrioventricular</a:t>
            </a:r>
            <a:r>
              <a:rPr kumimoji="0" lang="en-US" sz="2500" b="0" i="0" u="none" strike="noStrike" cap="none" normalizeH="0" baseline="0" dirty="0" smtClean="0">
                <a:ln>
                  <a:noFill/>
                </a:ln>
                <a:solidFill>
                  <a:srgbClr val="B40411"/>
                </a:solidFill>
                <a:effectLst/>
                <a:latin typeface="Source Sans Pro"/>
                <a:cs typeface="Arial" pitchFamily="34" charset="0"/>
              </a:rPr>
              <a:t> nodal block</a:t>
            </a:r>
            <a:r>
              <a:rPr kumimoji="0" lang="en-US" sz="2500" b="0" i="0" u="none" strike="noStrike" cap="none" normalizeH="0" baseline="0" dirty="0" smtClean="0">
                <a:ln>
                  <a:noFill/>
                </a:ln>
                <a:solidFill>
                  <a:srgbClr val="333333"/>
                </a:solidFill>
                <a:effectLst/>
                <a:latin typeface="Source Sans Pro"/>
                <a:cs typeface="Arial" pitchFamily="34" charset="0"/>
              </a:rPr>
              <a:t> or </a:t>
            </a:r>
            <a:r>
              <a:rPr kumimoji="0" lang="en-US" sz="2500" b="0" i="0" u="none" strike="noStrike" cap="none" normalizeH="0" baseline="0" dirty="0" smtClean="0">
                <a:ln>
                  <a:noFill/>
                </a:ln>
                <a:solidFill>
                  <a:srgbClr val="B40411"/>
                </a:solidFill>
                <a:effectLst/>
                <a:latin typeface="Source Sans Pro"/>
                <a:cs typeface="Arial" pitchFamily="34" charset="0"/>
              </a:rPr>
              <a:t>ventricular tachycardia</a:t>
            </a:r>
            <a:r>
              <a:rPr kumimoji="0" lang="en-US" sz="2500" b="0" i="0" u="none" strike="noStrike" cap="none" normalizeH="0" baseline="0" dirty="0" smtClean="0">
                <a:ln>
                  <a:noFill/>
                </a:ln>
                <a:solidFill>
                  <a:srgbClr val="333333"/>
                </a:solidFill>
                <a:effectLst/>
                <a:latin typeface="Source Sans Pro"/>
                <a:cs typeface="Arial" pitchFamily="34" charset="0"/>
              </a:rPr>
              <a:t> can alter this normal relationship, causing “AV dissociation.” In this setting, the atrial rate (P waves) and ventricular rate (QRS complexes) are at different heart rates.</a:t>
            </a:r>
            <a:endParaRPr kumimoji="0" lang="en-US" sz="2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500" b="0" i="0" u="none" strike="noStrike" cap="none" normalizeH="0" baseline="0" dirty="0" smtClean="0">
                <a:ln>
                  <a:noFill/>
                </a:ln>
                <a:solidFill>
                  <a:srgbClr val="333333"/>
                </a:solidFill>
                <a:effectLst/>
                <a:latin typeface="Source Sans Pro"/>
                <a:cs typeface="Arial" pitchFamily="34" charset="0"/>
              </a:rPr>
              <a:t>  </a:t>
            </a:r>
            <a:endParaRPr kumimoji="0" lang="en-US" sz="25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AutoShape 2" descr="Rate"/>
          <p:cNvSpPr>
            <a:spLocks noChangeAspect="1" noChangeArrowheads="1"/>
          </p:cNvSpPr>
          <p:nvPr/>
        </p:nvSpPr>
        <p:spPr bwMode="auto">
          <a:xfrm>
            <a:off x="134938" y="-444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58229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533286"/>
            <a:ext cx="8496944" cy="4693593"/>
          </a:xfrm>
          <a:prstGeom prst="rect">
            <a:avLst/>
          </a:prstGeom>
        </p:spPr>
        <p:txBody>
          <a:bodyPr wrap="square">
            <a:spAutoFit/>
          </a:bodyPr>
          <a:lstStyle/>
          <a:p>
            <a:pPr lvl="0" eaLnBrk="0" fontAlgn="base" hangingPunct="0">
              <a:spcBef>
                <a:spcPct val="0"/>
              </a:spcBef>
              <a:spcAft>
                <a:spcPct val="0"/>
              </a:spcAft>
            </a:pPr>
            <a:r>
              <a:rPr lang="en-US" sz="2700" dirty="0">
                <a:solidFill>
                  <a:srgbClr val="333333"/>
                </a:solidFill>
                <a:latin typeface="Source Sans Pro"/>
                <a:cs typeface="Arial" pitchFamily="34" charset="0"/>
              </a:rPr>
              <a:t>One quick and easy way to measure the ventricular rate is to examine the RR interval — that is, the distance between two consecutive R waves </a:t>
            </a:r>
            <a:r>
              <a:rPr lang="en-US" sz="2700" dirty="0" smtClean="0">
                <a:solidFill>
                  <a:srgbClr val="333333"/>
                </a:solidFill>
                <a:latin typeface="Source Sans Pro"/>
                <a:cs typeface="Arial" pitchFamily="34" charset="0"/>
              </a:rPr>
              <a:t>. </a:t>
            </a:r>
          </a:p>
          <a:p>
            <a:pPr lvl="0" eaLnBrk="0" fontAlgn="base" hangingPunct="0">
              <a:spcBef>
                <a:spcPct val="0"/>
              </a:spcBef>
              <a:spcAft>
                <a:spcPct val="0"/>
              </a:spcAft>
            </a:pPr>
            <a:r>
              <a:rPr lang="en-US" sz="2800" dirty="0" smtClean="0"/>
              <a:t>HR </a:t>
            </a:r>
            <a:r>
              <a:rPr lang="en-US" sz="2800" dirty="0"/>
              <a:t>= 300 / number of large squares between successive R waves </a:t>
            </a:r>
            <a:endParaRPr lang="en-US" sz="2800" dirty="0">
              <a:latin typeface="Arial" pitchFamily="34" charset="0"/>
              <a:cs typeface="Arial" pitchFamily="34" charset="0"/>
            </a:endParaRPr>
          </a:p>
          <a:p>
            <a:r>
              <a:rPr lang="en-US" sz="2700" dirty="0">
                <a:solidFill>
                  <a:srgbClr val="333333"/>
                </a:solidFill>
                <a:latin typeface="Source Sans Pro"/>
                <a:cs typeface="Arial" pitchFamily="34" charset="0"/>
              </a:rPr>
              <a:t>Another quick </a:t>
            </a:r>
            <a:r>
              <a:rPr lang="en-US" sz="2700" dirty="0" smtClean="0">
                <a:solidFill>
                  <a:srgbClr val="333333"/>
                </a:solidFill>
                <a:latin typeface="Source Sans Pro"/>
                <a:cs typeface="Arial" pitchFamily="34" charset="0"/>
              </a:rPr>
              <a:t>way is the rule of six seconds to calculate. </a:t>
            </a:r>
            <a:r>
              <a:rPr lang="en-US" sz="2700" dirty="0">
                <a:solidFill>
                  <a:srgbClr val="333333"/>
                </a:solidFill>
                <a:latin typeface="Source Sans Pro"/>
                <a:cs typeface="Arial" pitchFamily="34" charset="0"/>
              </a:rPr>
              <a:t>By counting the number of QRS complexes </a:t>
            </a:r>
            <a:r>
              <a:rPr lang="en-US" sz="2700" dirty="0" smtClean="0">
                <a:solidFill>
                  <a:srgbClr val="333333"/>
                </a:solidFill>
                <a:latin typeface="Source Sans Pro"/>
                <a:cs typeface="Arial" pitchFamily="34" charset="0"/>
              </a:rPr>
              <a:t>in 30 large squares and </a:t>
            </a:r>
            <a:r>
              <a:rPr lang="en-US" sz="2700" dirty="0">
                <a:solidFill>
                  <a:srgbClr val="333333"/>
                </a:solidFill>
                <a:latin typeface="Source Sans Pro"/>
                <a:cs typeface="Arial" pitchFamily="34" charset="0"/>
              </a:rPr>
              <a:t>multiplying by </a:t>
            </a:r>
            <a:r>
              <a:rPr lang="en-US" sz="2700" dirty="0" smtClean="0">
                <a:solidFill>
                  <a:srgbClr val="333333"/>
                </a:solidFill>
                <a:latin typeface="Source Sans Pro"/>
                <a:cs typeface="Arial" pitchFamily="34" charset="0"/>
              </a:rPr>
              <a:t>10. (</a:t>
            </a:r>
            <a:r>
              <a:rPr lang="en-US" sz="2700" dirty="0"/>
              <a:t>Count the number of RR intervals between two Tick marks (6 seconds) in the rhythm strip and multiply by 10 to get the </a:t>
            </a:r>
            <a:r>
              <a:rPr lang="en-US" sz="2700" dirty="0" smtClean="0"/>
              <a:t>rate. </a:t>
            </a:r>
            <a:r>
              <a:rPr lang="en-US" sz="2700" dirty="0"/>
              <a:t>This method is more effective when the rhythm is </a:t>
            </a:r>
            <a:r>
              <a:rPr lang="en-US" sz="2700" dirty="0" smtClean="0"/>
              <a:t>irregular).</a:t>
            </a:r>
            <a:endParaRPr lang="en-US" sz="2700" dirty="0" smtClean="0">
              <a:solidFill>
                <a:srgbClr val="333333"/>
              </a:solidFill>
              <a:latin typeface="Source Sans Pro"/>
              <a:cs typeface="Arial" pitchFamily="34" charset="0"/>
            </a:endParaRPr>
          </a:p>
        </p:txBody>
      </p:sp>
    </p:spTree>
    <p:extLst>
      <p:ext uri="{BB962C8B-B14F-4D97-AF65-F5344CB8AC3E}">
        <p14:creationId xmlns:p14="http://schemas.microsoft.com/office/powerpoint/2010/main" val="951093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6741" y="617399"/>
            <a:ext cx="4705499" cy="5691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52087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ÙØªÙØ¬Ø© Ø¨Ø­Ø« Ø§ÙØµÙØ± Ø¹Ù âªmeasuring QRS axis of heartâ¬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640960" cy="6671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154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05472"/>
            <a:ext cx="8568952" cy="6247864"/>
          </a:xfrm>
          <a:prstGeom prst="rect">
            <a:avLst/>
          </a:prstGeom>
        </p:spPr>
        <p:txBody>
          <a:bodyPr wrap="square">
            <a:spAutoFit/>
          </a:bodyPr>
          <a:lstStyle/>
          <a:p>
            <a:pPr lvl="0" algn="just"/>
            <a:r>
              <a:rPr lang="en-US" sz="2500" dirty="0"/>
              <a:t>If you want to work it out more precisely you can use the method below:</a:t>
            </a:r>
          </a:p>
          <a:p>
            <a:pPr marL="742950" lvl="1" indent="-285750" algn="just">
              <a:buFont typeface="Arial" pitchFamily="34" charset="0"/>
              <a:buChar char="•"/>
            </a:pPr>
            <a:r>
              <a:rPr lang="en-US" sz="2500" dirty="0"/>
              <a:t>Count the number of small squares of positive or negative deflection in </a:t>
            </a:r>
            <a:r>
              <a:rPr lang="en-US" sz="2500" dirty="0" err="1"/>
              <a:t>aVF</a:t>
            </a:r>
            <a:r>
              <a:rPr lang="en-US" sz="2500" dirty="0"/>
              <a:t> and make a dot on the </a:t>
            </a:r>
            <a:r>
              <a:rPr lang="en-US" sz="2500" dirty="0" err="1"/>
              <a:t>aVF</a:t>
            </a:r>
            <a:r>
              <a:rPr lang="en-US" sz="2500" dirty="0"/>
              <a:t> axis (see Figure 5) moving a mm for each small square counted (e.g. x mm up for negative and x mm down for positive deflections).</a:t>
            </a:r>
          </a:p>
          <a:p>
            <a:pPr marL="742950" lvl="1" indent="-285750" algn="just">
              <a:buFont typeface="Arial" pitchFamily="34" charset="0"/>
              <a:buChar char="•"/>
            </a:pPr>
            <a:r>
              <a:rPr lang="en-US" sz="2500" dirty="0"/>
              <a:t>Count the number of small squares of positive or negative deflection in lead 1 and make a dot on the  lead 1 axis moving a mm from the </a:t>
            </a:r>
            <a:r>
              <a:rPr lang="en-US" sz="2500" dirty="0" err="1"/>
              <a:t>centre</a:t>
            </a:r>
            <a:r>
              <a:rPr lang="en-US" sz="2500" dirty="0"/>
              <a:t> of the chart for each small square counted (e.g. x mm right for negative and x mm left for positive deflections).</a:t>
            </a:r>
          </a:p>
          <a:p>
            <a:pPr marL="742950" lvl="1" indent="-285750" algn="just">
              <a:buFont typeface="Arial" pitchFamily="34" charset="0"/>
              <a:buChar char="•"/>
            </a:pPr>
            <a:r>
              <a:rPr lang="en-US" sz="2500" dirty="0"/>
              <a:t>Draw a </a:t>
            </a:r>
            <a:r>
              <a:rPr lang="en-US" sz="2500" dirty="0" smtClean="0"/>
              <a:t>vertical line </a:t>
            </a:r>
            <a:r>
              <a:rPr lang="en-US" sz="2500" dirty="0"/>
              <a:t>through your lead 1 dot and a </a:t>
            </a:r>
            <a:r>
              <a:rPr lang="en-US" sz="2500" dirty="0" smtClean="0"/>
              <a:t>horizontal line </a:t>
            </a:r>
            <a:r>
              <a:rPr lang="en-US" sz="2500" dirty="0"/>
              <a:t>through your </a:t>
            </a:r>
            <a:r>
              <a:rPr lang="en-US" sz="2500" dirty="0" err="1"/>
              <a:t>aVF</a:t>
            </a:r>
            <a:r>
              <a:rPr lang="en-US" sz="2500" dirty="0"/>
              <a:t> dot then draw a line from this intersection back through 0 and this will give you the accurate axis.</a:t>
            </a:r>
          </a:p>
        </p:txBody>
      </p:sp>
    </p:spTree>
    <p:extLst>
      <p:ext uri="{BB962C8B-B14F-4D97-AF65-F5344CB8AC3E}">
        <p14:creationId xmlns:p14="http://schemas.microsoft.com/office/powerpoint/2010/main" val="1259761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880259"/>
            <a:ext cx="8424936" cy="4708981"/>
          </a:xfrm>
          <a:prstGeom prst="rect">
            <a:avLst/>
          </a:prstGeom>
        </p:spPr>
        <p:txBody>
          <a:bodyPr wrap="square">
            <a:spAutoFit/>
          </a:bodyPr>
          <a:lstStyle/>
          <a:p>
            <a:pPr algn="just"/>
            <a:r>
              <a:rPr lang="en-US" sz="2500" b="1" dirty="0" smtClean="0"/>
              <a:t>Assessing </a:t>
            </a:r>
            <a:r>
              <a:rPr lang="en-US" sz="2500" b="1" dirty="0"/>
              <a:t>the axis on an ECG</a:t>
            </a:r>
            <a:endParaRPr lang="en-US" sz="2500" dirty="0"/>
          </a:p>
          <a:p>
            <a:pPr marL="285750" lvl="0" indent="-285750" algn="just">
              <a:buFont typeface="Arial" pitchFamily="34" charset="0"/>
              <a:buChar char="•"/>
            </a:pPr>
            <a:r>
              <a:rPr lang="en-US" sz="2500" b="1" dirty="0"/>
              <a:t> </a:t>
            </a:r>
            <a:r>
              <a:rPr lang="en-US" sz="2500" dirty="0"/>
              <a:t>Axis is the sum of all the electrical activity in the heart.</a:t>
            </a:r>
          </a:p>
          <a:p>
            <a:pPr marL="285750" lvl="0" indent="-285750" algn="just">
              <a:buFont typeface="Arial" pitchFamily="34" charset="0"/>
              <a:buChar char="•"/>
            </a:pPr>
            <a:r>
              <a:rPr lang="en-US" sz="2500" dirty="0"/>
              <a:t>The contraction travels from the atria to the right and left ventricles. As the left ventricle is larger and more muscular normal axis lies to the left (at -30 degrees to 90 degrees – see Figure </a:t>
            </a:r>
            <a:r>
              <a:rPr lang="en-US" sz="2500" dirty="0" smtClean="0"/>
              <a:t>).</a:t>
            </a:r>
            <a:endParaRPr lang="en-US" sz="2500" dirty="0"/>
          </a:p>
          <a:p>
            <a:pPr marL="285750" lvl="0" indent="-285750" algn="just">
              <a:buFont typeface="Arial" pitchFamily="34" charset="0"/>
              <a:buChar char="•"/>
            </a:pPr>
            <a:r>
              <a:rPr lang="en-US" sz="2500" dirty="0"/>
              <a:t>As a general rule if the net deflections in leads I and </a:t>
            </a:r>
            <a:r>
              <a:rPr lang="en-US" sz="2500" dirty="0" err="1"/>
              <a:t>aVF</a:t>
            </a:r>
            <a:r>
              <a:rPr lang="en-US" sz="2500" dirty="0"/>
              <a:t> are positive then the axis is normal.</a:t>
            </a:r>
          </a:p>
          <a:p>
            <a:pPr marL="742950" lvl="1" indent="-285750" algn="just">
              <a:buFont typeface="Arial" pitchFamily="34" charset="0"/>
              <a:buChar char="•"/>
            </a:pPr>
            <a:r>
              <a:rPr lang="en-US" sz="2500" dirty="0"/>
              <a:t>If lead I has a net negative deflection whilst </a:t>
            </a:r>
            <a:r>
              <a:rPr lang="en-US" sz="2500" dirty="0" err="1"/>
              <a:t>aVF</a:t>
            </a:r>
            <a:r>
              <a:rPr lang="en-US" sz="2500" dirty="0"/>
              <a:t> is positive then there is right axis deviation.</a:t>
            </a:r>
          </a:p>
          <a:p>
            <a:pPr marL="285750" indent="-285750" algn="just">
              <a:buFont typeface="Arial" pitchFamily="34" charset="0"/>
              <a:buChar char="•"/>
            </a:pPr>
            <a:r>
              <a:rPr lang="en-US" sz="2500" dirty="0"/>
              <a:t>If lead I has a positive deflection and </a:t>
            </a:r>
            <a:r>
              <a:rPr lang="en-US" sz="2500" dirty="0" err="1"/>
              <a:t>aVF</a:t>
            </a:r>
            <a:r>
              <a:rPr lang="en-US" sz="2500" dirty="0"/>
              <a:t> has a negative deflection then there is left axis deviation</a:t>
            </a:r>
          </a:p>
        </p:txBody>
      </p:sp>
    </p:spTree>
    <p:extLst>
      <p:ext uri="{BB962C8B-B14F-4D97-AF65-F5344CB8AC3E}">
        <p14:creationId xmlns:p14="http://schemas.microsoft.com/office/powerpoint/2010/main" val="1550704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952267"/>
            <a:ext cx="8568952" cy="4708981"/>
          </a:xfrm>
          <a:prstGeom prst="rect">
            <a:avLst/>
          </a:prstGeom>
        </p:spPr>
        <p:txBody>
          <a:bodyPr wrap="square">
            <a:spAutoFit/>
          </a:bodyPr>
          <a:lstStyle/>
          <a:p>
            <a:r>
              <a:rPr lang="en-US" sz="3000" b="1" dirty="0"/>
              <a:t>General</a:t>
            </a:r>
          </a:p>
          <a:p>
            <a:r>
              <a:rPr lang="en-US" sz="3000" b="1" dirty="0"/>
              <a:t>Leads</a:t>
            </a:r>
            <a:r>
              <a:rPr lang="en-US" sz="3000" dirty="0"/>
              <a:t>: A 12-lead ECG with six </a:t>
            </a:r>
            <a:r>
              <a:rPr lang="en-US" sz="3000" b="1" dirty="0">
                <a:effectLst>
                  <a:outerShdw blurRad="38100" dist="38100" dir="2700000" algn="tl">
                    <a:srgbClr val="000000">
                      <a:alpha val="43137"/>
                    </a:srgbClr>
                  </a:outerShdw>
                </a:effectLst>
              </a:rPr>
              <a:t>limb</a:t>
            </a:r>
            <a:r>
              <a:rPr lang="en-US" sz="3000" dirty="0"/>
              <a:t> </a:t>
            </a:r>
            <a:r>
              <a:rPr lang="en-US" sz="3000" b="1" dirty="0">
                <a:effectLst>
                  <a:outerShdw blurRad="38100" dist="38100" dir="2700000" algn="tl">
                    <a:srgbClr val="000000">
                      <a:alpha val="43137"/>
                    </a:srgbClr>
                  </a:outerShdw>
                </a:effectLst>
              </a:rPr>
              <a:t>leads</a:t>
            </a:r>
            <a:r>
              <a:rPr lang="en-US" sz="3000" dirty="0"/>
              <a:t> (I, II, III, </a:t>
            </a:r>
            <a:r>
              <a:rPr lang="en-US" sz="3000" dirty="0" err="1"/>
              <a:t>aVL</a:t>
            </a:r>
            <a:r>
              <a:rPr lang="en-US" sz="3000" dirty="0"/>
              <a:t>, </a:t>
            </a:r>
            <a:r>
              <a:rPr lang="en-US" sz="3000" dirty="0" err="1"/>
              <a:t>aVF</a:t>
            </a:r>
            <a:r>
              <a:rPr lang="en-US" sz="3000" dirty="0"/>
              <a:t>, </a:t>
            </a:r>
            <a:r>
              <a:rPr lang="en-US" sz="3000" dirty="0" err="1"/>
              <a:t>aVR</a:t>
            </a:r>
            <a:r>
              <a:rPr lang="en-US" sz="3000" dirty="0"/>
              <a:t> ) and six </a:t>
            </a:r>
            <a:r>
              <a:rPr lang="en-US" sz="3000" b="1" dirty="0">
                <a:effectLst>
                  <a:outerShdw blurRad="38100" dist="38100" dir="2700000" algn="tl">
                    <a:srgbClr val="000000">
                      <a:alpha val="43137"/>
                    </a:srgbClr>
                  </a:outerShdw>
                </a:effectLst>
              </a:rPr>
              <a:t>precordial</a:t>
            </a:r>
            <a:r>
              <a:rPr lang="en-US" sz="3000" dirty="0"/>
              <a:t> </a:t>
            </a:r>
            <a:r>
              <a:rPr lang="en-US" sz="3000" b="1" dirty="0">
                <a:effectLst>
                  <a:outerShdw blurRad="38100" dist="38100" dir="2700000" algn="tl">
                    <a:srgbClr val="000000">
                      <a:alpha val="43137"/>
                    </a:srgbClr>
                  </a:outerShdw>
                </a:effectLst>
              </a:rPr>
              <a:t>leads</a:t>
            </a:r>
            <a:r>
              <a:rPr lang="en-US" sz="3000" dirty="0"/>
              <a:t> (V</a:t>
            </a:r>
            <a:r>
              <a:rPr lang="en-US" sz="3000" baseline="-25000" dirty="0"/>
              <a:t>1</a:t>
            </a:r>
            <a:r>
              <a:rPr lang="en-US" sz="3000" dirty="0"/>
              <a:t>–V</a:t>
            </a:r>
            <a:r>
              <a:rPr lang="en-US" sz="3000" baseline="-25000" dirty="0"/>
              <a:t>6</a:t>
            </a:r>
            <a:r>
              <a:rPr lang="en-US" sz="3000" dirty="0"/>
              <a:t>) is standard.</a:t>
            </a:r>
          </a:p>
          <a:p>
            <a:pPr lvl="1"/>
            <a:r>
              <a:rPr lang="en-US" sz="3000" dirty="0"/>
              <a:t>Interpretation of the limb leads</a:t>
            </a:r>
          </a:p>
          <a:p>
            <a:pPr lvl="2"/>
            <a:r>
              <a:rPr lang="en-US" sz="3000" b="1" dirty="0"/>
              <a:t>I → </a:t>
            </a:r>
            <a:r>
              <a:rPr lang="en-US" sz="3000" b="1" dirty="0">
                <a:effectLst>
                  <a:outerShdw blurRad="38100" dist="38100" dir="2700000" algn="tl">
                    <a:srgbClr val="000000">
                      <a:alpha val="43137"/>
                    </a:srgbClr>
                  </a:outerShdw>
                </a:effectLst>
              </a:rPr>
              <a:t>left ventricle</a:t>
            </a:r>
            <a:r>
              <a:rPr lang="en-US" sz="3000" b="1" dirty="0"/>
              <a:t>, lateral wall</a:t>
            </a:r>
            <a:endParaRPr lang="en-US" sz="3000" dirty="0"/>
          </a:p>
          <a:p>
            <a:pPr lvl="2"/>
            <a:r>
              <a:rPr lang="en-US" sz="3000" b="1" dirty="0"/>
              <a:t>II, III, and </a:t>
            </a:r>
            <a:r>
              <a:rPr lang="en-US" sz="3000" b="1" dirty="0" err="1"/>
              <a:t>aVF</a:t>
            </a:r>
            <a:r>
              <a:rPr lang="en-US" sz="3000" b="1" dirty="0"/>
              <a:t> → </a:t>
            </a:r>
            <a:r>
              <a:rPr lang="en-US" sz="3000" b="1" dirty="0">
                <a:effectLst>
                  <a:outerShdw blurRad="38100" dist="38100" dir="2700000" algn="tl">
                    <a:srgbClr val="000000">
                      <a:alpha val="43137"/>
                    </a:srgbClr>
                  </a:outerShdw>
                </a:effectLst>
              </a:rPr>
              <a:t>left ventricle</a:t>
            </a:r>
            <a:r>
              <a:rPr lang="en-US" sz="3000" b="1" dirty="0"/>
              <a:t>, inferior wall</a:t>
            </a:r>
            <a:endParaRPr lang="en-US" sz="3000" dirty="0"/>
          </a:p>
          <a:p>
            <a:pPr lvl="2"/>
            <a:r>
              <a:rPr lang="en-US" sz="3000" b="1" dirty="0" err="1"/>
              <a:t>aVL</a:t>
            </a:r>
            <a:r>
              <a:rPr lang="en-US" sz="3000" b="1" dirty="0"/>
              <a:t> → </a:t>
            </a:r>
            <a:r>
              <a:rPr lang="en-US" sz="3000" b="1" dirty="0">
                <a:effectLst>
                  <a:outerShdw blurRad="38100" dist="38100" dir="2700000" algn="tl">
                    <a:srgbClr val="000000">
                      <a:alpha val="43137"/>
                    </a:srgbClr>
                  </a:outerShdw>
                </a:effectLst>
              </a:rPr>
              <a:t>left ventricle</a:t>
            </a:r>
            <a:r>
              <a:rPr lang="en-US" sz="3000" b="1" dirty="0"/>
              <a:t>, high part of the lateral wall</a:t>
            </a:r>
            <a:endParaRPr lang="en-US" sz="3000" dirty="0"/>
          </a:p>
          <a:p>
            <a:pPr lvl="2"/>
            <a:r>
              <a:rPr lang="en-US" sz="3000" dirty="0" err="1"/>
              <a:t>aVR</a:t>
            </a:r>
            <a:r>
              <a:rPr lang="en-US" sz="3000" dirty="0"/>
              <a:t> → reciprocal of the left lateral side leads (II, </a:t>
            </a:r>
            <a:r>
              <a:rPr lang="en-US" sz="3000" dirty="0" err="1"/>
              <a:t>aVL</a:t>
            </a:r>
            <a:r>
              <a:rPr lang="en-US" sz="3000" dirty="0"/>
              <a:t>, V</a:t>
            </a:r>
            <a:r>
              <a:rPr lang="en-US" sz="3000" baseline="-25000" dirty="0"/>
              <a:t>5</a:t>
            </a:r>
            <a:r>
              <a:rPr lang="en-US" sz="3000" dirty="0"/>
              <a:t> and V</a:t>
            </a:r>
            <a:r>
              <a:rPr lang="en-US" sz="3000" baseline="-25000" dirty="0"/>
              <a:t>6</a:t>
            </a:r>
            <a:r>
              <a:rPr lang="en-US" sz="3000" dirty="0" smtClean="0"/>
              <a:t>)</a:t>
            </a:r>
            <a:endParaRPr lang="en-US" sz="3000" dirty="0"/>
          </a:p>
        </p:txBody>
      </p:sp>
    </p:spTree>
    <p:extLst>
      <p:ext uri="{BB962C8B-B14F-4D97-AF65-F5344CB8AC3E}">
        <p14:creationId xmlns:p14="http://schemas.microsoft.com/office/powerpoint/2010/main" val="3678579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617181"/>
            <a:ext cx="8496944" cy="2862322"/>
          </a:xfrm>
          <a:prstGeom prst="rect">
            <a:avLst/>
          </a:prstGeom>
        </p:spPr>
        <p:txBody>
          <a:bodyPr wrap="square">
            <a:spAutoFit/>
          </a:bodyPr>
          <a:lstStyle/>
          <a:p>
            <a:pPr lvl="1"/>
            <a:r>
              <a:rPr lang="en-US" sz="3000" dirty="0" smtClean="0"/>
              <a:t>Interpretation of the precordial leads</a:t>
            </a:r>
          </a:p>
          <a:p>
            <a:pPr lvl="2"/>
            <a:r>
              <a:rPr lang="en-US" sz="3000" b="1" dirty="0" smtClean="0"/>
              <a:t>V</a:t>
            </a:r>
            <a:r>
              <a:rPr lang="en-US" sz="3000" b="1" baseline="-25000" dirty="0" smtClean="0"/>
              <a:t>1</a:t>
            </a:r>
            <a:r>
              <a:rPr lang="en-US" sz="3000" b="1" dirty="0" smtClean="0"/>
              <a:t> and V</a:t>
            </a:r>
            <a:r>
              <a:rPr lang="en-US" sz="3000" b="1" baseline="-25000" dirty="0" smtClean="0"/>
              <a:t>2</a:t>
            </a:r>
            <a:r>
              <a:rPr lang="en-US" sz="3000" b="1" dirty="0" smtClean="0"/>
              <a:t> → both ventricles, anterior wall</a:t>
            </a:r>
            <a:endParaRPr lang="en-US" sz="3000" dirty="0" smtClean="0"/>
          </a:p>
          <a:p>
            <a:pPr lvl="2"/>
            <a:r>
              <a:rPr lang="en-US" sz="3000" b="1" dirty="0" smtClean="0"/>
              <a:t>V</a:t>
            </a:r>
            <a:r>
              <a:rPr lang="en-US" sz="3000" b="1" baseline="-25000" dirty="0" smtClean="0"/>
              <a:t>3</a:t>
            </a:r>
            <a:r>
              <a:rPr lang="en-US" sz="3000" b="1" dirty="0" smtClean="0"/>
              <a:t> and V</a:t>
            </a:r>
            <a:r>
              <a:rPr lang="en-US" sz="3000" b="1" baseline="-25000" dirty="0" smtClean="0"/>
              <a:t>4</a:t>
            </a:r>
            <a:r>
              <a:rPr lang="en-US" sz="3000" b="1" dirty="0" smtClean="0"/>
              <a:t> → anterior wall of the </a:t>
            </a:r>
            <a:r>
              <a:rPr lang="en-US" sz="3000" b="1" dirty="0" smtClean="0">
                <a:effectLst>
                  <a:outerShdw blurRad="38100" dist="38100" dir="2700000" algn="tl">
                    <a:srgbClr val="000000">
                      <a:alpha val="43137"/>
                    </a:srgbClr>
                  </a:outerShdw>
                </a:effectLst>
              </a:rPr>
              <a:t>left</a:t>
            </a:r>
            <a:r>
              <a:rPr lang="en-US" sz="3000" b="1" dirty="0" smtClean="0"/>
              <a:t> </a:t>
            </a:r>
            <a:r>
              <a:rPr lang="en-US" sz="3000" b="1" dirty="0" smtClean="0">
                <a:effectLst>
                  <a:outerShdw blurRad="38100" dist="38100" dir="2700000" algn="tl">
                    <a:srgbClr val="000000">
                      <a:alpha val="43137"/>
                    </a:srgbClr>
                  </a:outerShdw>
                </a:effectLst>
              </a:rPr>
              <a:t>ventricle</a:t>
            </a:r>
            <a:r>
              <a:rPr lang="en-US" sz="3000" b="1" dirty="0" smtClean="0"/>
              <a:t> and parts of the septum</a:t>
            </a:r>
            <a:endParaRPr lang="en-US" sz="3000" dirty="0" smtClean="0"/>
          </a:p>
          <a:p>
            <a:pPr lvl="2"/>
            <a:r>
              <a:rPr lang="en-US" sz="3000" b="1" dirty="0" smtClean="0"/>
              <a:t>V</a:t>
            </a:r>
            <a:r>
              <a:rPr lang="en-US" sz="3000" b="1" baseline="-25000" dirty="0" smtClean="0"/>
              <a:t>5</a:t>
            </a:r>
            <a:r>
              <a:rPr lang="en-US" sz="3000" b="1" dirty="0" smtClean="0"/>
              <a:t> and V</a:t>
            </a:r>
            <a:r>
              <a:rPr lang="en-US" sz="3000" b="1" baseline="-25000" dirty="0" smtClean="0"/>
              <a:t>6</a:t>
            </a:r>
            <a:r>
              <a:rPr lang="en-US" sz="3000" b="1" dirty="0" smtClean="0"/>
              <a:t> → lateral wall of the </a:t>
            </a:r>
            <a:r>
              <a:rPr lang="en-US" sz="3000" b="1" dirty="0" smtClean="0">
                <a:effectLst>
                  <a:outerShdw blurRad="38100" dist="38100" dir="2700000" algn="tl">
                    <a:srgbClr val="000000">
                      <a:alpha val="43137"/>
                    </a:srgbClr>
                  </a:outerShdw>
                </a:effectLst>
              </a:rPr>
              <a:t>left</a:t>
            </a:r>
            <a:r>
              <a:rPr lang="en-US" sz="3000" b="1" dirty="0" smtClean="0"/>
              <a:t> </a:t>
            </a:r>
            <a:r>
              <a:rPr lang="en-US" sz="3000" b="1" dirty="0" smtClean="0">
                <a:effectLst>
                  <a:outerShdw blurRad="38100" dist="38100" dir="2700000" algn="tl">
                    <a:srgbClr val="000000">
                      <a:alpha val="43137"/>
                    </a:srgbClr>
                  </a:outerShdw>
                </a:effectLst>
              </a:rPr>
              <a:t>ventricle</a:t>
            </a:r>
            <a:r>
              <a:rPr lang="en-US" sz="3000" b="1" dirty="0" smtClean="0"/>
              <a:t> and apex of the </a:t>
            </a:r>
            <a:r>
              <a:rPr lang="en-US" sz="3000" b="1" dirty="0" smtClean="0">
                <a:effectLst>
                  <a:outerShdw blurRad="38100" dist="38100" dir="2700000" algn="tl">
                    <a:srgbClr val="000000">
                      <a:alpha val="43137"/>
                    </a:srgbClr>
                  </a:outerShdw>
                </a:effectLst>
              </a:rPr>
              <a:t>heart</a:t>
            </a:r>
            <a:endParaRPr lang="en-US" sz="30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4968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556792"/>
            <a:ext cx="8352928" cy="2862322"/>
          </a:xfrm>
          <a:prstGeom prst="rect">
            <a:avLst/>
          </a:prstGeom>
        </p:spPr>
        <p:txBody>
          <a:bodyPr wrap="square">
            <a:spAutoFit/>
          </a:bodyPr>
          <a:lstStyle/>
          <a:p>
            <a:r>
              <a:rPr lang="en-US" sz="3000" b="1" dirty="0" smtClean="0"/>
              <a:t>Paper speed</a:t>
            </a:r>
            <a:endParaRPr lang="en-US" sz="3000" dirty="0" smtClean="0"/>
          </a:p>
          <a:p>
            <a:pPr lvl="1"/>
            <a:r>
              <a:rPr lang="en-US" sz="3000" dirty="0" smtClean="0"/>
              <a:t>A paper speed of </a:t>
            </a:r>
            <a:r>
              <a:rPr lang="en-US" sz="3000" b="1" dirty="0" smtClean="0"/>
              <a:t>25 mm/s</a:t>
            </a:r>
            <a:r>
              <a:rPr lang="en-US" sz="3000" dirty="0" smtClean="0"/>
              <a:t> is usually used in the United States: </a:t>
            </a:r>
            <a:r>
              <a:rPr lang="en-US" sz="3000" b="1" dirty="0" smtClean="0"/>
              <a:t>1 mm</a:t>
            </a:r>
            <a:r>
              <a:rPr lang="en-US" sz="3000" dirty="0" smtClean="0"/>
              <a:t> = </a:t>
            </a:r>
            <a:r>
              <a:rPr lang="en-US" sz="3000" b="1" dirty="0" smtClean="0"/>
              <a:t>0.04 s</a:t>
            </a:r>
            <a:r>
              <a:rPr lang="en-US" sz="3000" dirty="0" smtClean="0"/>
              <a:t> </a:t>
            </a:r>
          </a:p>
          <a:p>
            <a:pPr lvl="1"/>
            <a:r>
              <a:rPr lang="en-US" sz="3000" dirty="0" smtClean="0"/>
              <a:t>Alternatively, in other countries a paper speed of 50 mm/s is used: 1 mm = 0.02 s </a:t>
            </a:r>
          </a:p>
          <a:p>
            <a:r>
              <a:rPr lang="en-US" sz="3000" b="1" dirty="0" smtClean="0"/>
              <a:t>Amplitude</a:t>
            </a:r>
            <a:r>
              <a:rPr lang="en-US" sz="3000" dirty="0" smtClean="0"/>
              <a:t>: 1 mm (vertical) = 0.1 mV</a:t>
            </a:r>
            <a:endParaRPr lang="en-US" sz="3000" dirty="0"/>
          </a:p>
        </p:txBody>
      </p:sp>
    </p:spTree>
    <p:extLst>
      <p:ext uri="{BB962C8B-B14F-4D97-AF65-F5344CB8AC3E}">
        <p14:creationId xmlns:p14="http://schemas.microsoft.com/office/powerpoint/2010/main" val="2049682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2066072"/>
            <a:ext cx="8208912" cy="1015663"/>
          </a:xfrm>
          <a:prstGeom prst="rect">
            <a:avLst/>
          </a:prstGeom>
        </p:spPr>
        <p:txBody>
          <a:bodyPr wrap="square">
            <a:spAutoFit/>
          </a:bodyPr>
          <a:lstStyle/>
          <a:p>
            <a:r>
              <a:rPr lang="en-US" sz="3000" b="1" dirty="0" smtClean="0"/>
              <a:t>Interpretation</a:t>
            </a:r>
          </a:p>
          <a:p>
            <a:r>
              <a:rPr lang="en-US" sz="3000" dirty="0" smtClean="0"/>
              <a:t>Compare </a:t>
            </a:r>
            <a:r>
              <a:rPr lang="en-US" sz="3000" dirty="0"/>
              <a:t>it with </a:t>
            </a:r>
            <a:r>
              <a:rPr lang="en-US" sz="3000" b="1" dirty="0"/>
              <a:t>previous ECGs</a:t>
            </a:r>
            <a:r>
              <a:rPr lang="en-US" sz="3000" dirty="0"/>
              <a:t>.</a:t>
            </a:r>
          </a:p>
        </p:txBody>
      </p:sp>
    </p:spTree>
    <p:extLst>
      <p:ext uri="{BB962C8B-B14F-4D97-AF65-F5344CB8AC3E}">
        <p14:creationId xmlns:p14="http://schemas.microsoft.com/office/powerpoint/2010/main" val="2049682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65175"/>
            <a:ext cx="6891263" cy="6504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96" y="460985"/>
            <a:ext cx="9001000" cy="5632311"/>
          </a:xfrm>
          <a:prstGeom prst="rect">
            <a:avLst/>
          </a:prstGeom>
        </p:spPr>
        <p:txBody>
          <a:bodyPr wrap="square">
            <a:spAutoFit/>
          </a:bodyPr>
          <a:lstStyle/>
          <a:p>
            <a:r>
              <a:rPr lang="en-US" sz="3000" b="1" dirty="0"/>
              <a:t>Determination of the heart rate</a:t>
            </a:r>
          </a:p>
          <a:p>
            <a:r>
              <a:rPr lang="en-US" sz="3000" dirty="0" smtClean="0"/>
              <a:t>The </a:t>
            </a:r>
            <a:r>
              <a:rPr lang="en-US" sz="3000" dirty="0"/>
              <a:t>atrial rate is sometimes calculated (e.g., in assessing some supraventricular arrhythmias).</a:t>
            </a:r>
          </a:p>
          <a:p>
            <a:r>
              <a:rPr lang="en-US" sz="3000" b="1" dirty="0"/>
              <a:t>Implementation</a:t>
            </a:r>
            <a:endParaRPr lang="en-US" sz="3000" dirty="0"/>
          </a:p>
          <a:p>
            <a:pPr lvl="1"/>
            <a:r>
              <a:rPr lang="en-US" sz="3000" dirty="0"/>
              <a:t>If the QRS rhythm is regular (see determination of the heart rhythm below), then the heart rate can be estimated by </a:t>
            </a:r>
            <a:r>
              <a:rPr lang="en-US" sz="3000" b="1" dirty="0"/>
              <a:t>dividing</a:t>
            </a:r>
            <a:r>
              <a:rPr lang="en-US" sz="3000" dirty="0"/>
              <a:t> </a:t>
            </a:r>
            <a:r>
              <a:rPr lang="en-US" sz="3000" b="1" dirty="0"/>
              <a:t>300</a:t>
            </a:r>
            <a:r>
              <a:rPr lang="en-US" sz="3000" dirty="0"/>
              <a:t> by the number of </a:t>
            </a:r>
            <a:r>
              <a:rPr lang="en-US" sz="3000" b="1" dirty="0"/>
              <a:t>large (5 mm) squares</a:t>
            </a:r>
            <a:r>
              <a:rPr lang="en-US" sz="3000" dirty="0"/>
              <a:t> between successive </a:t>
            </a:r>
            <a:r>
              <a:rPr lang="en-US" sz="3000" b="1" dirty="0"/>
              <a:t>QRS complexes</a:t>
            </a:r>
            <a:r>
              <a:rPr lang="en-US" sz="3000" dirty="0"/>
              <a:t>, or by counting the number of QRS complexes in 6 seconds and multiplying by 10. </a:t>
            </a:r>
          </a:p>
          <a:p>
            <a:pPr lvl="2"/>
            <a:r>
              <a:rPr lang="en-US" sz="3000" dirty="0"/>
              <a:t>Careful! This method is only a rough estimate.</a:t>
            </a:r>
          </a:p>
          <a:p>
            <a:pPr lvl="2"/>
            <a:r>
              <a:rPr lang="en-US" sz="3000" dirty="0"/>
              <a:t>Only applies if paper speed is 25 </a:t>
            </a:r>
            <a:r>
              <a:rPr lang="en-US" sz="3000" dirty="0" smtClean="0"/>
              <a:t>mm/s</a:t>
            </a:r>
          </a:p>
        </p:txBody>
      </p:sp>
    </p:spTree>
    <p:extLst>
      <p:ext uri="{BB962C8B-B14F-4D97-AF65-F5344CB8AC3E}">
        <p14:creationId xmlns:p14="http://schemas.microsoft.com/office/powerpoint/2010/main" val="2049682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916832"/>
            <a:ext cx="8424936" cy="2862322"/>
          </a:xfrm>
          <a:prstGeom prst="rect">
            <a:avLst/>
          </a:prstGeom>
        </p:spPr>
        <p:txBody>
          <a:bodyPr wrap="square">
            <a:spAutoFit/>
          </a:bodyPr>
          <a:lstStyle/>
          <a:p>
            <a:r>
              <a:rPr lang="en-US" sz="3000" b="1" dirty="0" smtClean="0"/>
              <a:t>Interpretation</a:t>
            </a:r>
            <a:endParaRPr lang="en-US" sz="3000" dirty="0" smtClean="0"/>
          </a:p>
          <a:p>
            <a:pPr lvl="1"/>
            <a:r>
              <a:rPr lang="en-US" sz="3000" b="1" dirty="0" smtClean="0"/>
              <a:t>Normal heart rate</a:t>
            </a:r>
            <a:r>
              <a:rPr lang="en-US" sz="3000" dirty="0" smtClean="0"/>
              <a:t>: 60–100/min</a:t>
            </a:r>
          </a:p>
          <a:p>
            <a:pPr lvl="1"/>
            <a:r>
              <a:rPr lang="en-US" sz="3000" b="1" dirty="0" smtClean="0"/>
              <a:t>Tachycardia</a:t>
            </a:r>
            <a:r>
              <a:rPr lang="en-US" sz="3000" dirty="0" smtClean="0"/>
              <a:t>: &gt; 100/min (see also </a:t>
            </a:r>
            <a:r>
              <a:rPr lang="en-US" sz="3000" dirty="0" err="1" smtClean="0"/>
              <a:t>tachycardic</a:t>
            </a:r>
            <a:r>
              <a:rPr lang="en-US" sz="3000" dirty="0" smtClean="0"/>
              <a:t> arrhythmias)</a:t>
            </a:r>
          </a:p>
          <a:p>
            <a:pPr lvl="1"/>
            <a:r>
              <a:rPr lang="en-US" sz="3000" b="1" dirty="0" err="1" smtClean="0"/>
              <a:t>Bradycardia</a:t>
            </a:r>
            <a:r>
              <a:rPr lang="en-US" sz="3000" dirty="0" smtClean="0"/>
              <a:t>: &lt; 50-60/min (see also </a:t>
            </a:r>
            <a:r>
              <a:rPr lang="en-US" sz="3000" dirty="0" err="1" smtClean="0"/>
              <a:t>bradycardic</a:t>
            </a:r>
            <a:r>
              <a:rPr lang="en-US" sz="3000" dirty="0" smtClean="0"/>
              <a:t> arrhythmias) </a:t>
            </a:r>
            <a:endParaRPr lang="en-US" sz="3000" dirty="0"/>
          </a:p>
        </p:txBody>
      </p:sp>
    </p:spTree>
    <p:extLst>
      <p:ext uri="{BB962C8B-B14F-4D97-AF65-F5344CB8AC3E}">
        <p14:creationId xmlns:p14="http://schemas.microsoft.com/office/powerpoint/2010/main" val="204968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568952" cy="6463308"/>
          </a:xfrm>
          <a:prstGeom prst="rect">
            <a:avLst/>
          </a:prstGeom>
        </p:spPr>
        <p:txBody>
          <a:bodyPr wrap="square">
            <a:spAutoFit/>
          </a:bodyPr>
          <a:lstStyle/>
          <a:p>
            <a:r>
              <a:rPr lang="en-US" sz="2300" b="1" dirty="0"/>
              <a:t>Determination of the heart rhythm</a:t>
            </a:r>
          </a:p>
          <a:p>
            <a:r>
              <a:rPr lang="en-US" sz="2300" dirty="0"/>
              <a:t>The heart rhythm is assessed by evaluating the frequency, regularity, and relationships between the P waves and QRS complexes.</a:t>
            </a:r>
          </a:p>
          <a:p>
            <a:r>
              <a:rPr lang="en-US" sz="2300" b="1" dirty="0"/>
              <a:t>Implementation</a:t>
            </a:r>
            <a:endParaRPr lang="en-US" sz="2300" dirty="0"/>
          </a:p>
          <a:p>
            <a:pPr marL="800100" lvl="1" indent="-342900">
              <a:buFont typeface="+mj-lt"/>
              <a:buAutoNum type="arabicPeriod"/>
            </a:pPr>
            <a:r>
              <a:rPr lang="en-US" sz="2300" dirty="0"/>
              <a:t>P wave assessment</a:t>
            </a:r>
          </a:p>
          <a:p>
            <a:pPr lvl="2"/>
            <a:r>
              <a:rPr lang="en-US" sz="2300" dirty="0"/>
              <a:t>Are they visible in any lead?</a:t>
            </a:r>
          </a:p>
          <a:p>
            <a:pPr lvl="2"/>
            <a:r>
              <a:rPr lang="en-US" sz="2300" dirty="0"/>
              <a:t>Determine the atrial rate (i.e., PP interval).</a:t>
            </a:r>
          </a:p>
          <a:p>
            <a:pPr lvl="2"/>
            <a:r>
              <a:rPr lang="en-US" sz="2300" dirty="0"/>
              <a:t>Determine the morphology of the P waves.</a:t>
            </a:r>
          </a:p>
          <a:p>
            <a:pPr marL="800100" lvl="1" indent="-342900">
              <a:buFont typeface="+mj-lt"/>
              <a:buAutoNum type="arabicPeriod"/>
            </a:pPr>
            <a:r>
              <a:rPr lang="en-US" sz="2300" dirty="0"/>
              <a:t>Relationship of P waves to QRS complexes</a:t>
            </a:r>
          </a:p>
          <a:p>
            <a:pPr lvl="2"/>
            <a:r>
              <a:rPr lang="en-US" sz="2300" dirty="0"/>
              <a:t>A 1:1 relationship of P with QRS is normal. If not present:</a:t>
            </a:r>
          </a:p>
          <a:p>
            <a:pPr lvl="3"/>
            <a:r>
              <a:rPr lang="en-US" sz="2300" dirty="0"/>
              <a:t>Determine the atrial and ventricular heart rates.</a:t>
            </a:r>
          </a:p>
          <a:p>
            <a:pPr lvl="3"/>
            <a:r>
              <a:rPr lang="en-US" sz="2300" dirty="0"/>
              <a:t>Is there an abnormal number of P waves compared to QRS complexes?</a:t>
            </a:r>
          </a:p>
          <a:p>
            <a:pPr lvl="2"/>
            <a:r>
              <a:rPr lang="en-US" sz="2300" dirty="0"/>
              <a:t>A P wave before every QRS, and a QRS after every P are normal.</a:t>
            </a:r>
          </a:p>
          <a:p>
            <a:pPr marL="800100" lvl="1" indent="-342900">
              <a:buFont typeface="+mj-lt"/>
              <a:buAutoNum type="arabicPeriod"/>
            </a:pPr>
            <a:r>
              <a:rPr lang="en-US" sz="2300" dirty="0"/>
              <a:t>QRS morphology</a:t>
            </a:r>
          </a:p>
          <a:p>
            <a:pPr lvl="2"/>
            <a:r>
              <a:rPr lang="en-US" sz="2300" dirty="0"/>
              <a:t>Normal duration: </a:t>
            </a:r>
            <a:r>
              <a:rPr lang="en-US" sz="2300" b="1" dirty="0"/>
              <a:t>0.07–0.10 seconds</a:t>
            </a:r>
            <a:r>
              <a:rPr lang="en-US" sz="2300" dirty="0"/>
              <a:t> </a:t>
            </a:r>
          </a:p>
          <a:p>
            <a:pPr lvl="2"/>
            <a:r>
              <a:rPr lang="en-US" sz="2300" dirty="0"/>
              <a:t>Wide QRS: </a:t>
            </a:r>
            <a:r>
              <a:rPr lang="en-US" sz="2300" b="1" dirty="0"/>
              <a:t>&gt; 0.12 seconds</a:t>
            </a:r>
            <a:r>
              <a:rPr lang="en-US" sz="2300" dirty="0"/>
              <a:t> or </a:t>
            </a:r>
            <a:r>
              <a:rPr lang="en-US" sz="2300" b="1" dirty="0"/>
              <a:t>3 small </a:t>
            </a:r>
            <a:r>
              <a:rPr lang="en-US" sz="2300" b="1" dirty="0" smtClean="0"/>
              <a:t>squares</a:t>
            </a:r>
            <a:endParaRPr lang="en-US" sz="2300" dirty="0"/>
          </a:p>
        </p:txBody>
      </p:sp>
    </p:spTree>
    <p:extLst>
      <p:ext uri="{BB962C8B-B14F-4D97-AF65-F5344CB8AC3E}">
        <p14:creationId xmlns:p14="http://schemas.microsoft.com/office/powerpoint/2010/main" val="204968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7808" y="2276872"/>
            <a:ext cx="7902624" cy="1938992"/>
          </a:xfrm>
          <a:prstGeom prst="rect">
            <a:avLst/>
          </a:prstGeom>
        </p:spPr>
        <p:txBody>
          <a:bodyPr wrap="square">
            <a:spAutoFit/>
          </a:bodyPr>
          <a:lstStyle/>
          <a:p>
            <a:r>
              <a:rPr lang="en-US" sz="3000" b="1" dirty="0"/>
              <a:t>Criteria for a sinus rhythm</a:t>
            </a:r>
          </a:p>
          <a:p>
            <a:pPr marL="457200" indent="-457200">
              <a:buFont typeface="+mj-lt"/>
              <a:buAutoNum type="arabicPeriod"/>
            </a:pPr>
            <a:r>
              <a:rPr lang="en-US" sz="3000" dirty="0"/>
              <a:t>Normal morphology of the P waves </a:t>
            </a:r>
          </a:p>
          <a:p>
            <a:pPr marL="457200" indent="-457200">
              <a:buFont typeface="+mj-lt"/>
              <a:buAutoNum type="arabicPeriod"/>
            </a:pPr>
            <a:r>
              <a:rPr lang="en-US" sz="3000" dirty="0"/>
              <a:t>A regular QRS complex follows every P wave.</a:t>
            </a:r>
          </a:p>
          <a:p>
            <a:pPr marL="457200" indent="-457200">
              <a:buFont typeface="+mj-lt"/>
              <a:buAutoNum type="arabicPeriod"/>
            </a:pPr>
            <a:r>
              <a:rPr lang="en-US" sz="3000" dirty="0"/>
              <a:t>Normal, constant PP and RR intervals</a:t>
            </a:r>
          </a:p>
        </p:txBody>
      </p:sp>
    </p:spTree>
    <p:extLst>
      <p:ext uri="{BB962C8B-B14F-4D97-AF65-F5344CB8AC3E}">
        <p14:creationId xmlns:p14="http://schemas.microsoft.com/office/powerpoint/2010/main" val="2049682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332656"/>
            <a:ext cx="8424936" cy="6247864"/>
          </a:xfrm>
          <a:prstGeom prst="rect">
            <a:avLst/>
          </a:prstGeom>
        </p:spPr>
        <p:txBody>
          <a:bodyPr wrap="square">
            <a:spAutoFit/>
          </a:bodyPr>
          <a:lstStyle/>
          <a:p>
            <a:r>
              <a:rPr lang="en-US" sz="2500" b="1" dirty="0"/>
              <a:t>Determination of the axis</a:t>
            </a:r>
          </a:p>
          <a:p>
            <a:pPr marL="342900" indent="-342900">
              <a:buFont typeface="Arial" pitchFamily="34" charset="0"/>
              <a:buChar char="•"/>
            </a:pPr>
            <a:r>
              <a:rPr lang="en-US" sz="2500" dirty="0"/>
              <a:t>The axis represents the spread of </a:t>
            </a:r>
            <a:r>
              <a:rPr lang="en-US" sz="2500" dirty="0" err="1"/>
              <a:t>intraventricular</a:t>
            </a:r>
            <a:r>
              <a:rPr lang="en-US" sz="2500" dirty="0"/>
              <a:t> electrical activity projected along the frontal plane (determined from limb leads I, II, III, </a:t>
            </a:r>
            <a:r>
              <a:rPr lang="en-US" sz="2500" dirty="0" err="1"/>
              <a:t>aVR</a:t>
            </a:r>
            <a:r>
              <a:rPr lang="en-US" sz="2500" dirty="0"/>
              <a:t>, </a:t>
            </a:r>
            <a:r>
              <a:rPr lang="en-US" sz="2500" dirty="0" err="1"/>
              <a:t>aVL</a:t>
            </a:r>
            <a:r>
              <a:rPr lang="en-US" sz="2500" dirty="0"/>
              <a:t>, </a:t>
            </a:r>
            <a:r>
              <a:rPr lang="en-US" sz="2500" dirty="0" err="1"/>
              <a:t>aVF</a:t>
            </a:r>
            <a:r>
              <a:rPr lang="en-US" sz="2500" dirty="0"/>
              <a:t>).</a:t>
            </a:r>
          </a:p>
          <a:p>
            <a:pPr marL="342900" indent="-342900">
              <a:buFont typeface="Arial" pitchFamily="34" charset="0"/>
              <a:buChar char="•"/>
            </a:pPr>
            <a:r>
              <a:rPr lang="en-US" sz="2500" dirty="0"/>
              <a:t>The key here is to evaluate the QRS complex, and specifically whether it is positive or negative.</a:t>
            </a:r>
          </a:p>
          <a:p>
            <a:pPr marL="800100" lvl="1" indent="-342900">
              <a:buFont typeface="Arial" pitchFamily="34" charset="0"/>
              <a:buChar char="•"/>
            </a:pPr>
            <a:r>
              <a:rPr lang="en-US" sz="2500" b="1" dirty="0"/>
              <a:t>Positive</a:t>
            </a:r>
            <a:r>
              <a:rPr lang="en-US" sz="2500" dirty="0"/>
              <a:t>: if the area above the isoelectric line (i.e., the amplitude) is larger than the area beneath </a:t>
            </a:r>
          </a:p>
          <a:p>
            <a:pPr marL="800100" lvl="1" indent="-342900">
              <a:buFont typeface="Arial" pitchFamily="34" charset="0"/>
              <a:buChar char="•"/>
            </a:pPr>
            <a:r>
              <a:rPr lang="en-US" sz="2500" b="1" dirty="0"/>
              <a:t>Negative</a:t>
            </a:r>
            <a:r>
              <a:rPr lang="en-US" sz="2500" dirty="0"/>
              <a:t>: if the area below the isoelectric line is larger than the area above</a:t>
            </a:r>
          </a:p>
          <a:p>
            <a:pPr marL="342900" indent="-342900">
              <a:buFont typeface="Arial" pitchFamily="34" charset="0"/>
              <a:buChar char="•"/>
            </a:pPr>
            <a:r>
              <a:rPr lang="en-US" sz="2500" dirty="0"/>
              <a:t>The main QRS vector (position of the electrical axis of the heart) is close to the lead with the highest positive QRS amplitude.</a:t>
            </a:r>
          </a:p>
          <a:p>
            <a:pPr marL="342900" indent="-342900">
              <a:buFont typeface="Arial" pitchFamily="34" charset="0"/>
              <a:buChar char="•"/>
            </a:pPr>
            <a:r>
              <a:rPr lang="en-US" sz="2500" dirty="0"/>
              <a:t>The normal axis of the heart is between -30° and +90°.</a:t>
            </a:r>
          </a:p>
          <a:p>
            <a:pPr marL="342900" indent="-342900">
              <a:buFont typeface="Arial" pitchFamily="34" charset="0"/>
              <a:buChar char="•"/>
            </a:pPr>
            <a:r>
              <a:rPr lang="en-US" sz="2500" dirty="0"/>
              <a:t>A rapid approximation of the axis may be made by assessing the QRS complexes in leads I and </a:t>
            </a:r>
            <a:r>
              <a:rPr lang="en-US" sz="2500" dirty="0" err="1"/>
              <a:t>aVF</a:t>
            </a:r>
            <a:r>
              <a:rPr lang="en-US" sz="2500" dirty="0"/>
              <a:t>:</a:t>
            </a:r>
          </a:p>
        </p:txBody>
      </p:sp>
    </p:spTree>
    <p:extLst>
      <p:ext uri="{BB962C8B-B14F-4D97-AF65-F5344CB8AC3E}">
        <p14:creationId xmlns:p14="http://schemas.microsoft.com/office/powerpoint/2010/main" val="2049682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63648431"/>
              </p:ext>
            </p:extLst>
          </p:nvPr>
        </p:nvGraphicFramePr>
        <p:xfrm>
          <a:off x="179512" y="886795"/>
          <a:ext cx="8844725" cy="4918469"/>
        </p:xfrm>
        <a:graphic>
          <a:graphicData uri="http://schemas.openxmlformats.org/drawingml/2006/table">
            <a:tbl>
              <a:tblPr/>
              <a:tblGrid>
                <a:gridCol w="1768945">
                  <a:extLst>
                    <a:ext uri="{9D8B030D-6E8A-4147-A177-3AD203B41FA5}">
                      <a16:colId xmlns:a16="http://schemas.microsoft.com/office/drawing/2014/main" val="20000"/>
                    </a:ext>
                  </a:extLst>
                </a:gridCol>
                <a:gridCol w="607317">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2016224">
                  <a:extLst>
                    <a:ext uri="{9D8B030D-6E8A-4147-A177-3AD203B41FA5}">
                      <a16:colId xmlns:a16="http://schemas.microsoft.com/office/drawing/2014/main" val="20003"/>
                    </a:ext>
                  </a:extLst>
                </a:gridCol>
                <a:gridCol w="3804167">
                  <a:extLst>
                    <a:ext uri="{9D8B030D-6E8A-4147-A177-3AD203B41FA5}">
                      <a16:colId xmlns:a16="http://schemas.microsoft.com/office/drawing/2014/main" val="20004"/>
                    </a:ext>
                  </a:extLst>
                </a:gridCol>
              </a:tblGrid>
              <a:tr h="301731">
                <a:tc rowSpan="2">
                  <a:txBody>
                    <a:bodyPr/>
                    <a:lstStyle/>
                    <a:p>
                      <a:pPr algn="ctr" fontAlgn="t"/>
                      <a:r>
                        <a:rPr lang="en-US" sz="2000" b="1" dirty="0">
                          <a:effectLst/>
                        </a:rPr>
                        <a:t>Axis</a:t>
                      </a:r>
                      <a:endParaRPr lang="en-US" sz="2000" dirty="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gridSpan="2">
                  <a:txBody>
                    <a:bodyPr/>
                    <a:lstStyle/>
                    <a:p>
                      <a:pPr algn="ctr" fontAlgn="t"/>
                      <a:r>
                        <a:rPr lang="en-US" sz="2000" b="1">
                          <a:effectLst/>
                        </a:rPr>
                        <a:t>Lead</a:t>
                      </a:r>
                      <a:endParaRPr lang="en-US" sz="200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hMerge="1">
                  <a:txBody>
                    <a:bodyPr/>
                    <a:lstStyle/>
                    <a:p>
                      <a:endParaRPr lang="en-US"/>
                    </a:p>
                  </a:txBody>
                  <a:tcPr/>
                </a:tc>
                <a:tc rowSpan="2">
                  <a:txBody>
                    <a:bodyPr/>
                    <a:lstStyle/>
                    <a:p>
                      <a:pPr algn="ctr" fontAlgn="t"/>
                      <a:r>
                        <a:rPr lang="en-US" sz="2000" b="1">
                          <a:effectLst/>
                        </a:rPr>
                        <a:t>Degrees</a:t>
                      </a:r>
                      <a:endParaRPr lang="en-US" sz="200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rowSpan="2">
                  <a:txBody>
                    <a:bodyPr/>
                    <a:lstStyle/>
                    <a:p>
                      <a:pPr algn="ctr" fontAlgn="t"/>
                      <a:r>
                        <a:rPr lang="en-US" sz="2000" b="1">
                          <a:effectLst/>
                        </a:rPr>
                        <a:t>Common causes</a:t>
                      </a:r>
                      <a:endParaRPr lang="en-US" sz="200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extLst>
                  <a:ext uri="{0D108BD9-81ED-4DB2-BD59-A6C34878D82A}">
                    <a16:rowId xmlns:a16="http://schemas.microsoft.com/office/drawing/2014/main" val="10000"/>
                  </a:ext>
                </a:extLst>
              </a:tr>
              <a:tr h="301731">
                <a:tc vMerge="1">
                  <a:txBody>
                    <a:bodyPr/>
                    <a:lstStyle/>
                    <a:p>
                      <a:endParaRPr lang="en-US"/>
                    </a:p>
                  </a:txBody>
                  <a:tcPr/>
                </a:tc>
                <a:tc>
                  <a:txBody>
                    <a:bodyPr/>
                    <a:lstStyle/>
                    <a:p>
                      <a:pPr algn="ctr" fontAlgn="t"/>
                      <a:r>
                        <a:rPr lang="en-US" sz="2000" b="1">
                          <a:effectLst/>
                        </a:rPr>
                        <a:t>I</a:t>
                      </a:r>
                      <a:endParaRPr lang="en-US" sz="200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2000" b="1">
                          <a:effectLst/>
                        </a:rPr>
                        <a:t>aVF</a:t>
                      </a:r>
                      <a:endParaRPr lang="en-US" sz="200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1206923">
                <a:tc>
                  <a:txBody>
                    <a:bodyPr/>
                    <a:lstStyle/>
                    <a:p>
                      <a:pPr algn="ctr" fontAlgn="t"/>
                      <a:r>
                        <a:rPr lang="en-US" sz="2000" b="1">
                          <a:effectLst/>
                        </a:rPr>
                        <a:t>Left-axis deviation</a:t>
                      </a:r>
                      <a:endParaRPr lang="en-US" sz="200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r>
                        <a:rPr lang="en-US" sz="2000">
                          <a:effectLst/>
                        </a:rPr>
                        <a:t>+</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a:effectLst/>
                        </a:rPr>
                        <a:t>-</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a:effectLst/>
                        </a:rPr>
                        <a:t>(-30°)–(-90°)</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dirty="0">
                          <a:effectLst/>
                        </a:rPr>
                        <a:t>Normal variant (especially with age), LVH, </a:t>
                      </a:r>
                      <a:r>
                        <a:rPr lang="en-US" sz="2000" u="none" strike="noStrike" dirty="0">
                          <a:effectLst/>
                        </a:rPr>
                        <a:t>LBBB</a:t>
                      </a:r>
                      <a:r>
                        <a:rPr lang="en-US" sz="2000" dirty="0">
                          <a:effectLst/>
                        </a:rPr>
                        <a:t>, </a:t>
                      </a:r>
                      <a:r>
                        <a:rPr lang="en-US" sz="2000" u="none" strike="noStrike" dirty="0">
                          <a:effectLst/>
                        </a:rPr>
                        <a:t>LAFB</a:t>
                      </a:r>
                      <a:r>
                        <a:rPr lang="en-US" sz="2000" dirty="0">
                          <a:effectLst/>
                        </a:rPr>
                        <a:t>, inferior </a:t>
                      </a:r>
                      <a:r>
                        <a:rPr lang="en-US" sz="2000" u="none" strike="noStrike" dirty="0">
                          <a:effectLst/>
                        </a:rPr>
                        <a:t>MI</a:t>
                      </a:r>
                      <a:endParaRPr lang="en-US" sz="2000" dirty="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1731">
                <a:tc>
                  <a:txBody>
                    <a:bodyPr/>
                    <a:lstStyle/>
                    <a:p>
                      <a:pPr algn="ctr" fontAlgn="t"/>
                      <a:r>
                        <a:rPr lang="en-US" sz="2000" b="1">
                          <a:effectLst/>
                        </a:rPr>
                        <a:t>Normal</a:t>
                      </a:r>
                      <a:endParaRPr lang="en-US" sz="200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r>
                        <a:rPr lang="en-US" sz="2000">
                          <a:effectLst/>
                        </a:rPr>
                        <a:t>+</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a:effectLst/>
                        </a:rPr>
                        <a:t>+</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a:effectLst/>
                        </a:rPr>
                        <a:t>(-30°)–(+90°)</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dirty="0">
                          <a:effectLst/>
                        </a:rPr>
                        <a:t>Normal axis</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885818">
                <a:tc>
                  <a:txBody>
                    <a:bodyPr/>
                    <a:lstStyle/>
                    <a:p>
                      <a:pPr algn="ctr" fontAlgn="t"/>
                      <a:r>
                        <a:rPr lang="en-US" sz="2000" b="1">
                          <a:effectLst/>
                        </a:rPr>
                        <a:t>Right-axis deviation</a:t>
                      </a:r>
                      <a:endParaRPr lang="en-US" sz="200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r>
                        <a:rPr lang="en-US" sz="2000">
                          <a:effectLst/>
                        </a:rPr>
                        <a:t>-</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a:effectLst/>
                        </a:rPr>
                        <a:t>+</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a:effectLst/>
                        </a:rPr>
                        <a:t>(+90°)–(+180°)</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dirty="0">
                          <a:effectLst/>
                        </a:rPr>
                        <a:t>Normal variant, RVH, </a:t>
                      </a:r>
                      <a:r>
                        <a:rPr lang="en-US" sz="2000" u="none" strike="noStrike" dirty="0">
                          <a:effectLst/>
                        </a:rPr>
                        <a:t>LPFB</a:t>
                      </a:r>
                      <a:r>
                        <a:rPr lang="en-US" sz="2000" dirty="0">
                          <a:effectLst/>
                        </a:rPr>
                        <a:t>, lateral </a:t>
                      </a:r>
                      <a:r>
                        <a:rPr lang="en-US" sz="2000" u="none" strike="noStrike" dirty="0">
                          <a:effectLst/>
                        </a:rPr>
                        <a:t>MI</a:t>
                      </a:r>
                      <a:r>
                        <a:rPr lang="en-US" sz="2000" dirty="0">
                          <a:effectLst/>
                        </a:rPr>
                        <a:t>, RV strain (e.g., PE), chronic </a:t>
                      </a:r>
                      <a:r>
                        <a:rPr lang="en-US" sz="2000" u="none" strike="noStrike" dirty="0">
                          <a:effectLst/>
                        </a:rPr>
                        <a:t>lung</a:t>
                      </a:r>
                      <a:r>
                        <a:rPr lang="en-US" sz="2000" dirty="0">
                          <a:effectLst/>
                        </a:rPr>
                        <a:t> disease (e.g., </a:t>
                      </a:r>
                      <a:r>
                        <a:rPr lang="en-US" sz="2000" u="none" strike="noStrike" dirty="0">
                          <a:effectLst/>
                        </a:rPr>
                        <a:t>COPD</a:t>
                      </a:r>
                      <a:r>
                        <a:rPr lang="en-US" sz="2000" dirty="0">
                          <a:effectLst/>
                        </a:rPr>
                        <a:t>)</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28029">
                <a:tc>
                  <a:txBody>
                    <a:bodyPr/>
                    <a:lstStyle/>
                    <a:p>
                      <a:pPr algn="ctr" fontAlgn="t"/>
                      <a:r>
                        <a:rPr lang="en-US" sz="2000" b="1">
                          <a:effectLst/>
                        </a:rPr>
                        <a:t>Extreme right-axis deviation</a:t>
                      </a:r>
                      <a:endParaRPr lang="en-US" sz="200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r>
                        <a:rPr lang="en-US" sz="2000">
                          <a:effectLst/>
                        </a:rPr>
                        <a:t>-</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dirty="0">
                          <a:effectLst/>
                        </a:rPr>
                        <a:t>-</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a:effectLst/>
                        </a:rPr>
                        <a:t>(-90°)–(-180°)</a:t>
                      </a: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r>
                        <a:rPr lang="en-US" sz="2000" dirty="0">
                          <a:effectLst/>
                        </a:rPr>
                        <a:t>Severe RVH, lateral </a:t>
                      </a:r>
                      <a:r>
                        <a:rPr lang="en-US" sz="2000" u="none" strike="noStrike" dirty="0">
                          <a:effectLst/>
                        </a:rPr>
                        <a:t>MI</a:t>
                      </a:r>
                      <a:endParaRPr lang="en-US" sz="2000" dirty="0">
                        <a:effectLst/>
                      </a:endParaRPr>
                    </a:p>
                  </a:txBody>
                  <a:tcPr marL="75433" marR="75433" marT="37716" marB="37716">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4968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3999"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71626"/>
            <a:ext cx="3936462" cy="477054"/>
          </a:xfrm>
          <a:prstGeom prst="rect">
            <a:avLst/>
          </a:prstGeom>
        </p:spPr>
        <p:txBody>
          <a:bodyPr wrap="none">
            <a:spAutoFit/>
          </a:bodyPr>
          <a:lstStyle/>
          <a:p>
            <a:r>
              <a:rPr lang="en-US" sz="2500" b="1" dirty="0"/>
              <a:t>Interpretation of the P wave</a:t>
            </a:r>
          </a:p>
        </p:txBody>
      </p:sp>
      <p:pic>
        <p:nvPicPr>
          <p:cNvPr id="409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48680"/>
            <a:ext cx="8532440"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7" y="187178"/>
            <a:ext cx="8424935" cy="6554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116632"/>
            <a:ext cx="8640959"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16632"/>
            <a:ext cx="8640960" cy="6863417"/>
          </a:xfrm>
          <a:prstGeom prst="rect">
            <a:avLst/>
          </a:prstGeom>
        </p:spPr>
        <p:txBody>
          <a:bodyPr wrap="square">
            <a:spAutoFit/>
          </a:bodyPr>
          <a:lstStyle/>
          <a:p>
            <a:r>
              <a:rPr lang="en-US" sz="2000" b="1" dirty="0"/>
              <a:t>Interpretation of the QRS complex</a:t>
            </a:r>
          </a:p>
          <a:p>
            <a:pPr marL="285750" indent="-285750">
              <a:buFont typeface="Arial" pitchFamily="34" charset="0"/>
              <a:buChar char="•"/>
            </a:pPr>
            <a:r>
              <a:rPr lang="en-US" sz="2000" dirty="0"/>
              <a:t>The QRS complex represents depolarization of the ventricles and corresponds approximately to ventricular systole.</a:t>
            </a:r>
          </a:p>
          <a:p>
            <a:pPr marL="285750" indent="-285750">
              <a:buFont typeface="Arial" pitchFamily="34" charset="0"/>
              <a:buChar char="•"/>
            </a:pPr>
            <a:r>
              <a:rPr lang="en-US" sz="2000" b="1" dirty="0"/>
              <a:t>Interpretation of the duration</a:t>
            </a:r>
            <a:endParaRPr lang="en-US" sz="2000" dirty="0"/>
          </a:p>
          <a:p>
            <a:pPr marL="742950" lvl="1" indent="-285750">
              <a:buFont typeface="Arial" pitchFamily="34" charset="0"/>
              <a:buChar char="•"/>
            </a:pPr>
            <a:r>
              <a:rPr lang="en-US" sz="2000" b="1" dirty="0"/>
              <a:t>≤ 100 </a:t>
            </a:r>
            <a:r>
              <a:rPr lang="en-US" sz="2000" b="1" dirty="0" err="1"/>
              <a:t>ms</a:t>
            </a:r>
            <a:r>
              <a:rPr lang="en-US" sz="2000" dirty="0"/>
              <a:t> = normal</a:t>
            </a:r>
          </a:p>
          <a:p>
            <a:pPr marL="742950" lvl="1" indent="-285750">
              <a:buFont typeface="Arial" pitchFamily="34" charset="0"/>
              <a:buChar char="•"/>
            </a:pPr>
            <a:r>
              <a:rPr lang="en-US" sz="2000" dirty="0"/>
              <a:t>100–110 </a:t>
            </a:r>
            <a:r>
              <a:rPr lang="en-US" sz="2000" dirty="0" err="1"/>
              <a:t>ms</a:t>
            </a:r>
            <a:r>
              <a:rPr lang="en-US" sz="2000" dirty="0"/>
              <a:t> = incomplete bundle branch block (BBB)</a:t>
            </a:r>
          </a:p>
          <a:p>
            <a:pPr marL="742950" lvl="1" indent="-285750">
              <a:buFont typeface="Arial" pitchFamily="34" charset="0"/>
              <a:buChar char="•"/>
            </a:pPr>
            <a:r>
              <a:rPr lang="en-US" sz="2000" b="1" dirty="0"/>
              <a:t>≥ 120 </a:t>
            </a:r>
            <a:r>
              <a:rPr lang="en-US" sz="2000" b="1" dirty="0" err="1"/>
              <a:t>ms</a:t>
            </a:r>
            <a:r>
              <a:rPr lang="en-US" sz="2000" dirty="0"/>
              <a:t> = complete bundle branch block (BBB)</a:t>
            </a:r>
          </a:p>
          <a:p>
            <a:pPr marL="1200150" lvl="2" indent="-285750">
              <a:buFont typeface="Arial" pitchFamily="34" charset="0"/>
              <a:buChar char="•"/>
            </a:pPr>
            <a:r>
              <a:rPr lang="en-US" sz="2000" dirty="0"/>
              <a:t>Signs of </a:t>
            </a:r>
            <a:r>
              <a:rPr lang="en-US" sz="2000" b="1" dirty="0"/>
              <a:t>right bundle branch block</a:t>
            </a:r>
            <a:r>
              <a:rPr lang="en-US" sz="2000" dirty="0"/>
              <a:t> (RBBB) are primarily seen in leads </a:t>
            </a:r>
            <a:r>
              <a:rPr lang="en-US" sz="2000" b="1" dirty="0"/>
              <a:t>V</a:t>
            </a:r>
            <a:r>
              <a:rPr lang="en-US" sz="2000" b="1" baseline="-25000" dirty="0"/>
              <a:t>1,2</a:t>
            </a:r>
            <a:r>
              <a:rPr lang="en-US" sz="2000" dirty="0"/>
              <a:t> </a:t>
            </a:r>
          </a:p>
          <a:p>
            <a:pPr marL="1657350" lvl="3" indent="-285750">
              <a:buFont typeface="Arial" pitchFamily="34" charset="0"/>
              <a:buChar char="•"/>
            </a:pPr>
            <a:r>
              <a:rPr lang="en-US" sz="2000" dirty="0"/>
              <a:t>Prolonged QRS complex</a:t>
            </a:r>
          </a:p>
          <a:p>
            <a:pPr marL="1657350" lvl="3" indent="-285750">
              <a:buFont typeface="Arial" pitchFamily="34" charset="0"/>
              <a:buChar char="•"/>
            </a:pPr>
            <a:r>
              <a:rPr lang="en-US" sz="2000" dirty="0" err="1"/>
              <a:t>rSR</a:t>
            </a:r>
            <a:r>
              <a:rPr lang="en-US" sz="2000" dirty="0"/>
              <a:t>' formation (typical M shape/ “rabbit ear” shape)</a:t>
            </a:r>
          </a:p>
          <a:p>
            <a:pPr marL="1657350" lvl="3" indent="-285750">
              <a:buFont typeface="Arial" pitchFamily="34" charset="0"/>
              <a:buChar char="•"/>
            </a:pPr>
            <a:r>
              <a:rPr lang="en-US" sz="2000" dirty="0"/>
              <a:t>Wide S wave in lead I</a:t>
            </a:r>
          </a:p>
          <a:p>
            <a:pPr marL="1657350" lvl="3" indent="-285750">
              <a:buFont typeface="Arial" pitchFamily="34" charset="0"/>
              <a:buChar char="•"/>
            </a:pPr>
            <a:r>
              <a:rPr lang="en-US" sz="2000" dirty="0"/>
              <a:t>T wave inversions and ST-segment depression in V</a:t>
            </a:r>
            <a:r>
              <a:rPr lang="en-US" sz="2000" baseline="-25000" dirty="0"/>
              <a:t>1</a:t>
            </a:r>
            <a:r>
              <a:rPr lang="en-US" sz="2000" dirty="0"/>
              <a:t>–-V</a:t>
            </a:r>
            <a:r>
              <a:rPr lang="en-US" sz="2000" baseline="-25000" dirty="0"/>
              <a:t>3</a:t>
            </a:r>
            <a:endParaRPr lang="en-US" sz="2000" dirty="0"/>
          </a:p>
          <a:p>
            <a:pPr marL="1657350" lvl="3" indent="-285750">
              <a:buFont typeface="Arial" pitchFamily="34" charset="0"/>
              <a:buChar char="•"/>
            </a:pPr>
            <a:r>
              <a:rPr lang="en-US" sz="2000" dirty="0"/>
              <a:t>Final negativity (</a:t>
            </a:r>
            <a:r>
              <a:rPr lang="en-US" sz="2000" dirty="0" err="1"/>
              <a:t>intrinsicoid</a:t>
            </a:r>
            <a:r>
              <a:rPr lang="en-US" sz="2000" dirty="0"/>
              <a:t> deflection) in V</a:t>
            </a:r>
            <a:r>
              <a:rPr lang="en-US" sz="2000" baseline="-25000" dirty="0"/>
              <a:t>1,2 </a:t>
            </a:r>
            <a:r>
              <a:rPr lang="en-US" sz="2000" dirty="0"/>
              <a:t>after &gt; 0.03 s</a:t>
            </a:r>
          </a:p>
          <a:p>
            <a:pPr marL="1200150" lvl="2" indent="-285750">
              <a:buFont typeface="Arial" pitchFamily="34" charset="0"/>
              <a:buChar char="•"/>
            </a:pPr>
            <a:r>
              <a:rPr lang="en-US" sz="2000" dirty="0"/>
              <a:t>Signs of </a:t>
            </a:r>
            <a:r>
              <a:rPr lang="en-US" sz="2000" b="1" dirty="0"/>
              <a:t>left bundle branch block</a:t>
            </a:r>
            <a:r>
              <a:rPr lang="en-US" sz="2000" dirty="0"/>
              <a:t> (LBBB) are primarily seen in leads</a:t>
            </a:r>
            <a:r>
              <a:rPr lang="en-US" sz="2000" b="1" dirty="0"/>
              <a:t> I, V</a:t>
            </a:r>
            <a:r>
              <a:rPr lang="en-US" sz="2000" b="1" baseline="-25000" dirty="0"/>
              <a:t>5,6</a:t>
            </a:r>
            <a:r>
              <a:rPr lang="en-US" sz="2000" dirty="0"/>
              <a:t> </a:t>
            </a:r>
          </a:p>
          <a:p>
            <a:pPr marL="1657350" lvl="3" indent="-285750">
              <a:buFont typeface="Arial" pitchFamily="34" charset="0"/>
              <a:buChar char="•"/>
            </a:pPr>
            <a:r>
              <a:rPr lang="en-US" sz="2000" dirty="0"/>
              <a:t>Prolonged QRS complex</a:t>
            </a:r>
          </a:p>
          <a:p>
            <a:pPr marL="1657350" lvl="3" indent="-285750">
              <a:buFont typeface="Arial" pitchFamily="34" charset="0"/>
              <a:buChar char="•"/>
            </a:pPr>
            <a:r>
              <a:rPr lang="en-US" sz="2000" dirty="0"/>
              <a:t>Broad, notched R wave</a:t>
            </a:r>
          </a:p>
          <a:p>
            <a:pPr marL="1657350" lvl="3" indent="-285750">
              <a:buFont typeface="Arial" pitchFamily="34" charset="0"/>
              <a:buChar char="•"/>
            </a:pPr>
            <a:r>
              <a:rPr lang="en-US" sz="2000" dirty="0"/>
              <a:t>Loss of Q waves</a:t>
            </a:r>
          </a:p>
          <a:p>
            <a:pPr marL="1657350" lvl="3" indent="-285750">
              <a:buFont typeface="Arial" pitchFamily="34" charset="0"/>
              <a:buChar char="•"/>
            </a:pPr>
            <a:r>
              <a:rPr lang="en-US" sz="2000" dirty="0"/>
              <a:t>Possible </a:t>
            </a:r>
            <a:r>
              <a:rPr lang="en-US" sz="2000" dirty="0" err="1"/>
              <a:t>rSR</a:t>
            </a:r>
            <a:r>
              <a:rPr lang="en-US" sz="2000" dirty="0"/>
              <a:t>' formation in V</a:t>
            </a:r>
            <a:r>
              <a:rPr lang="en-US" sz="2000" baseline="-25000" dirty="0"/>
              <a:t>5 </a:t>
            </a:r>
            <a:r>
              <a:rPr lang="en-US" sz="2000" dirty="0"/>
              <a:t>or</a:t>
            </a:r>
            <a:r>
              <a:rPr lang="en-US" sz="2000" baseline="-25000" dirty="0"/>
              <a:t> 6</a:t>
            </a:r>
            <a:endParaRPr lang="en-US" sz="2000" dirty="0"/>
          </a:p>
          <a:p>
            <a:pPr marL="1657350" lvl="3" indent="-285750">
              <a:buFont typeface="Arial" pitchFamily="34" charset="0"/>
              <a:buChar char="•"/>
            </a:pPr>
            <a:r>
              <a:rPr lang="en-US" sz="2000" dirty="0"/>
              <a:t>Deep S wave in V</a:t>
            </a:r>
            <a:r>
              <a:rPr lang="en-US" sz="2000" baseline="-25000" dirty="0"/>
              <a:t>1,2</a:t>
            </a:r>
            <a:endParaRPr lang="en-US" sz="2000" dirty="0"/>
          </a:p>
          <a:p>
            <a:pPr marL="1657350" lvl="3" indent="-285750">
              <a:buFont typeface="Arial" pitchFamily="34" charset="0"/>
              <a:buChar char="•"/>
            </a:pPr>
            <a:r>
              <a:rPr lang="en-US" sz="2000" dirty="0"/>
              <a:t>Final negativity (</a:t>
            </a:r>
            <a:r>
              <a:rPr lang="en-US" sz="2000" dirty="0" err="1"/>
              <a:t>intrinsicoid</a:t>
            </a:r>
            <a:r>
              <a:rPr lang="en-US" sz="2000" dirty="0"/>
              <a:t> deflection) in V</a:t>
            </a:r>
            <a:r>
              <a:rPr lang="en-US" sz="2000" baseline="-25000" dirty="0"/>
              <a:t>5,6</a:t>
            </a:r>
            <a:r>
              <a:rPr lang="en-US" sz="2000" dirty="0"/>
              <a:t> after &gt; 0.05</a:t>
            </a:r>
          </a:p>
        </p:txBody>
      </p:sp>
    </p:spTree>
    <p:extLst>
      <p:ext uri="{BB962C8B-B14F-4D97-AF65-F5344CB8AC3E}">
        <p14:creationId xmlns:p14="http://schemas.microsoft.com/office/powerpoint/2010/main" val="2049682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856984"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7704" y="2277160"/>
            <a:ext cx="6824855" cy="2015936"/>
          </a:xfrm>
          <a:prstGeom prst="rect">
            <a:avLst/>
          </a:prstGeom>
        </p:spPr>
        <p:txBody>
          <a:bodyPr wrap="square">
            <a:spAutoFit/>
          </a:bodyPr>
          <a:lstStyle/>
          <a:p>
            <a:r>
              <a:rPr lang="en-US" sz="2500" dirty="0"/>
              <a:t>The name William Morrow can help you identify LBBB and RBBB by looking at the QRS morphology in V</a:t>
            </a:r>
            <a:r>
              <a:rPr lang="en-US" sz="2500" baseline="-25000" dirty="0"/>
              <a:t>1</a:t>
            </a:r>
            <a:r>
              <a:rPr lang="en-US" sz="2500" dirty="0"/>
              <a:t> and V</a:t>
            </a:r>
            <a:r>
              <a:rPr lang="en-US" sz="2500" baseline="-25000" dirty="0"/>
              <a:t>6</a:t>
            </a:r>
            <a:r>
              <a:rPr lang="en-US" sz="2500" dirty="0"/>
              <a:t>. In LBBB the QRS looks like a W in V</a:t>
            </a:r>
            <a:r>
              <a:rPr lang="en-US" sz="2500" baseline="-25000" dirty="0"/>
              <a:t>1</a:t>
            </a:r>
            <a:r>
              <a:rPr lang="en-US" sz="2500" dirty="0"/>
              <a:t> and an M in V</a:t>
            </a:r>
            <a:r>
              <a:rPr lang="en-US" sz="2500" baseline="-25000" dirty="0"/>
              <a:t>6</a:t>
            </a:r>
            <a:r>
              <a:rPr lang="en-US" sz="2500" dirty="0"/>
              <a:t> (</a:t>
            </a:r>
            <a:r>
              <a:rPr lang="en-US" sz="2500" dirty="0" err="1"/>
              <a:t>WiLLiaM</a:t>
            </a:r>
            <a:r>
              <a:rPr lang="en-US" sz="2500" dirty="0"/>
              <a:t>), in RBBB the QRS looks like an M in V</a:t>
            </a:r>
            <a:r>
              <a:rPr lang="en-US" sz="2500" baseline="-25000" dirty="0"/>
              <a:t>1</a:t>
            </a:r>
            <a:r>
              <a:rPr lang="en-US" sz="2500" dirty="0"/>
              <a:t> and a W in V</a:t>
            </a:r>
            <a:r>
              <a:rPr lang="en-US" sz="2500" baseline="-25000" dirty="0"/>
              <a:t>6</a:t>
            </a:r>
            <a:r>
              <a:rPr lang="en-US" sz="2500" dirty="0"/>
              <a:t> (</a:t>
            </a:r>
            <a:r>
              <a:rPr lang="en-US" sz="2500" dirty="0" err="1"/>
              <a:t>MoRRoW</a:t>
            </a:r>
            <a:r>
              <a:rPr lang="en-US" sz="2500" dirty="0"/>
              <a:t>).</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276872"/>
            <a:ext cx="1382232" cy="1721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268760"/>
            <a:ext cx="7704856" cy="3939540"/>
          </a:xfrm>
          <a:prstGeom prst="rect">
            <a:avLst/>
          </a:prstGeom>
        </p:spPr>
        <p:txBody>
          <a:bodyPr wrap="square">
            <a:spAutoFit/>
          </a:bodyPr>
          <a:lstStyle/>
          <a:p>
            <a:r>
              <a:rPr lang="en-US" sz="2500" b="1" dirty="0"/>
              <a:t>Interpretation of </a:t>
            </a:r>
            <a:r>
              <a:rPr lang="en-US" sz="2500" b="1" dirty="0" smtClean="0"/>
              <a:t>amplitude</a:t>
            </a:r>
          </a:p>
          <a:p>
            <a:r>
              <a:rPr lang="en-US" sz="2500" dirty="0" smtClean="0"/>
              <a:t>Amplitude </a:t>
            </a:r>
            <a:r>
              <a:rPr lang="en-US" sz="2500" dirty="0"/>
              <a:t>of the QRS complex in the precordial leads is used to assess for ventricular hypertrophy </a:t>
            </a:r>
          </a:p>
          <a:p>
            <a:r>
              <a:rPr lang="en-US" sz="2500" dirty="0"/>
              <a:t>Various grading criteria exist for electrocardiographic determination of ventricular hypertrophy. </a:t>
            </a:r>
            <a:endParaRPr lang="en-US" sz="2500" dirty="0" smtClean="0"/>
          </a:p>
          <a:p>
            <a:r>
              <a:rPr lang="en-US" sz="2500" dirty="0" smtClean="0"/>
              <a:t>The</a:t>
            </a:r>
            <a:r>
              <a:rPr lang="en-US" sz="2500" dirty="0"/>
              <a:t> </a:t>
            </a:r>
            <a:r>
              <a:rPr lang="en-US" sz="2500" b="1" dirty="0" err="1"/>
              <a:t>Sokolow</a:t>
            </a:r>
            <a:r>
              <a:rPr lang="en-US" sz="2500" b="1" dirty="0"/>
              <a:t>-Lyon criteria</a:t>
            </a:r>
            <a:r>
              <a:rPr lang="en-US" sz="2500" dirty="0"/>
              <a:t> are utilized below:</a:t>
            </a:r>
          </a:p>
          <a:p>
            <a:pPr marL="800100" lvl="1" indent="-342900">
              <a:buFont typeface="Arial" pitchFamily="34" charset="0"/>
              <a:buChar char="•"/>
            </a:pPr>
            <a:r>
              <a:rPr lang="en-US" sz="2500" dirty="0"/>
              <a:t>Left ventricular hypertrophy (LVH): S</a:t>
            </a:r>
            <a:r>
              <a:rPr lang="en-US" sz="2500" baseline="-25000" dirty="0"/>
              <a:t>V1 or 2</a:t>
            </a:r>
            <a:r>
              <a:rPr lang="en-US" sz="2500" dirty="0"/>
              <a:t> + R</a:t>
            </a:r>
            <a:r>
              <a:rPr lang="en-US" sz="2500" baseline="-25000" dirty="0"/>
              <a:t>V5 or 6 </a:t>
            </a:r>
            <a:r>
              <a:rPr lang="en-US" sz="2500" dirty="0"/>
              <a:t>≥ 3.5 mV</a:t>
            </a:r>
          </a:p>
          <a:p>
            <a:pPr marL="800100" lvl="1" indent="-342900">
              <a:buFont typeface="Arial" pitchFamily="34" charset="0"/>
              <a:buChar char="•"/>
            </a:pPr>
            <a:r>
              <a:rPr lang="en-US" sz="2500" dirty="0"/>
              <a:t>Right ventricular hypertrophy (RVH): R</a:t>
            </a:r>
            <a:r>
              <a:rPr lang="en-US" sz="2500" baseline="-25000" dirty="0"/>
              <a:t>V1 or 2</a:t>
            </a:r>
            <a:r>
              <a:rPr lang="en-US" sz="2500" dirty="0"/>
              <a:t> + S</a:t>
            </a:r>
            <a:r>
              <a:rPr lang="en-US" sz="2500" baseline="-25000" dirty="0"/>
              <a:t>V5 or 6</a:t>
            </a:r>
            <a:r>
              <a:rPr lang="en-US" sz="2500" dirty="0"/>
              <a:t> ≥ 1.05 mV</a:t>
            </a:r>
          </a:p>
        </p:txBody>
      </p:sp>
    </p:spTree>
    <p:extLst>
      <p:ext uri="{BB962C8B-B14F-4D97-AF65-F5344CB8AC3E}">
        <p14:creationId xmlns:p14="http://schemas.microsoft.com/office/powerpoint/2010/main" val="2049682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280" y="1916832"/>
            <a:ext cx="8658200" cy="2400657"/>
          </a:xfrm>
          <a:prstGeom prst="rect">
            <a:avLst/>
          </a:prstGeom>
        </p:spPr>
        <p:txBody>
          <a:bodyPr wrap="square">
            <a:spAutoFit/>
          </a:bodyPr>
          <a:lstStyle/>
          <a:p>
            <a:r>
              <a:rPr lang="en-US" sz="3000" b="1" dirty="0"/>
              <a:t>Interpretation of the PR interval</a:t>
            </a:r>
          </a:p>
          <a:p>
            <a:r>
              <a:rPr lang="en-US" sz="3000" dirty="0"/>
              <a:t>The time between the beginning of the P wave and the beginning of the Q wave</a:t>
            </a:r>
          </a:p>
          <a:p>
            <a:r>
              <a:rPr lang="en-US" sz="3000" dirty="0"/>
              <a:t>The PR interval represents </a:t>
            </a:r>
            <a:r>
              <a:rPr lang="en-US" sz="3000" dirty="0" err="1"/>
              <a:t>atrioventricular</a:t>
            </a:r>
            <a:r>
              <a:rPr lang="en-US" sz="3000" dirty="0"/>
              <a:t> transmission.</a:t>
            </a:r>
          </a:p>
        </p:txBody>
      </p:sp>
    </p:spTree>
    <p:extLst>
      <p:ext uri="{BB962C8B-B14F-4D97-AF65-F5344CB8AC3E}">
        <p14:creationId xmlns:p14="http://schemas.microsoft.com/office/powerpoint/2010/main" val="2049682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8" y="908720"/>
            <a:ext cx="9036496"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145" y="260648"/>
            <a:ext cx="8485311" cy="616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media-us.amboss.com/media/thumbs/big_557eba401b98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593033"/>
            <a:ext cx="6624736" cy="5860303"/>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9737" y="548680"/>
            <a:ext cx="2246759" cy="5809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media-us.amboss.com/media/thumbs/big_54ec64d3dd9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8" y="404664"/>
            <a:ext cx="6516216" cy="6048672"/>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0021" y="397722"/>
            <a:ext cx="2276475" cy="6055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media-us.amboss.com/media/thumbs/big_599560f9466c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866784" cy="2232248"/>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7613" y="2420888"/>
            <a:ext cx="3140571" cy="4218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media-us.amboss.com/media/thumbs/big_5081d95269e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80" y="216024"/>
            <a:ext cx="6624652" cy="6309320"/>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2871" y="980728"/>
            <a:ext cx="2333625"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227524"/>
            <a:ext cx="8280920" cy="3785652"/>
          </a:xfrm>
          <a:prstGeom prst="rect">
            <a:avLst/>
          </a:prstGeom>
        </p:spPr>
        <p:txBody>
          <a:bodyPr wrap="square">
            <a:spAutoFit/>
          </a:bodyPr>
          <a:lstStyle/>
          <a:p>
            <a:r>
              <a:rPr lang="en-US" sz="3000" b="1" dirty="0"/>
              <a:t>Interpretation of the Q wave</a:t>
            </a:r>
          </a:p>
          <a:p>
            <a:r>
              <a:rPr lang="en-US" sz="3000" b="1" dirty="0"/>
              <a:t>Physiological</a:t>
            </a:r>
          </a:p>
          <a:p>
            <a:r>
              <a:rPr lang="en-US" sz="3000" dirty="0"/>
              <a:t>The Q wave represents the beginning of ventricular depolarization.</a:t>
            </a:r>
          </a:p>
          <a:p>
            <a:r>
              <a:rPr lang="en-US" sz="3000" dirty="0"/>
              <a:t>A narrow (</a:t>
            </a:r>
            <a:r>
              <a:rPr lang="en-US" sz="3000" b="1" dirty="0"/>
              <a:t>≤ 40 </a:t>
            </a:r>
            <a:r>
              <a:rPr lang="en-US" sz="3000" b="1" dirty="0" err="1"/>
              <a:t>ms</a:t>
            </a:r>
            <a:r>
              <a:rPr lang="en-US" sz="3000" dirty="0"/>
              <a:t>) Q wave is physiological in:</a:t>
            </a:r>
          </a:p>
          <a:p>
            <a:pPr lvl="1"/>
            <a:r>
              <a:rPr lang="en-US" sz="3000" dirty="0"/>
              <a:t>All limb leads</a:t>
            </a:r>
          </a:p>
          <a:p>
            <a:pPr lvl="1"/>
            <a:r>
              <a:rPr lang="en-US" sz="3000" dirty="0" err="1"/>
              <a:t>aVR</a:t>
            </a:r>
            <a:endParaRPr lang="en-US" sz="3000" dirty="0"/>
          </a:p>
          <a:p>
            <a:pPr lvl="1"/>
            <a:r>
              <a:rPr lang="en-US" sz="3000" dirty="0"/>
              <a:t>V</a:t>
            </a:r>
            <a:r>
              <a:rPr lang="en-US" sz="3000" baseline="-25000" dirty="0"/>
              <a:t>5</a:t>
            </a:r>
            <a:r>
              <a:rPr lang="en-US" sz="3000" dirty="0"/>
              <a:t> and V</a:t>
            </a:r>
            <a:r>
              <a:rPr lang="en-US" sz="3000" baseline="-25000" dirty="0"/>
              <a:t>6</a:t>
            </a:r>
            <a:endParaRPr lang="en-US" sz="3000" dirty="0"/>
          </a:p>
        </p:txBody>
      </p:sp>
    </p:spTree>
    <p:extLst>
      <p:ext uri="{BB962C8B-B14F-4D97-AF65-F5344CB8AC3E}">
        <p14:creationId xmlns:p14="http://schemas.microsoft.com/office/powerpoint/2010/main" val="2049682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424936" cy="6247864"/>
          </a:xfrm>
          <a:prstGeom prst="rect">
            <a:avLst/>
          </a:prstGeom>
        </p:spPr>
        <p:txBody>
          <a:bodyPr wrap="square">
            <a:spAutoFit/>
          </a:bodyPr>
          <a:lstStyle/>
          <a:p>
            <a:r>
              <a:rPr lang="en-US" sz="2500" b="1" dirty="0"/>
              <a:t>Pathological</a:t>
            </a:r>
          </a:p>
          <a:p>
            <a:r>
              <a:rPr lang="en-US" sz="2500" b="1" dirty="0"/>
              <a:t>Pathological Q waves</a:t>
            </a:r>
            <a:r>
              <a:rPr lang="en-US" sz="2500" dirty="0"/>
              <a:t> are characteristically:</a:t>
            </a:r>
          </a:p>
          <a:p>
            <a:pPr marL="800100" lvl="1" indent="-342900">
              <a:buFont typeface="Arial" pitchFamily="34" charset="0"/>
              <a:buChar char="•"/>
            </a:pPr>
            <a:r>
              <a:rPr lang="en-US" sz="2500" dirty="0"/>
              <a:t>Abnormally wide (</a:t>
            </a:r>
            <a:r>
              <a:rPr lang="en-US" sz="2500" b="1" dirty="0"/>
              <a:t>≥ 40 </a:t>
            </a:r>
            <a:r>
              <a:rPr lang="en-US" sz="2500" b="1" dirty="0" err="1"/>
              <a:t>ms</a:t>
            </a:r>
            <a:r>
              <a:rPr lang="en-US" sz="2500" dirty="0"/>
              <a:t>) </a:t>
            </a:r>
          </a:p>
          <a:p>
            <a:pPr marL="800100" lvl="1" indent="-342900">
              <a:buFont typeface="Arial" pitchFamily="34" charset="0"/>
              <a:buChar char="•"/>
            </a:pPr>
            <a:r>
              <a:rPr lang="en-US" sz="2500" dirty="0"/>
              <a:t>Abnormally deep (</a:t>
            </a:r>
            <a:r>
              <a:rPr lang="en-US" sz="2500" b="1" dirty="0"/>
              <a:t>≥ 2 mV</a:t>
            </a:r>
            <a:r>
              <a:rPr lang="en-US" sz="2500" dirty="0"/>
              <a:t> or </a:t>
            </a:r>
            <a:r>
              <a:rPr lang="en-US" sz="2500" b="1" dirty="0"/>
              <a:t>&gt; 25%</a:t>
            </a:r>
            <a:r>
              <a:rPr lang="en-US" sz="2500" dirty="0"/>
              <a:t> of the R wave amplitude)  or, detectable in V</a:t>
            </a:r>
            <a:r>
              <a:rPr lang="en-US" sz="2500" baseline="-25000" dirty="0"/>
              <a:t>1</a:t>
            </a:r>
            <a:r>
              <a:rPr lang="en-US" sz="2500" dirty="0"/>
              <a:t>–V</a:t>
            </a:r>
            <a:r>
              <a:rPr lang="en-US" sz="2500" baseline="-25000" dirty="0"/>
              <a:t>3</a:t>
            </a:r>
            <a:endParaRPr lang="en-US" sz="2500" dirty="0"/>
          </a:p>
          <a:p>
            <a:r>
              <a:rPr lang="en-US" sz="2500" b="1" dirty="0"/>
              <a:t>Etiology</a:t>
            </a:r>
            <a:endParaRPr lang="en-US" sz="2500" dirty="0"/>
          </a:p>
          <a:p>
            <a:pPr marL="800100" lvl="1" indent="-342900">
              <a:buFont typeface="Arial" pitchFamily="34" charset="0"/>
              <a:buChar char="•"/>
            </a:pPr>
            <a:r>
              <a:rPr lang="en-US" sz="2500" dirty="0"/>
              <a:t>Myocardial injury or replacement</a:t>
            </a:r>
          </a:p>
          <a:p>
            <a:pPr marL="1257300" lvl="2" indent="-342900">
              <a:buFont typeface="Arial" pitchFamily="34" charset="0"/>
              <a:buChar char="•"/>
            </a:pPr>
            <a:r>
              <a:rPr lang="en-US" sz="2500" b="1" dirty="0"/>
              <a:t>Myocardial infarction</a:t>
            </a:r>
            <a:endParaRPr lang="en-US" sz="2500" dirty="0"/>
          </a:p>
          <a:p>
            <a:pPr marL="1257300" lvl="2" indent="-342900">
              <a:buFont typeface="Arial" pitchFamily="34" charset="0"/>
              <a:buChar char="•"/>
            </a:pPr>
            <a:r>
              <a:rPr lang="en-US" sz="2500" dirty="0"/>
              <a:t>Cardiac infiltrative disease (e.g., sarcoidosis, amyloidosis)</a:t>
            </a:r>
          </a:p>
          <a:p>
            <a:pPr marL="800100" lvl="1" indent="-342900">
              <a:buFont typeface="Arial" pitchFamily="34" charset="0"/>
              <a:buChar char="•"/>
            </a:pPr>
            <a:r>
              <a:rPr lang="en-US" sz="2500" dirty="0"/>
              <a:t>Ventricular enlargement</a:t>
            </a:r>
          </a:p>
          <a:p>
            <a:pPr marL="1257300" lvl="2" indent="-342900">
              <a:buFont typeface="Arial" pitchFamily="34" charset="0"/>
              <a:buChar char="•"/>
            </a:pPr>
            <a:r>
              <a:rPr lang="en-US" sz="2500" dirty="0"/>
              <a:t>Acute pulmonary embolism</a:t>
            </a:r>
          </a:p>
          <a:p>
            <a:pPr marL="1257300" lvl="2" indent="-342900">
              <a:buFont typeface="Arial" pitchFamily="34" charset="0"/>
              <a:buChar char="•"/>
            </a:pPr>
            <a:r>
              <a:rPr lang="en-US" sz="2500" dirty="0"/>
              <a:t>Hypertrophic cardiomyopathy</a:t>
            </a:r>
          </a:p>
          <a:p>
            <a:pPr marL="800100" lvl="1" indent="-342900">
              <a:buFont typeface="Arial" pitchFamily="34" charset="0"/>
              <a:buChar char="•"/>
            </a:pPr>
            <a:r>
              <a:rPr lang="en-US" sz="2500" dirty="0"/>
              <a:t>Altered ventricular conduction</a:t>
            </a:r>
          </a:p>
          <a:p>
            <a:pPr marL="1257300" lvl="2" indent="-342900">
              <a:buFont typeface="Arial" pitchFamily="34" charset="0"/>
              <a:buChar char="•"/>
            </a:pPr>
            <a:r>
              <a:rPr lang="en-US" sz="2500" dirty="0"/>
              <a:t>Left bundle branch block</a:t>
            </a:r>
          </a:p>
          <a:p>
            <a:pPr marL="1257300" lvl="2" indent="-342900">
              <a:buFont typeface="Arial" pitchFamily="34" charset="0"/>
              <a:buChar char="•"/>
            </a:pPr>
            <a:r>
              <a:rPr lang="en-US" sz="2500" dirty="0"/>
              <a:t>Wolff-Parkinson-White syndrome</a:t>
            </a:r>
          </a:p>
        </p:txBody>
      </p:sp>
    </p:spTree>
    <p:extLst>
      <p:ext uri="{BB962C8B-B14F-4D97-AF65-F5344CB8AC3E}">
        <p14:creationId xmlns:p14="http://schemas.microsoft.com/office/powerpoint/2010/main" val="2049682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832" y="260648"/>
            <a:ext cx="7975600" cy="639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media-us.amboss.com/media/thumbs/big_5081d940245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 y="9961"/>
            <a:ext cx="6726875" cy="6659399"/>
          </a:xfrm>
          <a:prstGeom prst="rect">
            <a:avLst/>
          </a:prstGeom>
          <a:noFill/>
          <a:extLst>
            <a:ext uri="{909E8E84-426E-40DD-AFC4-6F175D3DCCD1}">
              <a14:hiddenFill xmlns:a14="http://schemas.microsoft.com/office/drawing/2010/main">
                <a:solidFill>
                  <a:srgbClr val="FFFFFF"/>
                </a:solidFill>
              </a14:hiddenFill>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692696"/>
            <a:ext cx="2283627" cy="513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2420888"/>
            <a:ext cx="7128792" cy="1477328"/>
          </a:xfrm>
          <a:prstGeom prst="rect">
            <a:avLst/>
          </a:prstGeom>
        </p:spPr>
        <p:txBody>
          <a:bodyPr wrap="square">
            <a:spAutoFit/>
          </a:bodyPr>
          <a:lstStyle/>
          <a:p>
            <a:r>
              <a:rPr lang="en-US" sz="3000" dirty="0"/>
              <a:t>A new pathological Q wave represents myocardial infarction until proven otherwise!</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233910"/>
            <a:ext cx="792088" cy="1742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8032" y="1988840"/>
            <a:ext cx="8460432" cy="2400657"/>
          </a:xfrm>
          <a:prstGeom prst="rect">
            <a:avLst/>
          </a:prstGeom>
        </p:spPr>
        <p:txBody>
          <a:bodyPr wrap="square">
            <a:spAutoFit/>
          </a:bodyPr>
          <a:lstStyle/>
          <a:p>
            <a:r>
              <a:rPr lang="en-US" sz="3000" b="1" dirty="0"/>
              <a:t>ST segment</a:t>
            </a:r>
          </a:p>
          <a:p>
            <a:r>
              <a:rPr lang="en-US" sz="3000" b="1" dirty="0"/>
              <a:t>Physiological</a:t>
            </a:r>
          </a:p>
          <a:p>
            <a:r>
              <a:rPr lang="en-US" sz="3000" dirty="0"/>
              <a:t>The ST segment represents the interval between ventricular depolarization and repolarization </a:t>
            </a:r>
          </a:p>
          <a:p>
            <a:r>
              <a:rPr lang="en-US" sz="3000" dirty="0"/>
              <a:t>It is physiologically horizontal on the isoelectric line.</a:t>
            </a:r>
          </a:p>
        </p:txBody>
      </p:sp>
    </p:spTree>
    <p:extLst>
      <p:ext uri="{BB962C8B-B14F-4D97-AF65-F5344CB8AC3E}">
        <p14:creationId xmlns:p14="http://schemas.microsoft.com/office/powerpoint/2010/main" val="2049682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77480"/>
            <a:ext cx="8712968" cy="6247864"/>
          </a:xfrm>
          <a:prstGeom prst="rect">
            <a:avLst/>
          </a:prstGeom>
        </p:spPr>
        <p:txBody>
          <a:bodyPr wrap="square">
            <a:spAutoFit/>
          </a:bodyPr>
          <a:lstStyle/>
          <a:p>
            <a:r>
              <a:rPr lang="en-US" sz="2000" b="1" dirty="0"/>
              <a:t>Pathological</a:t>
            </a:r>
          </a:p>
          <a:p>
            <a:r>
              <a:rPr lang="en-US" sz="2000" b="1" dirty="0"/>
              <a:t>ST elevation</a:t>
            </a:r>
          </a:p>
          <a:p>
            <a:r>
              <a:rPr lang="en-US" sz="2000" dirty="0"/>
              <a:t>An ST elevation is significant if:</a:t>
            </a:r>
          </a:p>
          <a:p>
            <a:pPr lvl="1"/>
            <a:r>
              <a:rPr lang="en-US" sz="2000" b="1" dirty="0"/>
              <a:t>≥ 0.1 mV</a:t>
            </a:r>
            <a:r>
              <a:rPr lang="en-US" sz="2000" dirty="0"/>
              <a:t> in limb leads, or</a:t>
            </a:r>
          </a:p>
          <a:p>
            <a:pPr lvl="1"/>
            <a:r>
              <a:rPr lang="en-US" sz="2000" b="1" dirty="0"/>
              <a:t>≥ 0.2 mV</a:t>
            </a:r>
            <a:r>
              <a:rPr lang="en-US" sz="2000" dirty="0"/>
              <a:t> in precordial leads!</a:t>
            </a:r>
          </a:p>
          <a:p>
            <a:r>
              <a:rPr lang="en-US" sz="2000" dirty="0"/>
              <a:t>The hallmark ECG finding of </a:t>
            </a:r>
            <a:r>
              <a:rPr lang="en-US" sz="2000" b="1" dirty="0"/>
              <a:t>myocardial infarction!</a:t>
            </a:r>
            <a:endParaRPr lang="en-US" sz="2000" dirty="0"/>
          </a:p>
          <a:p>
            <a:pPr lvl="1"/>
            <a:r>
              <a:rPr lang="en-US" sz="2000" dirty="0"/>
              <a:t>If significant ST elevations are present in </a:t>
            </a:r>
            <a:r>
              <a:rPr lang="en-US" sz="2000" b="1" dirty="0"/>
              <a:t>≥ 2 anatomically contiguous leads</a:t>
            </a:r>
            <a:r>
              <a:rPr lang="en-US" sz="2000" dirty="0"/>
              <a:t> (corresponding to occlusion of a specific artery)</a:t>
            </a:r>
          </a:p>
          <a:p>
            <a:pPr lvl="1"/>
            <a:r>
              <a:rPr lang="en-US" sz="2000" dirty="0"/>
              <a:t>The ischemia can be localized by which leads show ST elevation:</a:t>
            </a:r>
          </a:p>
          <a:p>
            <a:pPr lvl="2"/>
            <a:r>
              <a:rPr lang="en-US" sz="2000" b="1" dirty="0"/>
              <a:t>Lateral MI </a:t>
            </a:r>
            <a:r>
              <a:rPr lang="en-US" sz="2000" dirty="0"/>
              <a:t>(left circumflex artery occlusion): I, </a:t>
            </a:r>
            <a:r>
              <a:rPr lang="en-US" sz="2000" dirty="0" err="1"/>
              <a:t>aVL</a:t>
            </a:r>
            <a:r>
              <a:rPr lang="en-US" sz="2000" dirty="0"/>
              <a:t>, V</a:t>
            </a:r>
            <a:r>
              <a:rPr lang="en-US" sz="2000" baseline="-25000" dirty="0"/>
              <a:t>5-6</a:t>
            </a:r>
            <a:endParaRPr lang="en-US" sz="2000" dirty="0"/>
          </a:p>
          <a:p>
            <a:pPr lvl="2"/>
            <a:r>
              <a:rPr lang="en-US" sz="2000" b="1" dirty="0"/>
              <a:t>Anterior MI</a:t>
            </a:r>
            <a:r>
              <a:rPr lang="en-US" sz="2000" dirty="0"/>
              <a:t> (left anterior descending (LAD) artery occlusion): V</a:t>
            </a:r>
            <a:r>
              <a:rPr lang="en-US" sz="2000" baseline="-25000" dirty="0"/>
              <a:t>1-4</a:t>
            </a:r>
            <a:endParaRPr lang="en-US" sz="2000" dirty="0"/>
          </a:p>
          <a:p>
            <a:pPr lvl="2"/>
            <a:r>
              <a:rPr lang="en-US" sz="2000" b="1" dirty="0"/>
              <a:t>Inferior MI </a:t>
            </a:r>
            <a:r>
              <a:rPr lang="en-US" sz="2000" dirty="0"/>
              <a:t>(terminal branches of right or left coronary artery occlusion): II, III, </a:t>
            </a:r>
            <a:r>
              <a:rPr lang="en-US" sz="2000" dirty="0" err="1"/>
              <a:t>aVF</a:t>
            </a:r>
            <a:endParaRPr lang="en-US" sz="2000" dirty="0"/>
          </a:p>
          <a:p>
            <a:r>
              <a:rPr lang="en-US" sz="2000" b="1" dirty="0"/>
              <a:t>Widespread</a:t>
            </a:r>
            <a:r>
              <a:rPr lang="en-US" sz="2000" dirty="0"/>
              <a:t> ST elevations suggest </a:t>
            </a:r>
            <a:r>
              <a:rPr lang="en-US" sz="2000" b="1" dirty="0"/>
              <a:t>pericarditis</a:t>
            </a:r>
            <a:endParaRPr lang="en-US" sz="2000" dirty="0"/>
          </a:p>
          <a:p>
            <a:r>
              <a:rPr lang="en-US" sz="2000" dirty="0"/>
              <a:t>LBBB may cause ST elevations due to repolarization abnormalities, therefore ST elevation cannot be used to diagnose MI in the presence of a LBBB.</a:t>
            </a:r>
          </a:p>
          <a:p>
            <a:r>
              <a:rPr lang="en-US" sz="2000" dirty="0"/>
              <a:t>Small, concave ST elevations may be a normal finding in young, healthy adults due to early repolarization.</a:t>
            </a:r>
          </a:p>
          <a:p>
            <a:r>
              <a:rPr lang="en-US" sz="2000" dirty="0"/>
              <a:t>From descending R: The most important cause is a myocardial infarction.</a:t>
            </a:r>
          </a:p>
          <a:p>
            <a:r>
              <a:rPr lang="en-US" sz="2000" dirty="0"/>
              <a:t>From (deep) S: perimyocarditis</a:t>
            </a:r>
          </a:p>
        </p:txBody>
      </p:sp>
    </p:spTree>
    <p:extLst>
      <p:ext uri="{BB962C8B-B14F-4D97-AF65-F5344CB8AC3E}">
        <p14:creationId xmlns:p14="http://schemas.microsoft.com/office/powerpoint/2010/main" val="2049682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144497"/>
            <a:ext cx="8928992" cy="6524863"/>
          </a:xfrm>
          <a:prstGeom prst="rect">
            <a:avLst/>
          </a:prstGeom>
        </p:spPr>
        <p:txBody>
          <a:bodyPr wrap="square">
            <a:spAutoFit/>
          </a:bodyPr>
          <a:lstStyle/>
          <a:p>
            <a:r>
              <a:rPr lang="en-US" sz="2200" b="1" dirty="0"/>
              <a:t>Brugada pattern</a:t>
            </a:r>
          </a:p>
          <a:p>
            <a:r>
              <a:rPr lang="en-US" sz="2200" dirty="0"/>
              <a:t>Associated with </a:t>
            </a:r>
            <a:r>
              <a:rPr lang="en-US" sz="2200" b="1" dirty="0"/>
              <a:t>Brugada syndrome</a:t>
            </a:r>
            <a:r>
              <a:rPr lang="en-US" sz="2200" dirty="0"/>
              <a:t>: rare </a:t>
            </a:r>
            <a:r>
              <a:rPr lang="en-US" sz="2200" b="1" dirty="0"/>
              <a:t>autosomal dominant</a:t>
            </a:r>
            <a:r>
              <a:rPr lang="en-US" sz="2200" dirty="0"/>
              <a:t> condition that affects sodium channels and disturbs repolarization</a:t>
            </a:r>
          </a:p>
          <a:p>
            <a:r>
              <a:rPr lang="en-US" sz="2200" b="1" dirty="0"/>
              <a:t>Epidemiology</a:t>
            </a:r>
            <a:r>
              <a:rPr lang="en-US" sz="2200" dirty="0"/>
              <a:t>: most common in Asian males</a:t>
            </a:r>
          </a:p>
          <a:p>
            <a:r>
              <a:rPr lang="en-US" sz="2200" b="1" dirty="0"/>
              <a:t>Clinical features</a:t>
            </a:r>
            <a:endParaRPr lang="en-US" sz="2200" dirty="0"/>
          </a:p>
          <a:p>
            <a:pPr lvl="1"/>
            <a:r>
              <a:rPr lang="en-US" sz="2200" dirty="0"/>
              <a:t>Often an incidental finding, as patients are mostly asymptomatic</a:t>
            </a:r>
          </a:p>
          <a:p>
            <a:pPr lvl="1"/>
            <a:r>
              <a:rPr lang="en-US" sz="2200" dirty="0"/>
              <a:t>Syncope</a:t>
            </a:r>
          </a:p>
          <a:p>
            <a:pPr lvl="1"/>
            <a:r>
              <a:rPr lang="en-US" sz="2200" dirty="0"/>
              <a:t>Sudden cardiac death</a:t>
            </a:r>
          </a:p>
          <a:p>
            <a:r>
              <a:rPr lang="en-US" sz="2200" b="1" dirty="0"/>
              <a:t>Diagnosis</a:t>
            </a:r>
            <a:endParaRPr lang="en-US" sz="2200" dirty="0"/>
          </a:p>
          <a:p>
            <a:pPr lvl="1"/>
            <a:r>
              <a:rPr lang="en-US" sz="2200" dirty="0"/>
              <a:t>Brugada pattern on ECG: Pseudo-RBBB with ST elevation in leads V</a:t>
            </a:r>
            <a:r>
              <a:rPr lang="en-US" sz="2200" baseline="-25000" dirty="0"/>
              <a:t>1-2</a:t>
            </a:r>
            <a:endParaRPr lang="en-US" sz="2200" dirty="0"/>
          </a:p>
          <a:p>
            <a:pPr lvl="1"/>
            <a:r>
              <a:rPr lang="en-US" sz="2200" dirty="0"/>
              <a:t>Rule out underlying heart disease (e.g., stress test and echocardiography)</a:t>
            </a:r>
          </a:p>
          <a:p>
            <a:r>
              <a:rPr lang="en-US" sz="2200" b="1" dirty="0"/>
              <a:t>Treatment</a:t>
            </a:r>
            <a:endParaRPr lang="en-US" sz="2200" dirty="0"/>
          </a:p>
          <a:p>
            <a:pPr lvl="1"/>
            <a:r>
              <a:rPr lang="en-US" sz="2200" dirty="0"/>
              <a:t>Implantable cardiac defibrillator (ICD) placement</a:t>
            </a:r>
          </a:p>
          <a:p>
            <a:pPr lvl="1"/>
            <a:r>
              <a:rPr lang="en-US" sz="2200" dirty="0"/>
              <a:t>Screen all 1</a:t>
            </a:r>
            <a:r>
              <a:rPr lang="en-US" sz="2200" baseline="30000" dirty="0"/>
              <a:t>st</a:t>
            </a:r>
            <a:r>
              <a:rPr lang="en-US" sz="2200" dirty="0"/>
              <a:t>-degree relatives annually with clinical exam and ECG</a:t>
            </a:r>
          </a:p>
          <a:p>
            <a:r>
              <a:rPr lang="en-US" sz="2200" b="1" dirty="0"/>
              <a:t>Complications</a:t>
            </a:r>
            <a:endParaRPr lang="en-US" sz="2200" dirty="0"/>
          </a:p>
          <a:p>
            <a:pPr lvl="1"/>
            <a:r>
              <a:rPr lang="en-US" sz="2200" dirty="0"/>
              <a:t>Syncope</a:t>
            </a:r>
          </a:p>
          <a:p>
            <a:pPr lvl="1"/>
            <a:r>
              <a:rPr lang="en-US" sz="2200" dirty="0"/>
              <a:t>Sudden cardiac death</a:t>
            </a:r>
          </a:p>
          <a:p>
            <a:pPr lvl="1"/>
            <a:r>
              <a:rPr lang="en-US" sz="2200" dirty="0"/>
              <a:t>Increased risk of atrial fibrillation</a:t>
            </a:r>
          </a:p>
        </p:txBody>
      </p:sp>
    </p:spTree>
    <p:extLst>
      <p:ext uri="{BB962C8B-B14F-4D97-AF65-F5344CB8AC3E}">
        <p14:creationId xmlns:p14="http://schemas.microsoft.com/office/powerpoint/2010/main" val="2049682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5696" y="2636912"/>
            <a:ext cx="6606480" cy="1015663"/>
          </a:xfrm>
          <a:prstGeom prst="rect">
            <a:avLst/>
          </a:prstGeom>
        </p:spPr>
        <p:txBody>
          <a:bodyPr wrap="square">
            <a:spAutoFit/>
          </a:bodyPr>
          <a:lstStyle/>
          <a:p>
            <a:r>
              <a:rPr lang="en-US" sz="3000" dirty="0"/>
              <a:t>ST elevation from a descending R is likely caused by a myocardial infarction!</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233910"/>
            <a:ext cx="792088" cy="1742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6916"/>
            <a:ext cx="8964488" cy="6724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980728"/>
            <a:ext cx="6101491" cy="4374654"/>
          </a:xfrm>
          <a:prstGeom prst="rect">
            <a:avLst/>
          </a:prstGeom>
        </p:spPr>
      </p:pic>
    </p:spTree>
    <p:extLst>
      <p:ext uri="{BB962C8B-B14F-4D97-AF65-F5344CB8AC3E}">
        <p14:creationId xmlns:p14="http://schemas.microsoft.com/office/powerpoint/2010/main" val="41573354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media-us.amboss.com/media/thumbs/big_5272a95b903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33" y="72008"/>
            <a:ext cx="6701415" cy="6597352"/>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836712"/>
            <a:ext cx="2232248"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s://media-us.amboss.com/media/thumbs/big_5081d91b2f2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4624"/>
            <a:ext cx="6120680" cy="6669360"/>
          </a:xfrm>
          <a:prstGeom prst="rect">
            <a:avLst/>
          </a:prstGeom>
          <a:noFill/>
          <a:extLst>
            <a:ext uri="{909E8E84-426E-40DD-AFC4-6F175D3DCCD1}">
              <a14:hiddenFill xmlns:a14="http://schemas.microsoft.com/office/drawing/2010/main">
                <a:solidFill>
                  <a:srgbClr val="FFFFFF"/>
                </a:solidFill>
              </a14:hiddenFill>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6621" y="1345716"/>
            <a:ext cx="2809875"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media-us.amboss.com/media/thumbs/big_56f40591d306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2"/>
            <a:ext cx="6324893" cy="6741256"/>
          </a:xfrm>
          <a:prstGeom prst="rect">
            <a:avLst/>
          </a:prstGeom>
          <a:noFill/>
          <a:extLst>
            <a:ext uri="{909E8E84-426E-40DD-AFC4-6F175D3DCCD1}">
              <a14:hiddenFill xmlns:a14="http://schemas.microsoft.com/office/drawing/2010/main">
                <a:solidFill>
                  <a:srgbClr val="FFFFFF"/>
                </a:solidFill>
              </a14:hiddenFill>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0882" y="764704"/>
            <a:ext cx="2587622"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711562"/>
            <a:ext cx="8460432" cy="5093702"/>
          </a:xfrm>
          <a:prstGeom prst="rect">
            <a:avLst/>
          </a:prstGeom>
        </p:spPr>
        <p:txBody>
          <a:bodyPr wrap="square">
            <a:spAutoFit/>
          </a:bodyPr>
          <a:lstStyle/>
          <a:p>
            <a:r>
              <a:rPr lang="en-US" sz="2500" b="1" dirty="0"/>
              <a:t>ST depression</a:t>
            </a:r>
          </a:p>
          <a:p>
            <a:r>
              <a:rPr lang="en-US" sz="2500" b="1" dirty="0"/>
              <a:t>Differential diagnosis</a:t>
            </a:r>
            <a:endParaRPr lang="en-US" sz="2500" dirty="0"/>
          </a:p>
          <a:p>
            <a:pPr lvl="1"/>
            <a:r>
              <a:rPr lang="en-US" sz="2500" dirty="0" err="1"/>
              <a:t>Subendocardial</a:t>
            </a:r>
            <a:r>
              <a:rPr lang="en-US" sz="2500" dirty="0"/>
              <a:t> myocardial ischemia (MI) (i.e., </a:t>
            </a:r>
            <a:r>
              <a:rPr lang="en-US" sz="2500" b="1" dirty="0"/>
              <a:t>NSTEMI</a:t>
            </a:r>
            <a:r>
              <a:rPr lang="en-US" sz="2500" dirty="0"/>
              <a:t>) </a:t>
            </a:r>
          </a:p>
          <a:p>
            <a:pPr lvl="1"/>
            <a:r>
              <a:rPr lang="en-US" sz="2500" dirty="0"/>
              <a:t>Stress-induced MI (sign of coronary artery disease)</a:t>
            </a:r>
          </a:p>
          <a:p>
            <a:pPr lvl="1"/>
            <a:r>
              <a:rPr lang="en-US" sz="2500" dirty="0"/>
              <a:t>Reciprocal change from MI </a:t>
            </a:r>
          </a:p>
          <a:p>
            <a:pPr lvl="1"/>
            <a:r>
              <a:rPr lang="en-US" sz="2500" dirty="0"/>
              <a:t>Ventricular hypertrophy</a:t>
            </a:r>
          </a:p>
          <a:p>
            <a:pPr lvl="2"/>
            <a:r>
              <a:rPr lang="en-US" sz="2500" dirty="0"/>
              <a:t>Left ventricular hypertrophy: ST depression with pre-terminal T-wave inversion in V</a:t>
            </a:r>
            <a:r>
              <a:rPr lang="en-US" sz="2500" baseline="-25000" dirty="0"/>
              <a:t>4-6</a:t>
            </a:r>
            <a:endParaRPr lang="en-US" sz="2500" dirty="0"/>
          </a:p>
          <a:p>
            <a:pPr lvl="2"/>
            <a:r>
              <a:rPr lang="en-US" sz="2500" dirty="0"/>
              <a:t>Right ventricular hypertrophy: ST depression with pre-terminal T-wave inversion in V</a:t>
            </a:r>
            <a:r>
              <a:rPr lang="en-US" sz="2500" baseline="-25000" dirty="0"/>
              <a:t>1-3(4)</a:t>
            </a:r>
            <a:endParaRPr lang="en-US" sz="2500" dirty="0"/>
          </a:p>
          <a:p>
            <a:pPr lvl="1"/>
            <a:r>
              <a:rPr lang="en-US" sz="2500" b="1" dirty="0"/>
              <a:t>Digoxin effect</a:t>
            </a:r>
            <a:r>
              <a:rPr lang="en-US" sz="2500" dirty="0"/>
              <a:t> </a:t>
            </a:r>
          </a:p>
          <a:p>
            <a:pPr lvl="1"/>
            <a:r>
              <a:rPr lang="en-US" sz="2500" b="1" dirty="0"/>
              <a:t>Hypokalemia</a:t>
            </a:r>
            <a:endParaRPr lang="en-US" sz="2500" dirty="0"/>
          </a:p>
          <a:p>
            <a:pPr lvl="1"/>
            <a:r>
              <a:rPr lang="en-US" sz="2500" b="1" dirty="0" smtClean="0"/>
              <a:t>LBBB</a:t>
            </a:r>
            <a:endParaRPr lang="en-US" sz="2500" dirty="0"/>
          </a:p>
        </p:txBody>
      </p:sp>
    </p:spTree>
    <p:extLst>
      <p:ext uri="{BB962C8B-B14F-4D97-AF65-F5344CB8AC3E}">
        <p14:creationId xmlns:p14="http://schemas.microsoft.com/office/powerpoint/2010/main" val="2049682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170325"/>
            <a:ext cx="8568952" cy="3554819"/>
          </a:xfrm>
          <a:prstGeom prst="rect">
            <a:avLst/>
          </a:prstGeom>
        </p:spPr>
        <p:txBody>
          <a:bodyPr wrap="square">
            <a:spAutoFit/>
          </a:bodyPr>
          <a:lstStyle/>
          <a:p>
            <a:r>
              <a:rPr lang="en-US" sz="2500" dirty="0" smtClean="0"/>
              <a:t>The shape of the ST segment suggests the etiology of the depression.</a:t>
            </a:r>
          </a:p>
          <a:p>
            <a:pPr lvl="1"/>
            <a:r>
              <a:rPr lang="en-US" sz="2500" b="1" dirty="0" err="1" smtClean="0"/>
              <a:t>Downsloping</a:t>
            </a:r>
            <a:r>
              <a:rPr lang="en-US" sz="2500" b="1" dirty="0" smtClean="0"/>
              <a:t> ST depression</a:t>
            </a:r>
            <a:r>
              <a:rPr lang="en-US" sz="2500" dirty="0" smtClean="0"/>
              <a:t> or </a:t>
            </a:r>
            <a:r>
              <a:rPr lang="en-US" sz="2500" b="1" dirty="0" smtClean="0"/>
              <a:t>horizontal ST depression</a:t>
            </a:r>
            <a:r>
              <a:rPr lang="en-US" sz="2500" dirty="0" smtClean="0"/>
              <a:t>: myocardial ischemia</a:t>
            </a:r>
          </a:p>
          <a:p>
            <a:pPr lvl="1"/>
            <a:r>
              <a:rPr lang="en-US" sz="2500" b="1" dirty="0" err="1" smtClean="0"/>
              <a:t>Upsloping</a:t>
            </a:r>
            <a:r>
              <a:rPr lang="en-US" sz="2500" b="1" dirty="0" smtClean="0"/>
              <a:t> ST depression</a:t>
            </a:r>
            <a:r>
              <a:rPr lang="en-US" sz="2500" dirty="0" smtClean="0"/>
              <a:t>: mild manifestations may be normal, but may also occur in cases of tachycardia; sign of coronary heart disease if significantly manifested</a:t>
            </a:r>
          </a:p>
          <a:p>
            <a:pPr lvl="1"/>
            <a:r>
              <a:rPr lang="en-US" sz="2500" b="1" dirty="0" smtClean="0"/>
              <a:t>Sagging type ST-segment depression</a:t>
            </a:r>
            <a:r>
              <a:rPr lang="en-US" sz="2500" dirty="0" smtClean="0"/>
              <a:t>: characteristic of digoxin intake</a:t>
            </a:r>
            <a:endParaRPr lang="en-US" sz="2500" dirty="0"/>
          </a:p>
        </p:txBody>
      </p:sp>
    </p:spTree>
    <p:extLst>
      <p:ext uri="{BB962C8B-B14F-4D97-AF65-F5344CB8AC3E}">
        <p14:creationId xmlns:p14="http://schemas.microsoft.com/office/powerpoint/2010/main" val="20496825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s://media-us.amboss.com/media/thumbs/big_54eb1e2af006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48680"/>
            <a:ext cx="6480720" cy="5760640"/>
          </a:xfrm>
          <a:prstGeom prst="rect">
            <a:avLst/>
          </a:prstGeom>
          <a:noFill/>
          <a:extLst>
            <a:ext uri="{909E8E84-426E-40DD-AFC4-6F175D3DCCD1}">
              <a14:hiddenFill xmlns:a14="http://schemas.microsoft.com/office/drawing/2010/main">
                <a:solidFill>
                  <a:srgbClr val="FFFFFF"/>
                </a:solidFill>
              </a14:hiddenFill>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1412776"/>
            <a:ext cx="2411760"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6825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322778"/>
            <a:ext cx="8712968" cy="6370975"/>
          </a:xfrm>
          <a:prstGeom prst="rect">
            <a:avLst/>
          </a:prstGeom>
        </p:spPr>
        <p:txBody>
          <a:bodyPr wrap="square">
            <a:spAutoFit/>
          </a:bodyPr>
          <a:lstStyle/>
          <a:p>
            <a:r>
              <a:rPr lang="en-US" sz="2400" b="1" dirty="0"/>
              <a:t>Progression of ST elevation myocardial infarction (STEMI) on ECG</a:t>
            </a:r>
          </a:p>
          <a:p>
            <a:r>
              <a:rPr lang="en-US" sz="2400" dirty="0"/>
              <a:t>The stages of myocardial ischemia are associated with characteristic (but variable) ECG findings:</a:t>
            </a:r>
          </a:p>
          <a:p>
            <a:pPr marL="342900" indent="-342900">
              <a:buFont typeface="+mj-lt"/>
              <a:buAutoNum type="arabicPeriod"/>
            </a:pPr>
            <a:r>
              <a:rPr lang="en-US" sz="2400" b="1" dirty="0"/>
              <a:t>Hyperacute T waves</a:t>
            </a:r>
            <a:r>
              <a:rPr lang="en-US" sz="2400" dirty="0"/>
              <a:t>: very early and transient; usually have disappeared by the time ECG is performed</a:t>
            </a:r>
          </a:p>
          <a:p>
            <a:pPr marL="342900" indent="-342900">
              <a:buFont typeface="+mj-lt"/>
              <a:buAutoNum type="arabicPeriod"/>
            </a:pPr>
            <a:r>
              <a:rPr lang="en-US" sz="2400" dirty="0"/>
              <a:t>ST elevation at the J point: point at which the QRS complex completes and returns to the isoelectric line (i.e., the intersection of the S wave and the ST segment)</a:t>
            </a:r>
          </a:p>
          <a:p>
            <a:pPr marL="342900" indent="-342900">
              <a:buFont typeface="+mj-lt"/>
              <a:buAutoNum type="arabicPeriod"/>
            </a:pPr>
            <a:r>
              <a:rPr lang="en-US" sz="2400" dirty="0"/>
              <a:t>Progressive ST segment elevation, with added convexity</a:t>
            </a:r>
          </a:p>
          <a:p>
            <a:pPr marL="342900" indent="-342900">
              <a:buFont typeface="+mj-lt"/>
              <a:buAutoNum type="arabicPeriod"/>
            </a:pPr>
            <a:r>
              <a:rPr lang="en-US" sz="2400" dirty="0"/>
              <a:t>ST merges with T wave, forming a QRS-T segment (i.e., tombstone): usually with associated reciprocal ST depressions </a:t>
            </a:r>
            <a:r>
              <a:rPr lang="en-US" sz="2400" dirty="0" smtClean="0"/>
              <a:t>(see</a:t>
            </a:r>
            <a:r>
              <a:rPr lang="en-US" sz="2400" dirty="0"/>
              <a:t> ST depression)</a:t>
            </a:r>
          </a:p>
          <a:p>
            <a:pPr marL="342900" indent="-342900">
              <a:buFont typeface="+mj-lt"/>
              <a:buAutoNum type="arabicPeriod"/>
            </a:pPr>
            <a:r>
              <a:rPr lang="en-US" sz="2400" dirty="0"/>
              <a:t>ST segment returns to isoelectric line, Q wave develops, and R wave loses amplitude</a:t>
            </a:r>
          </a:p>
          <a:p>
            <a:pPr marL="342900" indent="-342900">
              <a:buFont typeface="+mj-lt"/>
              <a:buAutoNum type="arabicPeriod"/>
            </a:pPr>
            <a:r>
              <a:rPr lang="en-US" sz="2400" dirty="0"/>
              <a:t>T-wave inversion</a:t>
            </a:r>
          </a:p>
          <a:p>
            <a:pPr marL="342900" indent="-342900">
              <a:buFont typeface="+mj-lt"/>
              <a:buAutoNum type="arabicPeriod"/>
            </a:pPr>
            <a:r>
              <a:rPr lang="en-US" sz="2400" dirty="0"/>
              <a:t>Progressive Q wave deepening and R wave shrinkage</a:t>
            </a:r>
          </a:p>
          <a:p>
            <a:pPr marL="342900" indent="-342900">
              <a:buFont typeface="+mj-lt"/>
              <a:buAutoNum type="arabicPeriod"/>
            </a:pPr>
            <a:r>
              <a:rPr lang="en-US" sz="2400" dirty="0"/>
              <a:t>T wave may or may not return to upright position</a:t>
            </a:r>
          </a:p>
        </p:txBody>
      </p:sp>
    </p:spTree>
    <p:extLst>
      <p:ext uri="{BB962C8B-B14F-4D97-AF65-F5344CB8AC3E}">
        <p14:creationId xmlns:p14="http://schemas.microsoft.com/office/powerpoint/2010/main" val="20496825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84784"/>
            <a:ext cx="8568952" cy="3323987"/>
          </a:xfrm>
          <a:prstGeom prst="rect">
            <a:avLst/>
          </a:prstGeom>
        </p:spPr>
        <p:txBody>
          <a:bodyPr wrap="square">
            <a:spAutoFit/>
          </a:bodyPr>
          <a:lstStyle/>
          <a:p>
            <a:r>
              <a:rPr lang="en-US" sz="3000" b="1" dirty="0"/>
              <a:t>T wave</a:t>
            </a:r>
          </a:p>
          <a:p>
            <a:r>
              <a:rPr lang="en-US" sz="3000" b="1" dirty="0"/>
              <a:t>Physiological</a:t>
            </a:r>
          </a:p>
          <a:p>
            <a:r>
              <a:rPr lang="en-US" sz="3000" dirty="0"/>
              <a:t>The T wave represents the repolarization of the ventricles</a:t>
            </a:r>
          </a:p>
          <a:p>
            <a:r>
              <a:rPr lang="en-US" sz="3000" dirty="0"/>
              <a:t>The T wave is physiologically concordant to the QRS complex: positive if the QRS complex is positive or negative if the QRS complex is negative. </a:t>
            </a:r>
          </a:p>
        </p:txBody>
      </p:sp>
      <p:sp>
        <p:nvSpPr>
          <p:cNvPr id="3" name="Right Arrow 2"/>
          <p:cNvSpPr/>
          <p:nvPr/>
        </p:nvSpPr>
        <p:spPr>
          <a:xfrm>
            <a:off x="2987824" y="5301208"/>
            <a:ext cx="2808312" cy="1008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6825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908720"/>
            <a:ext cx="8496944" cy="5093702"/>
          </a:xfrm>
          <a:prstGeom prst="rect">
            <a:avLst/>
          </a:prstGeom>
        </p:spPr>
        <p:txBody>
          <a:bodyPr wrap="square">
            <a:spAutoFit/>
          </a:bodyPr>
          <a:lstStyle/>
          <a:p>
            <a:r>
              <a:rPr lang="en-US" sz="2500" b="1" dirty="0"/>
              <a:t>Pathological</a:t>
            </a:r>
          </a:p>
          <a:p>
            <a:pPr marL="342900" indent="-342900">
              <a:buFont typeface="Arial" pitchFamily="34" charset="0"/>
              <a:buChar char="•"/>
            </a:pPr>
            <a:r>
              <a:rPr lang="en-US" sz="2500" b="1" dirty="0"/>
              <a:t>T-wave inversion</a:t>
            </a:r>
          </a:p>
          <a:p>
            <a:pPr marL="342900" indent="-342900">
              <a:buFont typeface="Arial" pitchFamily="34" charset="0"/>
              <a:buChar char="•"/>
            </a:pPr>
            <a:r>
              <a:rPr lang="en-US" sz="2500" dirty="0"/>
              <a:t>Small T-wave inversions may be normal in the limb leads</a:t>
            </a:r>
          </a:p>
          <a:p>
            <a:pPr marL="342900" indent="-342900">
              <a:buFont typeface="Arial" pitchFamily="34" charset="0"/>
              <a:buChar char="•"/>
            </a:pPr>
            <a:r>
              <a:rPr lang="en-US" sz="2500" b="1" dirty="0"/>
              <a:t>Differential diagnosis</a:t>
            </a:r>
            <a:endParaRPr lang="en-US" sz="2500" dirty="0"/>
          </a:p>
          <a:p>
            <a:pPr marL="800100" lvl="1" indent="-342900">
              <a:buFont typeface="Arial" pitchFamily="34" charset="0"/>
              <a:buChar char="•"/>
            </a:pPr>
            <a:r>
              <a:rPr lang="en-US" sz="2500" dirty="0"/>
              <a:t>Coronary heart disease</a:t>
            </a:r>
          </a:p>
          <a:p>
            <a:pPr marL="800100" lvl="1" indent="-342900">
              <a:buFont typeface="Arial" pitchFamily="34" charset="0"/>
              <a:buChar char="•"/>
            </a:pPr>
            <a:r>
              <a:rPr lang="en-US" sz="2500" dirty="0"/>
              <a:t>Ventricular hypertrophy</a:t>
            </a:r>
          </a:p>
          <a:p>
            <a:pPr marL="800100" lvl="1" indent="-342900">
              <a:buFont typeface="Arial" pitchFamily="34" charset="0"/>
              <a:buChar char="•"/>
            </a:pPr>
            <a:r>
              <a:rPr lang="en-US" sz="2500" dirty="0"/>
              <a:t>Perimyocarditis</a:t>
            </a:r>
          </a:p>
          <a:p>
            <a:pPr marL="800100" lvl="1" indent="-342900">
              <a:buFont typeface="Arial" pitchFamily="34" charset="0"/>
              <a:buChar char="•"/>
            </a:pPr>
            <a:r>
              <a:rPr lang="en-US" sz="2500" dirty="0"/>
              <a:t>Myocardial infarction (STEMI (in the intermediate stage) or NSTEMI)</a:t>
            </a:r>
          </a:p>
          <a:p>
            <a:pPr marL="800100" lvl="1" indent="-342900">
              <a:buFont typeface="Arial" pitchFamily="34" charset="0"/>
              <a:buChar char="•"/>
            </a:pPr>
            <a:r>
              <a:rPr lang="en-US" sz="2500" dirty="0"/>
              <a:t>Ventricular aneurysm</a:t>
            </a:r>
          </a:p>
          <a:p>
            <a:pPr marL="800100" lvl="1" indent="-342900">
              <a:buFont typeface="Arial" pitchFamily="34" charset="0"/>
              <a:buChar char="•"/>
            </a:pPr>
            <a:r>
              <a:rPr lang="en-US" sz="2500" dirty="0"/>
              <a:t>Intracranial hemorrhage</a:t>
            </a:r>
          </a:p>
          <a:p>
            <a:pPr marL="800100" lvl="1" indent="-342900">
              <a:buFont typeface="Arial" pitchFamily="34" charset="0"/>
              <a:buChar char="•"/>
            </a:pPr>
            <a:r>
              <a:rPr lang="en-US" sz="2500" b="1" dirty="0"/>
              <a:t>LBBB</a:t>
            </a:r>
            <a:endParaRPr lang="en-US" sz="2500" dirty="0"/>
          </a:p>
          <a:p>
            <a:pPr marL="800100" lvl="1" indent="-342900">
              <a:buFont typeface="Arial" pitchFamily="34" charset="0"/>
              <a:buChar char="•"/>
            </a:pPr>
            <a:r>
              <a:rPr lang="en-US" sz="2500" dirty="0"/>
              <a:t>Acid/base disturbance</a:t>
            </a:r>
          </a:p>
        </p:txBody>
      </p:sp>
      <p:sp>
        <p:nvSpPr>
          <p:cNvPr id="3" name="Right Arrow 2"/>
          <p:cNvSpPr/>
          <p:nvPr/>
        </p:nvSpPr>
        <p:spPr>
          <a:xfrm>
            <a:off x="4716016" y="5798772"/>
            <a:ext cx="2808312" cy="1008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682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548680"/>
            <a:ext cx="7992888" cy="5478423"/>
          </a:xfrm>
          <a:prstGeom prst="rect">
            <a:avLst/>
          </a:prstGeom>
        </p:spPr>
        <p:txBody>
          <a:bodyPr wrap="square">
            <a:spAutoFit/>
          </a:bodyPr>
          <a:lstStyle/>
          <a:p>
            <a:pPr marL="285750" indent="-285750">
              <a:buFont typeface="Arial" pitchFamily="34" charset="0"/>
              <a:buChar char="•"/>
            </a:pPr>
            <a:r>
              <a:rPr lang="en-US" sz="2500" dirty="0"/>
              <a:t>The shape of the T wave may help to narrow the differential </a:t>
            </a:r>
            <a:r>
              <a:rPr lang="en-US" sz="2500" dirty="0" err="1"/>
              <a:t>diagnosis.</a:t>
            </a:r>
            <a:r>
              <a:rPr lang="en-US" sz="2500" b="1" dirty="0" err="1"/>
              <a:t>Pre</a:t>
            </a:r>
            <a:r>
              <a:rPr lang="en-US" sz="2500" b="1" dirty="0"/>
              <a:t>-terminal T-wave inversion</a:t>
            </a:r>
            <a:r>
              <a:rPr lang="en-US" sz="2500" dirty="0"/>
              <a:t>: If the T wave is bisected, it points to the left. It may occur in:</a:t>
            </a:r>
          </a:p>
          <a:p>
            <a:pPr marL="742950" lvl="1" indent="-285750">
              <a:buFont typeface="Arial" pitchFamily="34" charset="0"/>
              <a:buChar char="•"/>
            </a:pPr>
            <a:r>
              <a:rPr lang="en-US" sz="2500" dirty="0"/>
              <a:t>Perimyocarditis</a:t>
            </a:r>
          </a:p>
          <a:p>
            <a:pPr marL="742950" lvl="1" indent="-285750">
              <a:buFont typeface="Arial" pitchFamily="34" charset="0"/>
              <a:buChar char="•"/>
            </a:pPr>
            <a:r>
              <a:rPr lang="en-US" sz="2500" dirty="0"/>
              <a:t>Ventricular hypertrophy</a:t>
            </a:r>
          </a:p>
          <a:p>
            <a:pPr marL="742950" lvl="1" indent="-285750">
              <a:buFont typeface="Arial" pitchFamily="34" charset="0"/>
              <a:buChar char="•"/>
            </a:pPr>
            <a:r>
              <a:rPr lang="en-US" sz="2500" dirty="0"/>
              <a:t>Coronary heart disease</a:t>
            </a:r>
          </a:p>
          <a:p>
            <a:pPr marL="285750" indent="-285750">
              <a:buFont typeface="Arial" pitchFamily="34" charset="0"/>
              <a:buChar char="•"/>
            </a:pPr>
            <a:r>
              <a:rPr lang="en-US" sz="2500" b="1" dirty="0"/>
              <a:t>Terminal T-wave inversion</a:t>
            </a:r>
            <a:r>
              <a:rPr lang="en-US" sz="2500" dirty="0"/>
              <a:t>: If the T wave is bisected, it points either to the right or upwards. It may occur in:</a:t>
            </a:r>
          </a:p>
          <a:p>
            <a:pPr marL="742950" lvl="1" indent="-285750">
              <a:buFont typeface="Arial" pitchFamily="34" charset="0"/>
              <a:buChar char="•"/>
            </a:pPr>
            <a:r>
              <a:rPr lang="en-US" sz="2500" dirty="0"/>
              <a:t>Intracranial hemorrhage</a:t>
            </a:r>
          </a:p>
          <a:p>
            <a:pPr marL="742950" lvl="1" indent="-285750">
              <a:buFont typeface="Arial" pitchFamily="34" charset="0"/>
              <a:buChar char="•"/>
            </a:pPr>
            <a:r>
              <a:rPr lang="en-US" sz="2500" dirty="0"/>
              <a:t>Perimyocarditis</a:t>
            </a:r>
          </a:p>
          <a:p>
            <a:pPr marL="742950" lvl="1" indent="-285750">
              <a:buFont typeface="Arial" pitchFamily="34" charset="0"/>
              <a:buChar char="•"/>
            </a:pPr>
            <a:r>
              <a:rPr lang="en-US" sz="2500" dirty="0"/>
              <a:t>A persistent negative T wave following myocardial infarction may suggest an aneurysm.</a:t>
            </a:r>
          </a:p>
          <a:p>
            <a:pPr marL="742950" lvl="1" indent="-285750">
              <a:buFont typeface="Arial" pitchFamily="34" charset="0"/>
              <a:buChar char="•"/>
            </a:pPr>
            <a:r>
              <a:rPr lang="en-US" sz="2500" dirty="0"/>
              <a:t>Myocardial infarction (STEMI (in the intermediate stage) or NSTEMI)</a:t>
            </a:r>
          </a:p>
        </p:txBody>
      </p:sp>
      <p:sp>
        <p:nvSpPr>
          <p:cNvPr id="3" name="Right Arrow 2"/>
          <p:cNvSpPr/>
          <p:nvPr/>
        </p:nvSpPr>
        <p:spPr>
          <a:xfrm>
            <a:off x="5292080" y="5661248"/>
            <a:ext cx="2808312" cy="1008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682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312" y="1988840"/>
            <a:ext cx="8370168" cy="2862322"/>
          </a:xfrm>
          <a:prstGeom prst="rect">
            <a:avLst/>
          </a:prstGeom>
        </p:spPr>
        <p:txBody>
          <a:bodyPr wrap="square">
            <a:spAutoFit/>
          </a:bodyPr>
          <a:lstStyle/>
          <a:p>
            <a:r>
              <a:rPr lang="en-US" sz="3000" b="1" dirty="0"/>
              <a:t>Peaked T wave</a:t>
            </a:r>
          </a:p>
          <a:p>
            <a:r>
              <a:rPr lang="en-US" sz="3000" dirty="0"/>
              <a:t>Tall, narrow, symmetrically-peaked</a:t>
            </a:r>
          </a:p>
          <a:p>
            <a:r>
              <a:rPr lang="en-US" sz="3000" b="1" dirty="0"/>
              <a:t>Differential diagnosis</a:t>
            </a:r>
            <a:endParaRPr lang="en-US" sz="3000" dirty="0"/>
          </a:p>
          <a:p>
            <a:pPr lvl="1"/>
            <a:r>
              <a:rPr lang="en-US" sz="3000" b="1" dirty="0"/>
              <a:t>Hyperkalemia</a:t>
            </a:r>
            <a:endParaRPr lang="en-US" sz="3000" dirty="0"/>
          </a:p>
          <a:p>
            <a:pPr lvl="1"/>
            <a:r>
              <a:rPr lang="en-US" sz="3000" dirty="0" err="1"/>
              <a:t>Hypermagnesemia</a:t>
            </a:r>
            <a:endParaRPr lang="en-US" sz="3000" dirty="0"/>
          </a:p>
          <a:p>
            <a:pPr lvl="1"/>
            <a:r>
              <a:rPr lang="en-US" sz="3000" dirty="0"/>
              <a:t>High vagal tone</a:t>
            </a:r>
          </a:p>
        </p:txBody>
      </p:sp>
    </p:spTree>
    <p:extLst>
      <p:ext uri="{BB962C8B-B14F-4D97-AF65-F5344CB8AC3E}">
        <p14:creationId xmlns:p14="http://schemas.microsoft.com/office/powerpoint/2010/main" val="29384419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574790"/>
            <a:ext cx="8352928" cy="2862322"/>
          </a:xfrm>
          <a:prstGeom prst="rect">
            <a:avLst/>
          </a:prstGeom>
        </p:spPr>
        <p:txBody>
          <a:bodyPr wrap="square">
            <a:spAutoFit/>
          </a:bodyPr>
          <a:lstStyle/>
          <a:p>
            <a:r>
              <a:rPr lang="en-US" sz="3000" b="1" dirty="0"/>
              <a:t>Hyperacute T wave</a:t>
            </a:r>
          </a:p>
          <a:p>
            <a:r>
              <a:rPr lang="en-US" sz="3000" dirty="0"/>
              <a:t>Broad, asymmetrically-peaked</a:t>
            </a:r>
          </a:p>
          <a:p>
            <a:r>
              <a:rPr lang="en-US" sz="3000" b="1" dirty="0"/>
              <a:t>Differential diagnosis</a:t>
            </a:r>
            <a:endParaRPr lang="en-US" sz="3000" dirty="0"/>
          </a:p>
          <a:p>
            <a:pPr lvl="1"/>
            <a:r>
              <a:rPr lang="en-US" sz="3000" dirty="0"/>
              <a:t>Early stages of ST (segment) elevation myocardial infarction (</a:t>
            </a:r>
            <a:r>
              <a:rPr lang="en-US" sz="3000" b="1" dirty="0"/>
              <a:t>STEMI</a:t>
            </a:r>
            <a:r>
              <a:rPr lang="en-US" sz="3000" dirty="0"/>
              <a:t>) </a:t>
            </a:r>
          </a:p>
          <a:p>
            <a:pPr lvl="1"/>
            <a:r>
              <a:rPr lang="en-US" sz="3000" dirty="0" err="1"/>
              <a:t>Prinzmetal's</a:t>
            </a:r>
            <a:r>
              <a:rPr lang="en-US" sz="3000" dirty="0"/>
              <a:t> angina</a:t>
            </a:r>
          </a:p>
        </p:txBody>
      </p:sp>
    </p:spTree>
    <p:extLst>
      <p:ext uri="{BB962C8B-B14F-4D97-AF65-F5344CB8AC3E}">
        <p14:creationId xmlns:p14="http://schemas.microsoft.com/office/powerpoint/2010/main" val="24157365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7664" y="2132856"/>
            <a:ext cx="7236296" cy="1631216"/>
          </a:xfrm>
          <a:prstGeom prst="rect">
            <a:avLst/>
          </a:prstGeom>
        </p:spPr>
        <p:txBody>
          <a:bodyPr wrap="square">
            <a:spAutoFit/>
          </a:bodyPr>
          <a:lstStyle/>
          <a:p>
            <a:r>
              <a:rPr lang="en-US" sz="2500" dirty="0"/>
              <a:t>Normally, if electric conduction in the heart is pathological (bundle branch block), repolarization is also disturbed → reliable evaluation of the ST segment or T wave is not possible!</a:t>
            </a: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165513"/>
            <a:ext cx="937718" cy="1479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57365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1944" y="2708920"/>
            <a:ext cx="6894512" cy="1246495"/>
          </a:xfrm>
          <a:prstGeom prst="rect">
            <a:avLst/>
          </a:prstGeom>
        </p:spPr>
        <p:txBody>
          <a:bodyPr wrap="square">
            <a:spAutoFit/>
          </a:bodyPr>
          <a:lstStyle/>
          <a:p>
            <a:r>
              <a:rPr lang="en-US" sz="2500" dirty="0"/>
              <a:t>New occurrence of a left bundle branch block associated with angina chest pain is defined as a STEMI!</a:t>
            </a: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348880"/>
            <a:ext cx="1170384" cy="1929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57365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640" y="306481"/>
            <a:ext cx="8051800" cy="6290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57365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s://media-us.amboss.com/media/thumbs/big_58ac1e36caf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300247"/>
            <a:ext cx="6336704" cy="6081081"/>
          </a:xfrm>
          <a:prstGeom prst="rect">
            <a:avLst/>
          </a:prstGeom>
          <a:noFill/>
          <a:extLst>
            <a:ext uri="{909E8E84-426E-40DD-AFC4-6F175D3DCCD1}">
              <a14:hiddenFill xmlns:a14="http://schemas.microsoft.com/office/drawing/2010/main">
                <a:solidFill>
                  <a:srgbClr val="FFFFFF"/>
                </a:solidFill>
              </a14:hiddenFill>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764704"/>
            <a:ext cx="2699229" cy="5036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57365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638" y="332656"/>
            <a:ext cx="8088810" cy="631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57365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84" y="1484784"/>
            <a:ext cx="8694712" cy="3170099"/>
          </a:xfrm>
          <a:prstGeom prst="rect">
            <a:avLst/>
          </a:prstGeom>
        </p:spPr>
        <p:txBody>
          <a:bodyPr wrap="square">
            <a:spAutoFit/>
          </a:bodyPr>
          <a:lstStyle/>
          <a:p>
            <a:r>
              <a:rPr lang="en-US" sz="2500" b="1" dirty="0"/>
              <a:t>QT interval</a:t>
            </a:r>
          </a:p>
          <a:p>
            <a:r>
              <a:rPr lang="en-US" sz="2500" b="1" dirty="0"/>
              <a:t>Physiological</a:t>
            </a:r>
          </a:p>
          <a:p>
            <a:pPr marL="342900" indent="-342900">
              <a:buFont typeface="Arial" pitchFamily="34" charset="0"/>
              <a:buChar char="•"/>
            </a:pPr>
            <a:r>
              <a:rPr lang="en-US" sz="2500" dirty="0"/>
              <a:t>Measured from the beginning of the Q wave  to the end of the T wave</a:t>
            </a:r>
          </a:p>
          <a:p>
            <a:pPr marL="342900" indent="-342900">
              <a:buFont typeface="Arial" pitchFamily="34" charset="0"/>
              <a:buChar char="•"/>
            </a:pPr>
            <a:r>
              <a:rPr lang="en-US" sz="2500" dirty="0"/>
              <a:t>Represents the entire duration of ventricular depolarization</a:t>
            </a:r>
          </a:p>
          <a:p>
            <a:pPr marL="342900" indent="-342900">
              <a:buFont typeface="Arial" pitchFamily="34" charset="0"/>
              <a:buChar char="•"/>
            </a:pPr>
            <a:r>
              <a:rPr lang="en-US" sz="2500" dirty="0"/>
              <a:t>Varies with heart rate, so correction for the heart rate is necessary (=</a:t>
            </a:r>
            <a:r>
              <a:rPr lang="en-US" sz="2500" b="1" dirty="0"/>
              <a:t>QTc</a:t>
            </a:r>
            <a:r>
              <a:rPr lang="en-US" sz="2500" dirty="0"/>
              <a:t> )</a:t>
            </a:r>
          </a:p>
          <a:p>
            <a:pPr marL="800100" lvl="1" indent="-342900">
              <a:buFont typeface="Arial" pitchFamily="34" charset="0"/>
              <a:buChar char="•"/>
            </a:pPr>
            <a:r>
              <a:rPr lang="en-US" sz="2500" dirty="0"/>
              <a:t>QTc normally </a:t>
            </a:r>
            <a:r>
              <a:rPr lang="en-US" sz="2500" b="1" dirty="0"/>
              <a:t>&lt; 350–440 </a:t>
            </a:r>
            <a:r>
              <a:rPr lang="en-US" sz="2500" b="1" dirty="0" err="1"/>
              <a:t>ms</a:t>
            </a:r>
            <a:endParaRPr lang="en-US" sz="2500" dirty="0"/>
          </a:p>
        </p:txBody>
      </p:sp>
    </p:spTree>
    <p:extLst>
      <p:ext uri="{BB962C8B-B14F-4D97-AF65-F5344CB8AC3E}">
        <p14:creationId xmlns:p14="http://schemas.microsoft.com/office/powerpoint/2010/main" val="24157365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84" y="620688"/>
            <a:ext cx="8550696" cy="5863144"/>
          </a:xfrm>
          <a:prstGeom prst="rect">
            <a:avLst/>
          </a:prstGeom>
        </p:spPr>
        <p:txBody>
          <a:bodyPr wrap="square">
            <a:spAutoFit/>
          </a:bodyPr>
          <a:lstStyle/>
          <a:p>
            <a:r>
              <a:rPr lang="en-US" sz="2500" b="1" dirty="0"/>
              <a:t>Pathological</a:t>
            </a:r>
          </a:p>
          <a:p>
            <a:r>
              <a:rPr lang="en-US" sz="2500" b="1" dirty="0"/>
              <a:t>Prolongation of the QT interval</a:t>
            </a:r>
          </a:p>
          <a:p>
            <a:pPr marL="342900" indent="-342900">
              <a:buFont typeface="Arial" pitchFamily="34" charset="0"/>
              <a:buChar char="•"/>
            </a:pPr>
            <a:r>
              <a:rPr lang="en-US" sz="2500" dirty="0"/>
              <a:t>Possible differential diagnoses include:</a:t>
            </a:r>
          </a:p>
          <a:p>
            <a:pPr marL="342900" indent="-342900">
              <a:buFont typeface="Arial" pitchFamily="34" charset="0"/>
              <a:buChar char="•"/>
            </a:pPr>
            <a:r>
              <a:rPr lang="en-US" sz="2500" dirty="0"/>
              <a:t>Hypocalcemia</a:t>
            </a:r>
          </a:p>
          <a:p>
            <a:pPr marL="342900" indent="-342900">
              <a:buFont typeface="Arial" pitchFamily="34" charset="0"/>
              <a:buChar char="•"/>
            </a:pPr>
            <a:r>
              <a:rPr lang="en-US" sz="2500" dirty="0"/>
              <a:t>Hypokalemia</a:t>
            </a:r>
          </a:p>
          <a:p>
            <a:pPr marL="342900" indent="-342900">
              <a:buFont typeface="Arial" pitchFamily="34" charset="0"/>
              <a:buChar char="•"/>
            </a:pPr>
            <a:r>
              <a:rPr lang="en-US" sz="2500" dirty="0"/>
              <a:t>Inflammatory heart diseases (myocarditis, pericarditis)</a:t>
            </a:r>
          </a:p>
          <a:p>
            <a:pPr marL="342900" indent="-342900">
              <a:buFont typeface="Arial" pitchFamily="34" charset="0"/>
              <a:buChar char="•"/>
            </a:pPr>
            <a:r>
              <a:rPr lang="en-US" sz="2500" dirty="0"/>
              <a:t>Bundle branch block</a:t>
            </a:r>
          </a:p>
          <a:p>
            <a:pPr marL="342900" indent="-342900">
              <a:buFont typeface="Arial" pitchFamily="34" charset="0"/>
              <a:buChar char="•"/>
            </a:pPr>
            <a:r>
              <a:rPr lang="en-US" sz="2500" dirty="0"/>
              <a:t>High vagal tone</a:t>
            </a:r>
          </a:p>
          <a:p>
            <a:pPr marL="342900" indent="-342900">
              <a:buFont typeface="Arial" pitchFamily="34" charset="0"/>
              <a:buChar char="•"/>
            </a:pPr>
            <a:r>
              <a:rPr lang="en-US" sz="2500" dirty="0"/>
              <a:t>Rare congenital syndromes (e.g., </a:t>
            </a:r>
            <a:r>
              <a:rPr lang="en-US" sz="2500" b="1" dirty="0"/>
              <a:t>congenital long QT syndromes</a:t>
            </a:r>
            <a:r>
              <a:rPr lang="en-US" sz="2500" dirty="0"/>
              <a:t> such as Romano-Ward syndrome)</a:t>
            </a:r>
          </a:p>
          <a:p>
            <a:pPr marL="342900" indent="-342900">
              <a:buFont typeface="Arial" pitchFamily="34" charset="0"/>
              <a:buChar char="•"/>
            </a:pPr>
            <a:r>
              <a:rPr lang="en-US" sz="2500" b="1" dirty="0"/>
              <a:t>Acquired long QT syndrome</a:t>
            </a:r>
            <a:endParaRPr lang="en-US" sz="2500" dirty="0"/>
          </a:p>
          <a:p>
            <a:pPr marL="342900" indent="-342900">
              <a:buFont typeface="Arial" pitchFamily="34" charset="0"/>
              <a:buChar char="•"/>
            </a:pPr>
            <a:r>
              <a:rPr lang="en-US" sz="2500" dirty="0"/>
              <a:t>Hypothyroidism</a:t>
            </a:r>
          </a:p>
          <a:p>
            <a:pPr marL="342900" indent="-342900">
              <a:buFont typeface="Arial" pitchFamily="34" charset="0"/>
              <a:buChar char="•"/>
            </a:pPr>
            <a:r>
              <a:rPr lang="en-US" sz="2500" b="1" dirty="0"/>
              <a:t>Drug side effect</a:t>
            </a:r>
            <a:r>
              <a:rPr lang="en-US" sz="2500" dirty="0"/>
              <a:t> (e.g., antiarrhythmic agents, </a:t>
            </a:r>
            <a:r>
              <a:rPr lang="en-US" sz="2500" b="1" dirty="0"/>
              <a:t>antidepressants</a:t>
            </a:r>
            <a:r>
              <a:rPr lang="en-US" sz="2500" dirty="0"/>
              <a:t>, </a:t>
            </a:r>
            <a:r>
              <a:rPr lang="en-US" sz="2500" b="1" dirty="0" err="1"/>
              <a:t>phenothiazines</a:t>
            </a:r>
            <a:r>
              <a:rPr lang="en-US" sz="2500" dirty="0"/>
              <a:t>, 1</a:t>
            </a:r>
            <a:r>
              <a:rPr lang="en-US" sz="2500" baseline="30000" dirty="0"/>
              <a:t>st</a:t>
            </a:r>
            <a:r>
              <a:rPr lang="en-US" sz="2500" dirty="0"/>
              <a:t>-generation antihistamines)</a:t>
            </a:r>
          </a:p>
        </p:txBody>
      </p:sp>
    </p:spTree>
    <p:extLst>
      <p:ext uri="{BB962C8B-B14F-4D97-AF65-F5344CB8AC3E}">
        <p14:creationId xmlns:p14="http://schemas.microsoft.com/office/powerpoint/2010/main" val="24157365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700808"/>
            <a:ext cx="8352928" cy="3323987"/>
          </a:xfrm>
          <a:prstGeom prst="rect">
            <a:avLst/>
          </a:prstGeom>
        </p:spPr>
        <p:txBody>
          <a:bodyPr wrap="square">
            <a:spAutoFit/>
          </a:bodyPr>
          <a:lstStyle/>
          <a:p>
            <a:r>
              <a:rPr lang="en-US" sz="3000" b="1" dirty="0"/>
              <a:t>Shortening of the QT interval</a:t>
            </a:r>
          </a:p>
          <a:p>
            <a:r>
              <a:rPr lang="en-US" sz="3000" dirty="0"/>
              <a:t>Possible differential diagnoses include:</a:t>
            </a:r>
          </a:p>
          <a:p>
            <a:pPr marL="457200" indent="-457200">
              <a:buFont typeface="Arial" pitchFamily="34" charset="0"/>
              <a:buChar char="•"/>
            </a:pPr>
            <a:r>
              <a:rPr lang="en-US" sz="3000" dirty="0"/>
              <a:t>Hypercalcemia</a:t>
            </a:r>
          </a:p>
          <a:p>
            <a:pPr marL="457200" indent="-457200">
              <a:buFont typeface="Arial" pitchFamily="34" charset="0"/>
              <a:buChar char="•"/>
            </a:pPr>
            <a:r>
              <a:rPr lang="en-US" sz="3000" dirty="0"/>
              <a:t>Hyperkalemia</a:t>
            </a:r>
          </a:p>
          <a:p>
            <a:pPr marL="457200" indent="-457200">
              <a:buFont typeface="Arial" pitchFamily="34" charset="0"/>
              <a:buChar char="•"/>
            </a:pPr>
            <a:r>
              <a:rPr lang="en-US" sz="3000" b="1" dirty="0"/>
              <a:t>Digoxin effect</a:t>
            </a:r>
            <a:endParaRPr lang="en-US" sz="3000" dirty="0"/>
          </a:p>
          <a:p>
            <a:pPr marL="457200" indent="-457200">
              <a:buFont typeface="Arial" pitchFamily="34" charset="0"/>
              <a:buChar char="•"/>
            </a:pPr>
            <a:r>
              <a:rPr lang="en-US" sz="3000" dirty="0"/>
              <a:t>Increased sympathetic tone (e.g., hyperthyroidism or fever)</a:t>
            </a:r>
          </a:p>
        </p:txBody>
      </p:sp>
    </p:spTree>
    <p:extLst>
      <p:ext uri="{BB962C8B-B14F-4D97-AF65-F5344CB8AC3E}">
        <p14:creationId xmlns:p14="http://schemas.microsoft.com/office/powerpoint/2010/main" val="2415736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832</Words>
  <Application>Microsoft Office PowerPoint</Application>
  <PresentationFormat>On-screen Show (4:3)</PresentationFormat>
  <Paragraphs>325</Paragraphs>
  <Slides>88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88</vt:i4>
      </vt:variant>
    </vt:vector>
  </HeadingPairs>
  <TitlesOfParts>
    <vt:vector size="94" baseType="lpstr">
      <vt:lpstr>Arial</vt:lpstr>
      <vt:lpstr>Calibri</vt:lpstr>
      <vt:lpstr>Source Sans Pro</vt:lpstr>
      <vt:lpstr>Times New Roman</vt:lpstr>
      <vt:lpstr>Wingdings</vt:lpstr>
      <vt:lpstr>Office Theme</vt:lpstr>
      <vt:lpstr>ECG (EKG)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hadidilib1</dc:creator>
  <cp:lastModifiedBy>HADIDI</cp:lastModifiedBy>
  <cp:revision>24</cp:revision>
  <dcterms:created xsi:type="dcterms:W3CDTF">2019-09-11T14:22:13Z</dcterms:created>
  <dcterms:modified xsi:type="dcterms:W3CDTF">2022-03-24T10:01:49Z</dcterms:modified>
</cp:coreProperties>
</file>