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8"/>
  </p:notesMasterIdLst>
  <p:sldIdLst>
    <p:sldId id="388" r:id="rId2"/>
    <p:sldId id="424" r:id="rId3"/>
    <p:sldId id="420" r:id="rId4"/>
    <p:sldId id="421" r:id="rId5"/>
    <p:sldId id="423" r:id="rId6"/>
    <p:sldId id="422" r:id="rId7"/>
    <p:sldId id="315" r:id="rId8"/>
    <p:sldId id="316" r:id="rId9"/>
    <p:sldId id="317" r:id="rId10"/>
    <p:sldId id="318" r:id="rId11"/>
    <p:sldId id="319" r:id="rId12"/>
    <p:sldId id="320" r:id="rId13"/>
    <p:sldId id="419" r:id="rId14"/>
    <p:sldId id="314" r:id="rId15"/>
    <p:sldId id="404" r:id="rId16"/>
    <p:sldId id="325" r:id="rId17"/>
    <p:sldId id="321" r:id="rId18"/>
    <p:sldId id="322" r:id="rId19"/>
    <p:sldId id="323" r:id="rId20"/>
    <p:sldId id="324" r:id="rId21"/>
    <p:sldId id="326" r:id="rId22"/>
    <p:sldId id="327" r:id="rId23"/>
    <p:sldId id="389" r:id="rId24"/>
    <p:sldId id="390" r:id="rId25"/>
    <p:sldId id="391" r:id="rId26"/>
    <p:sldId id="392" r:id="rId27"/>
    <p:sldId id="393" r:id="rId28"/>
    <p:sldId id="328" r:id="rId29"/>
    <p:sldId id="329" r:id="rId30"/>
    <p:sldId id="330" r:id="rId31"/>
    <p:sldId id="331" r:id="rId32"/>
    <p:sldId id="332" r:id="rId33"/>
    <p:sldId id="394" r:id="rId34"/>
    <p:sldId id="395" r:id="rId35"/>
    <p:sldId id="396" r:id="rId36"/>
    <p:sldId id="397" r:id="rId37"/>
    <p:sldId id="398" r:id="rId38"/>
    <p:sldId id="399" r:id="rId39"/>
    <p:sldId id="400" r:id="rId40"/>
    <p:sldId id="401" r:id="rId41"/>
    <p:sldId id="402" r:id="rId42"/>
    <p:sldId id="403" r:id="rId43"/>
    <p:sldId id="336" r:id="rId44"/>
    <p:sldId id="335" r:id="rId45"/>
    <p:sldId id="337" r:id="rId46"/>
    <p:sldId id="351" r:id="rId47"/>
    <p:sldId id="350" r:id="rId48"/>
    <p:sldId id="338" r:id="rId49"/>
    <p:sldId id="339" r:id="rId50"/>
    <p:sldId id="340" r:id="rId51"/>
    <p:sldId id="341" r:id="rId52"/>
    <p:sldId id="342" r:id="rId53"/>
    <p:sldId id="343" r:id="rId54"/>
    <p:sldId id="344" r:id="rId55"/>
    <p:sldId id="408" r:id="rId56"/>
    <p:sldId id="409" r:id="rId57"/>
    <p:sldId id="410" r:id="rId58"/>
    <p:sldId id="411" r:id="rId59"/>
    <p:sldId id="363" r:id="rId60"/>
    <p:sldId id="362" r:id="rId61"/>
    <p:sldId id="345" r:id="rId62"/>
    <p:sldId id="346" r:id="rId63"/>
    <p:sldId id="347" r:id="rId64"/>
    <p:sldId id="348" r:id="rId65"/>
    <p:sldId id="349" r:id="rId66"/>
    <p:sldId id="352" r:id="rId67"/>
    <p:sldId id="353" r:id="rId68"/>
    <p:sldId id="355" r:id="rId69"/>
    <p:sldId id="356" r:id="rId70"/>
    <p:sldId id="357" r:id="rId71"/>
    <p:sldId id="358" r:id="rId72"/>
    <p:sldId id="359" r:id="rId73"/>
    <p:sldId id="412" r:id="rId74"/>
    <p:sldId id="413" r:id="rId75"/>
    <p:sldId id="360" r:id="rId76"/>
    <p:sldId id="361" r:id="rId77"/>
    <p:sldId id="364" r:id="rId78"/>
    <p:sldId id="365" r:id="rId79"/>
    <p:sldId id="366" r:id="rId80"/>
    <p:sldId id="367" r:id="rId81"/>
    <p:sldId id="368" r:id="rId82"/>
    <p:sldId id="369" r:id="rId83"/>
    <p:sldId id="370" r:id="rId84"/>
    <p:sldId id="371" r:id="rId85"/>
    <p:sldId id="372" r:id="rId86"/>
    <p:sldId id="373" r:id="rId87"/>
    <p:sldId id="374" r:id="rId88"/>
    <p:sldId id="375" r:id="rId89"/>
    <p:sldId id="376" r:id="rId90"/>
    <p:sldId id="414" r:id="rId91"/>
    <p:sldId id="415" r:id="rId92"/>
    <p:sldId id="416" r:id="rId93"/>
    <p:sldId id="417" r:id="rId94"/>
    <p:sldId id="418" r:id="rId95"/>
    <p:sldId id="377" r:id="rId96"/>
    <p:sldId id="378" r:id="rId97"/>
    <p:sldId id="379" r:id="rId98"/>
    <p:sldId id="380" r:id="rId99"/>
    <p:sldId id="381" r:id="rId100"/>
    <p:sldId id="382" r:id="rId101"/>
    <p:sldId id="383" r:id="rId102"/>
    <p:sldId id="384" r:id="rId103"/>
    <p:sldId id="385" r:id="rId104"/>
    <p:sldId id="386" r:id="rId105"/>
    <p:sldId id="387" r:id="rId106"/>
    <p:sldId id="281"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88"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60C652-6953-49EE-9547-59A3C3EBD2FD}" type="datetimeFigureOut">
              <a:rPr lang="en-US" smtClean="0"/>
              <a:t>3/14/2024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3852D3-EC83-4969-BD2A-6B7BC067F23E}" type="slidenum">
              <a:rPr lang="en-US" smtClean="0"/>
              <a:t>‹#›</a:t>
            </a:fld>
            <a:endParaRPr lang="en-US"/>
          </a:p>
        </p:txBody>
      </p:sp>
    </p:spTree>
    <p:extLst>
      <p:ext uri="{BB962C8B-B14F-4D97-AF65-F5344CB8AC3E}">
        <p14:creationId xmlns:p14="http://schemas.microsoft.com/office/powerpoint/2010/main" val="266557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3852D3-EC83-4969-BD2A-6B7BC067F23E}" type="slidenum">
              <a:rPr lang="en-US" smtClean="0"/>
              <a:t>68</a:t>
            </a:fld>
            <a:endParaRPr lang="en-US"/>
          </a:p>
        </p:txBody>
      </p:sp>
    </p:spTree>
    <p:extLst>
      <p:ext uri="{BB962C8B-B14F-4D97-AF65-F5344CB8AC3E}">
        <p14:creationId xmlns:p14="http://schemas.microsoft.com/office/powerpoint/2010/main" val="2397606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BB9C41D-F25D-4D00-A905-3CC7EB261CCC}" type="datetimeFigureOut">
              <a:rPr lang="en-US" smtClean="0"/>
              <a:t>3/14/2024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160379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B9C41D-F25D-4D00-A905-3CC7EB261CCC}" type="datetimeFigureOut">
              <a:rPr lang="en-US" smtClean="0"/>
              <a:t>3/14/2024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2239404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B9C41D-F25D-4D00-A905-3CC7EB261CCC}" type="datetimeFigureOut">
              <a:rPr lang="en-US" smtClean="0"/>
              <a:t>3/14/2024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2040502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BB9C41D-F25D-4D00-A905-3CC7EB261CCC}" type="datetimeFigureOut">
              <a:rPr lang="en-US" smtClean="0"/>
              <a:t>3/14/2024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2398646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BB9C41D-F25D-4D00-A905-3CC7EB261CCC}" type="datetimeFigureOut">
              <a:rPr lang="en-US" smtClean="0"/>
              <a:t>3/14/2024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1647732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BB9C41D-F25D-4D00-A905-3CC7EB261CCC}" type="datetimeFigureOut">
              <a:rPr lang="en-US" smtClean="0"/>
              <a:t>3/14/2024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3241878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B9C41D-F25D-4D00-A905-3CC7EB261CCC}" type="datetimeFigureOut">
              <a:rPr lang="en-US" smtClean="0"/>
              <a:t>3/14/2024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4084916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B9C41D-F25D-4D00-A905-3CC7EB261CCC}" type="datetimeFigureOut">
              <a:rPr lang="en-US" smtClean="0"/>
              <a:t>3/14/2024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2704977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B9C41D-F25D-4D00-A905-3CC7EB261CCC}" type="datetimeFigureOut">
              <a:rPr lang="en-US" smtClean="0"/>
              <a:t>3/14/2024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1939655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B9C41D-F25D-4D00-A905-3CC7EB261CCC}" type="datetimeFigureOut">
              <a:rPr lang="en-US" smtClean="0"/>
              <a:t>3/14/2024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324369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B9C41D-F25D-4D00-A905-3CC7EB261CCC}" type="datetimeFigureOut">
              <a:rPr lang="en-US" smtClean="0"/>
              <a:t>3/14/2024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562A11-278B-4F3F-958F-8BD9073FC398}" type="slidenum">
              <a:rPr lang="en-US" smtClean="0"/>
              <a:t>‹#›</a:t>
            </a:fld>
            <a:endParaRPr lang="en-US"/>
          </a:p>
        </p:txBody>
      </p:sp>
    </p:spTree>
    <p:extLst>
      <p:ext uri="{BB962C8B-B14F-4D97-AF65-F5344CB8AC3E}">
        <p14:creationId xmlns:p14="http://schemas.microsoft.com/office/powerpoint/2010/main" val="3478439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B9C41D-F25D-4D00-A905-3CC7EB261CCC}" type="datetimeFigureOut">
              <a:rPr lang="en-US" smtClean="0"/>
              <a:t>3/14/2024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562A11-278B-4F3F-958F-8BD9073FC398}" type="slidenum">
              <a:rPr lang="en-US" smtClean="0"/>
              <a:t>‹#›</a:t>
            </a:fld>
            <a:endParaRPr lang="en-US"/>
          </a:p>
        </p:txBody>
      </p:sp>
    </p:spTree>
    <p:extLst>
      <p:ext uri="{BB962C8B-B14F-4D97-AF65-F5344CB8AC3E}">
        <p14:creationId xmlns:p14="http://schemas.microsoft.com/office/powerpoint/2010/main" val="2625526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www.amboss.com/us/knowledge/ECG#xid=pl0LBT&amp;anker=Z59877cde7bf58740a01493e8f3817758" TargetMode="External"/><Relationship Id="rId2" Type="http://schemas.openxmlformats.org/officeDocument/2006/relationships/hyperlink" Target="https://www.amboss.com/us/knowledge/ECG#xid=pl0LBT&amp;anker=Zb02c148203e50dada0a8ef560f44e6f7"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8032" y="692696"/>
            <a:ext cx="7772400" cy="1470025"/>
          </a:xfrm>
        </p:spPr>
        <p:txBody>
          <a:bodyPr>
            <a:noAutofit/>
          </a:bodyPr>
          <a:lstStyle/>
          <a:p>
            <a:r>
              <a:rPr lang="hu-HU" sz="8000" b="1" dirty="0" smtClean="0"/>
              <a:t>ISCHEMIA</a:t>
            </a:r>
            <a:r>
              <a:rPr lang="en-US" sz="8000" b="1" dirty="0" smtClean="0"/>
              <a:t> HEART DISEASES </a:t>
            </a:r>
            <a:r>
              <a:rPr lang="en-US" sz="8000" b="1" dirty="0" smtClean="0"/>
              <a:t>(CAD)</a:t>
            </a:r>
            <a:endParaRPr lang="en-US" sz="8000" dirty="0"/>
          </a:p>
        </p:txBody>
      </p:sp>
      <p:sp>
        <p:nvSpPr>
          <p:cNvPr id="3" name="Subtitle 2"/>
          <p:cNvSpPr>
            <a:spLocks noGrp="1"/>
          </p:cNvSpPr>
          <p:nvPr>
            <p:ph type="subTitle" idx="1"/>
          </p:nvPr>
        </p:nvSpPr>
        <p:spPr>
          <a:xfrm>
            <a:off x="579512" y="2924944"/>
            <a:ext cx="8024936" cy="1752600"/>
          </a:xfrm>
        </p:spPr>
        <p:txBody>
          <a:bodyPr>
            <a:noAutofit/>
          </a:bodyPr>
          <a:lstStyle/>
          <a:p>
            <a:pPr>
              <a:spcBef>
                <a:spcPts val="100"/>
              </a:spcBef>
              <a:defRPr/>
            </a:pPr>
            <a:r>
              <a:rPr lang="en-US" sz="4500" b="1" dirty="0">
                <a:solidFill>
                  <a:schemeClr val="tx1"/>
                </a:solidFill>
                <a:effectLst>
                  <a:outerShdw blurRad="38100" dist="38100" dir="2700000" algn="tl">
                    <a:srgbClr val="000000">
                      <a:alpha val="43137"/>
                    </a:srgbClr>
                  </a:outerShdw>
                </a:effectLst>
              </a:rPr>
              <a:t>Dr. Jamal </a:t>
            </a:r>
            <a:r>
              <a:rPr lang="en-US" sz="4500" b="1" dirty="0" err="1">
                <a:solidFill>
                  <a:schemeClr val="tx1"/>
                </a:solidFill>
                <a:effectLst>
                  <a:outerShdw blurRad="38100" dist="38100" dir="2700000" algn="tl">
                    <a:srgbClr val="000000">
                      <a:alpha val="43137"/>
                    </a:srgbClr>
                  </a:outerShdw>
                </a:effectLst>
              </a:rPr>
              <a:t>Dabbas</a:t>
            </a:r>
            <a:r>
              <a:rPr lang="en-US" sz="4500" b="1" dirty="0">
                <a:solidFill>
                  <a:schemeClr val="tx1"/>
                </a:solidFill>
                <a:effectLst>
                  <a:outerShdw blurRad="38100" dist="38100" dir="2700000" algn="tl">
                    <a:srgbClr val="000000">
                      <a:alpha val="43137"/>
                    </a:srgbClr>
                  </a:outerShdw>
                </a:effectLst>
              </a:rPr>
              <a:t> </a:t>
            </a:r>
          </a:p>
          <a:p>
            <a:pPr>
              <a:spcBef>
                <a:spcPts val="100"/>
              </a:spcBef>
              <a:defRPr/>
            </a:pPr>
            <a:r>
              <a:rPr lang="en-US" sz="4500" b="1" dirty="0">
                <a:solidFill>
                  <a:schemeClr val="tx1"/>
                </a:solidFill>
                <a:effectLst>
                  <a:outerShdw blurRad="38100" dist="38100" dir="2700000" algn="tl">
                    <a:srgbClr val="000000">
                      <a:alpha val="43137"/>
                    </a:srgbClr>
                  </a:outerShdw>
                </a:effectLst>
              </a:rPr>
              <a:t>Interventional cardiologist &amp; internist </a:t>
            </a:r>
          </a:p>
          <a:p>
            <a:endParaRPr lang="en-US" sz="45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69005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124744"/>
            <a:ext cx="6985046" cy="3888432"/>
          </a:xfrm>
        </p:spPr>
        <p:txBody>
          <a:bodyPr>
            <a:normAutofit/>
          </a:bodyPr>
          <a:lstStyle/>
          <a:p>
            <a:r>
              <a:rPr lang="en-US" dirty="0" smtClean="0"/>
              <a:t>Chest pain (</a:t>
            </a:r>
            <a:r>
              <a:rPr lang="en-US" dirty="0" err="1"/>
              <a:t>A</a:t>
            </a:r>
            <a:r>
              <a:rPr lang="en-US" dirty="0" err="1" smtClean="0"/>
              <a:t>nginal</a:t>
            </a:r>
            <a:r>
              <a:rPr lang="en-US" dirty="0" smtClean="0"/>
              <a:t> chest pain or angina pectoris, whether acute or chronic ) is the hallmark  of IHD . </a:t>
            </a:r>
            <a:endParaRPr lang="en-US" dirty="0"/>
          </a:p>
        </p:txBody>
      </p:sp>
    </p:spTree>
    <p:extLst>
      <p:ext uri="{BB962C8B-B14F-4D97-AF65-F5344CB8AC3E}">
        <p14:creationId xmlns:p14="http://schemas.microsoft.com/office/powerpoint/2010/main" val="2634713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85938"/>
            <a:ext cx="8568952" cy="328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7856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916832"/>
            <a:ext cx="8219653" cy="2496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230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6288" y="542865"/>
            <a:ext cx="8370168" cy="5478423"/>
          </a:xfrm>
          <a:prstGeom prst="rect">
            <a:avLst/>
          </a:prstGeom>
        </p:spPr>
        <p:txBody>
          <a:bodyPr wrap="square">
            <a:spAutoFit/>
          </a:bodyPr>
          <a:lstStyle/>
          <a:p>
            <a:pPr algn="just"/>
            <a:r>
              <a:rPr lang="en-US" sz="2500" dirty="0"/>
              <a:t>The 2023 (AHA)/ACC) Guidelines for the Management of Patients with Chronic Coronary Disease acknowledge chronic coronary disease (CCD) is heterogeneous group of conditions that includes obstructive and </a:t>
            </a:r>
            <a:r>
              <a:rPr lang="en-US" sz="2500" dirty="0" err="1"/>
              <a:t>nonobstructive</a:t>
            </a:r>
            <a:r>
              <a:rPr lang="en-US" sz="2500" dirty="0"/>
              <a:t> CAD with or without IHD or previous myocardial infarction (MI) , diagnosed only by noninvasive testing, and includes chronic angina symptoms. It acknowledges a shift in terminology away from “stable ischemic heart disease” to “chronic coronary disease.” This change reflects the continuum of care in patients with coronary artery disease from acute to chronic and mirrors the change made recently by the European Society of Cardiology (ESC). It reflects a terminology of acute versus chronic CAD, or acute versus chronic chest </a:t>
            </a:r>
            <a:r>
              <a:rPr lang="en-US" sz="2500" dirty="0" err="1"/>
              <a:t>pain.This</a:t>
            </a:r>
            <a:r>
              <a:rPr lang="en-US" sz="2500" dirty="0"/>
              <a:t> guideline provides a similar  approach to management of patients with CCD.</a:t>
            </a:r>
          </a:p>
        </p:txBody>
      </p:sp>
    </p:spTree>
    <p:extLst>
      <p:ext uri="{BB962C8B-B14F-4D97-AF65-F5344CB8AC3E}">
        <p14:creationId xmlns:p14="http://schemas.microsoft.com/office/powerpoint/2010/main" val="2984996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999887"/>
            <a:ext cx="7920880" cy="3693319"/>
          </a:xfrm>
          <a:prstGeom prst="rect">
            <a:avLst/>
          </a:prstGeom>
        </p:spPr>
        <p:txBody>
          <a:bodyPr wrap="square">
            <a:spAutoFit/>
          </a:bodyPr>
          <a:lstStyle/>
          <a:p>
            <a:r>
              <a:rPr lang="en-US" sz="2600" dirty="0" smtClean="0"/>
              <a:t>Higher-risk signs in MI or unstable Angina (USA) . </a:t>
            </a:r>
            <a:r>
              <a:rPr lang="en-US" sz="2600" dirty="0"/>
              <a:t>Signs include </a:t>
            </a:r>
            <a:r>
              <a:rPr lang="en-US" sz="2600" dirty="0" smtClean="0"/>
              <a:t>the following</a:t>
            </a:r>
            <a:r>
              <a:rPr lang="en-US" sz="2600" dirty="0"/>
              <a:t>:</a:t>
            </a:r>
          </a:p>
          <a:p>
            <a:r>
              <a:rPr lang="en-US" sz="2600" dirty="0"/>
              <a:t>•Systolic blood pressure less than 100 mm Hg or overt hypotension</a:t>
            </a:r>
          </a:p>
          <a:p>
            <a:r>
              <a:rPr lang="en-US" sz="2600" dirty="0"/>
              <a:t>•Elevated jugular venous pressure</a:t>
            </a:r>
          </a:p>
          <a:p>
            <a:r>
              <a:rPr lang="en-US" sz="2600" dirty="0" smtClean="0"/>
              <a:t>•</a:t>
            </a:r>
            <a:r>
              <a:rPr lang="en-US" sz="2600" dirty="0"/>
              <a:t>Presence of a third or fourth heart sound</a:t>
            </a:r>
          </a:p>
          <a:p>
            <a:r>
              <a:rPr lang="en-US" sz="2600" dirty="0"/>
              <a:t>•New or worsening apical systolic murmur due to papillary muscle dysfunction</a:t>
            </a:r>
          </a:p>
          <a:p>
            <a:r>
              <a:rPr lang="en-US" sz="2600" dirty="0"/>
              <a:t>•</a:t>
            </a:r>
            <a:r>
              <a:rPr lang="en-US" sz="2600" dirty="0" err="1"/>
              <a:t>Rales</a:t>
            </a:r>
            <a:r>
              <a:rPr lang="en-US" sz="2600" dirty="0"/>
              <a:t> or crackles</a:t>
            </a:r>
          </a:p>
        </p:txBody>
      </p:sp>
    </p:spTree>
    <p:extLst>
      <p:ext uri="{BB962C8B-B14F-4D97-AF65-F5344CB8AC3E}">
        <p14:creationId xmlns:p14="http://schemas.microsoft.com/office/powerpoint/2010/main" val="1945700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82764"/>
            <a:ext cx="8856984" cy="4170372"/>
          </a:xfrm>
          <a:prstGeom prst="rect">
            <a:avLst/>
          </a:prstGeom>
        </p:spPr>
        <p:txBody>
          <a:bodyPr wrap="square">
            <a:spAutoFit/>
          </a:bodyPr>
          <a:lstStyle/>
          <a:p>
            <a:r>
              <a:rPr lang="en-US" sz="4000" b="1" dirty="0" smtClean="0"/>
              <a:t>Summary : </a:t>
            </a:r>
          </a:p>
          <a:p>
            <a:r>
              <a:rPr lang="en-US" sz="2500" dirty="0" smtClean="0"/>
              <a:t>Acute </a:t>
            </a:r>
            <a:r>
              <a:rPr lang="en-US" sz="2500" dirty="0"/>
              <a:t>coronary syndrome (ACS) refers to acute </a:t>
            </a:r>
            <a:r>
              <a:rPr lang="en-US" sz="2500" b="1" dirty="0">
                <a:effectLst>
                  <a:outerShdw blurRad="38100" dist="38100" dir="2700000" algn="tl">
                    <a:srgbClr val="000000">
                      <a:alpha val="43137"/>
                    </a:srgbClr>
                  </a:outerShdw>
                </a:effectLst>
              </a:rPr>
              <a:t>myocardial ischemia</a:t>
            </a:r>
            <a:r>
              <a:rPr lang="en-US" sz="2500" dirty="0"/>
              <a:t> and/or infarction due to partial or complete occlusion of a </a:t>
            </a:r>
            <a:r>
              <a:rPr lang="en-US" sz="2500" b="1" dirty="0">
                <a:effectLst>
                  <a:outerShdw blurRad="38100" dist="38100" dir="2700000" algn="tl">
                    <a:srgbClr val="000000">
                      <a:alpha val="43137"/>
                    </a:srgbClr>
                  </a:outerShdw>
                </a:effectLst>
              </a:rPr>
              <a:t>coronary artery</a:t>
            </a:r>
            <a:r>
              <a:rPr lang="en-US" sz="2500" dirty="0"/>
              <a:t>. There are three clinical entities grouped under ACS: </a:t>
            </a:r>
            <a:r>
              <a:rPr lang="en-US" sz="2500" b="1" dirty="0">
                <a:effectLst>
                  <a:outerShdw blurRad="38100" dist="38100" dir="2700000" algn="tl">
                    <a:srgbClr val="000000">
                      <a:alpha val="43137"/>
                    </a:srgbClr>
                  </a:outerShdw>
                </a:effectLst>
              </a:rPr>
              <a:t>unstable angina pectoris</a:t>
            </a:r>
            <a:r>
              <a:rPr lang="en-US" sz="2500" dirty="0"/>
              <a:t>, non-ST-segment elevation </a:t>
            </a:r>
            <a:r>
              <a:rPr lang="en-US" sz="2500" b="1" dirty="0">
                <a:effectLst>
                  <a:outerShdw blurRad="38100" dist="38100" dir="2700000" algn="tl">
                    <a:srgbClr val="000000">
                      <a:alpha val="43137"/>
                    </a:srgbClr>
                  </a:outerShdw>
                </a:effectLst>
              </a:rPr>
              <a:t>myocardial infarction</a:t>
            </a:r>
            <a:r>
              <a:rPr lang="en-US" sz="2500" dirty="0"/>
              <a:t> (</a:t>
            </a:r>
            <a:r>
              <a:rPr lang="en-US" sz="2500" b="1" dirty="0">
                <a:effectLst>
                  <a:outerShdw blurRad="38100" dist="38100" dir="2700000" algn="tl">
                    <a:srgbClr val="000000">
                      <a:alpha val="43137"/>
                    </a:srgbClr>
                  </a:outerShdw>
                </a:effectLst>
              </a:rPr>
              <a:t>NSTEMI</a:t>
            </a:r>
            <a:r>
              <a:rPr lang="en-US" sz="2500" dirty="0"/>
              <a:t>), and ST-segment elevation </a:t>
            </a:r>
            <a:r>
              <a:rPr lang="en-US" sz="2500" b="1" dirty="0">
                <a:effectLst>
                  <a:outerShdw blurRad="38100" dist="38100" dir="2700000" algn="tl">
                    <a:srgbClr val="000000">
                      <a:alpha val="43137"/>
                    </a:srgbClr>
                  </a:outerShdw>
                </a:effectLst>
              </a:rPr>
              <a:t>myocardial infarction</a:t>
            </a:r>
            <a:r>
              <a:rPr lang="en-US" sz="2500" dirty="0"/>
              <a:t> (</a:t>
            </a:r>
            <a:r>
              <a:rPr lang="en-US" sz="2500" b="1" dirty="0">
                <a:effectLst>
                  <a:outerShdw blurRad="38100" dist="38100" dir="2700000" algn="tl">
                    <a:srgbClr val="000000">
                      <a:alpha val="43137"/>
                    </a:srgbClr>
                  </a:outerShdw>
                </a:effectLst>
              </a:rPr>
              <a:t>STEMI</a:t>
            </a:r>
            <a:r>
              <a:rPr lang="en-US" sz="2500" dirty="0"/>
              <a:t>). These conditions are often difficult to distinguish from one another based on clinical symptoms alone and require </a:t>
            </a:r>
            <a:r>
              <a:rPr lang="en-US" sz="2500" b="1" dirty="0">
                <a:effectLst>
                  <a:outerShdw blurRad="38100" dist="38100" dir="2700000" algn="tl">
                    <a:srgbClr val="000000">
                      <a:alpha val="43137"/>
                    </a:srgbClr>
                  </a:outerShdw>
                </a:effectLst>
              </a:rPr>
              <a:t>ECG</a:t>
            </a:r>
            <a:r>
              <a:rPr lang="en-US" sz="2500" dirty="0"/>
              <a:t> and </a:t>
            </a:r>
            <a:r>
              <a:rPr lang="en-US" sz="2500" b="1" dirty="0">
                <a:effectLst>
                  <a:outerShdw blurRad="38100" dist="38100" dir="2700000" algn="tl">
                    <a:srgbClr val="000000">
                      <a:alpha val="43137"/>
                    </a:srgbClr>
                  </a:outerShdw>
                </a:effectLst>
              </a:rPr>
              <a:t>cardiac</a:t>
            </a:r>
            <a:r>
              <a:rPr lang="en-US" sz="2500" dirty="0"/>
              <a:t> </a:t>
            </a:r>
            <a:r>
              <a:rPr lang="en-US" sz="2500" b="1" dirty="0">
                <a:effectLst>
                  <a:outerShdw blurRad="38100" dist="38100" dir="2700000" algn="tl">
                    <a:srgbClr val="000000">
                      <a:alpha val="43137"/>
                    </a:srgbClr>
                  </a:outerShdw>
                </a:effectLst>
              </a:rPr>
              <a:t>biomarker</a:t>
            </a:r>
            <a:r>
              <a:rPr lang="en-US" sz="2500" dirty="0"/>
              <a:t> measurement to diagnose. </a:t>
            </a:r>
          </a:p>
        </p:txBody>
      </p:sp>
      <p:sp>
        <p:nvSpPr>
          <p:cNvPr id="3" name="Right Arrow 2"/>
          <p:cNvSpPr/>
          <p:nvPr/>
        </p:nvSpPr>
        <p:spPr>
          <a:xfrm>
            <a:off x="5652120" y="5373216"/>
            <a:ext cx="237626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2106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764704"/>
            <a:ext cx="8136904" cy="3539430"/>
          </a:xfrm>
          <a:prstGeom prst="rect">
            <a:avLst/>
          </a:prstGeom>
        </p:spPr>
        <p:txBody>
          <a:bodyPr wrap="square">
            <a:spAutoFit/>
          </a:bodyPr>
          <a:lstStyle/>
          <a:p>
            <a:r>
              <a:rPr lang="en-US" sz="2800" dirty="0" smtClean="0"/>
              <a:t>Typical cardiac </a:t>
            </a:r>
            <a:r>
              <a:rPr lang="en-US" sz="2800" b="1" dirty="0" smtClean="0">
                <a:effectLst>
                  <a:outerShdw blurRad="38100" dist="38100" dir="2700000" algn="tl">
                    <a:srgbClr val="000000">
                      <a:alpha val="43137"/>
                    </a:srgbClr>
                  </a:outerShdw>
                </a:effectLst>
              </a:rPr>
              <a:t>chest pain</a:t>
            </a:r>
            <a:r>
              <a:rPr lang="en-US" sz="2800" dirty="0" smtClean="0"/>
              <a:t> is </a:t>
            </a:r>
            <a:r>
              <a:rPr lang="en-US" sz="2800" dirty="0" err="1" smtClean="0"/>
              <a:t>substernal</a:t>
            </a:r>
            <a:r>
              <a:rPr lang="en-US" sz="2800" dirty="0" smtClean="0"/>
              <a:t> in nature, often described as a feeling of pressure, and is relieved with rest and/or </a:t>
            </a:r>
            <a:r>
              <a:rPr lang="en-US" sz="2800" b="1" dirty="0" smtClean="0">
                <a:effectLst>
                  <a:outerShdw blurRad="38100" dist="38100" dir="2700000" algn="tl">
                    <a:srgbClr val="000000">
                      <a:alpha val="43137"/>
                    </a:srgbClr>
                  </a:outerShdw>
                </a:effectLst>
              </a:rPr>
              <a:t>nitrate</a:t>
            </a:r>
            <a:r>
              <a:rPr lang="en-US" sz="2800" dirty="0" smtClean="0"/>
              <a:t> use. The </a:t>
            </a:r>
            <a:r>
              <a:rPr lang="en-US" sz="2800" b="1" dirty="0" smtClean="0">
                <a:effectLst>
                  <a:outerShdw blurRad="38100" dist="38100" dir="2700000" algn="tl">
                    <a:srgbClr val="000000">
                      <a:alpha val="43137"/>
                    </a:srgbClr>
                  </a:outerShdw>
                </a:effectLst>
              </a:rPr>
              <a:t>pain</a:t>
            </a:r>
            <a:r>
              <a:rPr lang="en-US" sz="2800" dirty="0" smtClean="0"/>
              <a:t> may radiate to the left </a:t>
            </a:r>
            <a:r>
              <a:rPr lang="en-US" sz="2800" b="1" dirty="0" smtClean="0">
                <a:effectLst>
                  <a:outerShdw blurRad="38100" dist="38100" dir="2700000" algn="tl">
                    <a:srgbClr val="000000">
                      <a:alpha val="43137"/>
                    </a:srgbClr>
                  </a:outerShdw>
                </a:effectLst>
              </a:rPr>
              <a:t>jaw</a:t>
            </a:r>
            <a:r>
              <a:rPr lang="en-US" sz="2800" dirty="0" smtClean="0"/>
              <a:t>, neck, epigastrium, upper back, and/or left arm. Additionally, autonomic symptoms such as diaphoresis, nausea, and vomiting are common. </a:t>
            </a:r>
            <a:r>
              <a:rPr lang="en-US" sz="2800" b="1" dirty="0" smtClean="0">
                <a:effectLst>
                  <a:outerShdw blurRad="38100" dist="38100" dir="2700000" algn="tl">
                    <a:srgbClr val="000000">
                      <a:alpha val="43137"/>
                    </a:srgbClr>
                  </a:outerShdw>
                </a:effectLst>
              </a:rPr>
              <a:t>ECG</a:t>
            </a:r>
            <a:r>
              <a:rPr lang="en-US" sz="2800" dirty="0" smtClean="0"/>
              <a:t> and laboratory tests are important diagnostic tools in the initial evaluation. </a:t>
            </a:r>
            <a:endParaRPr lang="en-US" sz="2800" dirty="0"/>
          </a:p>
        </p:txBody>
      </p:sp>
      <p:sp>
        <p:nvSpPr>
          <p:cNvPr id="3" name="Right Arrow 2"/>
          <p:cNvSpPr/>
          <p:nvPr/>
        </p:nvSpPr>
        <p:spPr>
          <a:xfrm>
            <a:off x="5652120" y="5373216"/>
            <a:ext cx="237626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8304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909875"/>
            <a:ext cx="8064896" cy="3970318"/>
          </a:xfrm>
          <a:prstGeom prst="rect">
            <a:avLst/>
          </a:prstGeom>
        </p:spPr>
        <p:txBody>
          <a:bodyPr wrap="square">
            <a:spAutoFit/>
          </a:bodyPr>
          <a:lstStyle/>
          <a:p>
            <a:r>
              <a:rPr lang="en-US" sz="2800" dirty="0" smtClean="0"/>
              <a:t>In contrast to </a:t>
            </a:r>
            <a:r>
              <a:rPr lang="en-US" sz="2800" b="1" dirty="0" smtClean="0">
                <a:effectLst>
                  <a:outerShdw blurRad="38100" dist="38100" dir="2700000" algn="tl">
                    <a:srgbClr val="000000">
                      <a:alpha val="43137"/>
                    </a:srgbClr>
                  </a:outerShdw>
                </a:effectLst>
              </a:rPr>
              <a:t>angina pectoris</a:t>
            </a:r>
            <a:r>
              <a:rPr lang="en-US" sz="2800" dirty="0" smtClean="0"/>
              <a:t>, </a:t>
            </a:r>
            <a:r>
              <a:rPr lang="en-US" sz="2800" b="1" dirty="0" smtClean="0">
                <a:effectLst>
                  <a:outerShdw blurRad="38100" dist="38100" dir="2700000" algn="tl">
                    <a:srgbClr val="000000">
                      <a:alpha val="43137"/>
                    </a:srgbClr>
                  </a:outerShdw>
                </a:effectLst>
              </a:rPr>
              <a:t>NSTEMI</a:t>
            </a:r>
            <a:r>
              <a:rPr lang="en-US" sz="2800" dirty="0" smtClean="0"/>
              <a:t> and </a:t>
            </a:r>
            <a:r>
              <a:rPr lang="en-US" sz="2800" b="1" dirty="0" smtClean="0">
                <a:effectLst>
                  <a:outerShdw blurRad="38100" dist="38100" dir="2700000" algn="tl">
                    <a:srgbClr val="000000">
                      <a:alpha val="43137"/>
                    </a:srgbClr>
                  </a:outerShdw>
                </a:effectLst>
              </a:rPr>
              <a:t>STEMI</a:t>
            </a:r>
            <a:r>
              <a:rPr lang="en-US" sz="2800" dirty="0" smtClean="0"/>
              <a:t> are characterized by the destruction of </a:t>
            </a:r>
            <a:r>
              <a:rPr lang="en-US" sz="2800" b="1" dirty="0" smtClean="0">
                <a:effectLst>
                  <a:outerShdw blurRad="38100" dist="38100" dir="2700000" algn="tl">
                    <a:srgbClr val="000000">
                      <a:alpha val="43137"/>
                    </a:srgbClr>
                  </a:outerShdw>
                </a:effectLst>
              </a:rPr>
              <a:t>cardiac muscle</a:t>
            </a:r>
            <a:r>
              <a:rPr lang="en-US" sz="2800" dirty="0" smtClean="0"/>
              <a:t> tissue, which results in elevated </a:t>
            </a:r>
            <a:r>
              <a:rPr lang="en-US" sz="2800" b="1" dirty="0" smtClean="0">
                <a:effectLst>
                  <a:outerShdw blurRad="38100" dist="38100" dir="2700000" algn="tl">
                    <a:srgbClr val="000000">
                      <a:alpha val="43137"/>
                    </a:srgbClr>
                  </a:outerShdw>
                </a:effectLst>
              </a:rPr>
              <a:t>cardiac enzymes</a:t>
            </a:r>
            <a:r>
              <a:rPr lang="en-US" sz="2800" dirty="0" smtClean="0"/>
              <a:t> in the blood (i.e., the elevation of </a:t>
            </a:r>
            <a:r>
              <a:rPr lang="en-US" sz="2800" b="1" dirty="0" smtClean="0">
                <a:effectLst>
                  <a:outerShdw blurRad="38100" dist="38100" dir="2700000" algn="tl">
                    <a:srgbClr val="000000">
                      <a:alpha val="43137"/>
                    </a:srgbClr>
                  </a:outerShdw>
                </a:effectLst>
              </a:rPr>
              <a:t>troponin</a:t>
            </a:r>
            <a:r>
              <a:rPr lang="en-US" sz="2800" dirty="0" smtClean="0"/>
              <a:t> after 3–4 hours). Unlike </a:t>
            </a:r>
            <a:r>
              <a:rPr lang="en-US" sz="2800" b="1" dirty="0" smtClean="0">
                <a:effectLst>
                  <a:outerShdw blurRad="38100" dist="38100" dir="2700000" algn="tl">
                    <a:srgbClr val="000000">
                      <a:alpha val="43137"/>
                    </a:srgbClr>
                  </a:outerShdw>
                </a:effectLst>
              </a:rPr>
              <a:t>unstable angina</a:t>
            </a:r>
            <a:r>
              <a:rPr lang="en-US" sz="2800" dirty="0" smtClean="0"/>
              <a:t> and </a:t>
            </a:r>
            <a:r>
              <a:rPr lang="en-US" sz="2800" b="1" dirty="0" smtClean="0">
                <a:effectLst>
                  <a:outerShdw blurRad="38100" dist="38100" dir="2700000" algn="tl">
                    <a:srgbClr val="000000">
                      <a:alpha val="43137"/>
                    </a:srgbClr>
                  </a:outerShdw>
                </a:effectLst>
              </a:rPr>
              <a:t>NSTEMI</a:t>
            </a:r>
            <a:r>
              <a:rPr lang="en-US" sz="2800" dirty="0" smtClean="0"/>
              <a:t>, </a:t>
            </a:r>
            <a:r>
              <a:rPr lang="en-US" sz="2800" b="1" dirty="0" smtClean="0">
                <a:effectLst>
                  <a:outerShdw blurRad="38100" dist="38100" dir="2700000" algn="tl">
                    <a:srgbClr val="000000">
                      <a:alpha val="43137"/>
                    </a:srgbClr>
                  </a:outerShdw>
                </a:effectLst>
              </a:rPr>
              <a:t>STEMI</a:t>
            </a:r>
            <a:r>
              <a:rPr lang="en-US" sz="2800" dirty="0" smtClean="0"/>
              <a:t> results in specific </a:t>
            </a:r>
            <a:r>
              <a:rPr lang="en-US" sz="2800" b="1" dirty="0" smtClean="0">
                <a:effectLst>
                  <a:outerShdw blurRad="38100" dist="38100" dir="2700000" algn="tl">
                    <a:srgbClr val="000000">
                      <a:alpha val="43137"/>
                    </a:srgbClr>
                  </a:outerShdw>
                </a:effectLst>
              </a:rPr>
              <a:t>ECG</a:t>
            </a:r>
            <a:r>
              <a:rPr lang="en-US" sz="2800" dirty="0" smtClean="0"/>
              <a:t> changes (e.g., ST-segment elevation), which can help to determine the location and stage of the infarct. </a:t>
            </a:r>
            <a:endParaRPr lang="en-US" sz="2800" dirty="0"/>
          </a:p>
        </p:txBody>
      </p:sp>
      <p:sp>
        <p:nvSpPr>
          <p:cNvPr id="3" name="Right Arrow 2"/>
          <p:cNvSpPr/>
          <p:nvPr/>
        </p:nvSpPr>
        <p:spPr>
          <a:xfrm>
            <a:off x="5652120" y="5373216"/>
            <a:ext cx="237626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0059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751344"/>
            <a:ext cx="8352928" cy="3108543"/>
          </a:xfrm>
          <a:prstGeom prst="rect">
            <a:avLst/>
          </a:prstGeom>
        </p:spPr>
        <p:txBody>
          <a:bodyPr wrap="square">
            <a:spAutoFit/>
          </a:bodyPr>
          <a:lstStyle/>
          <a:p>
            <a:r>
              <a:rPr lang="en-US" sz="2800" dirty="0" smtClean="0"/>
              <a:t>The need for revascularization with either </a:t>
            </a:r>
            <a:r>
              <a:rPr lang="en-US" sz="2800" b="1" dirty="0" smtClean="0">
                <a:effectLst>
                  <a:outerShdw blurRad="38100" dist="38100" dir="2700000" algn="tl">
                    <a:srgbClr val="000000">
                      <a:alpha val="43137"/>
                    </a:srgbClr>
                  </a:outerShdw>
                </a:effectLst>
              </a:rPr>
              <a:t>fibrinolysis</a:t>
            </a:r>
            <a:r>
              <a:rPr lang="en-US" sz="2800" dirty="0" smtClean="0"/>
              <a:t> or </a:t>
            </a:r>
            <a:r>
              <a:rPr lang="en-US" sz="2800" b="1" dirty="0" smtClean="0">
                <a:effectLst>
                  <a:outerShdw blurRad="38100" dist="38100" dir="2700000" algn="tl">
                    <a:srgbClr val="000000">
                      <a:alpha val="43137"/>
                    </a:srgbClr>
                  </a:outerShdw>
                </a:effectLst>
              </a:rPr>
              <a:t>cardiac</a:t>
            </a:r>
            <a:r>
              <a:rPr lang="en-US" sz="2800" dirty="0" smtClean="0"/>
              <a:t> </a:t>
            </a:r>
            <a:r>
              <a:rPr lang="en-US" sz="2800" b="1" dirty="0" smtClean="0">
                <a:effectLst>
                  <a:outerShdw blurRad="38100" dist="38100" dir="2700000" algn="tl">
                    <a:srgbClr val="000000">
                      <a:alpha val="43137"/>
                    </a:srgbClr>
                  </a:outerShdw>
                </a:effectLst>
              </a:rPr>
              <a:t>catheterization</a:t>
            </a:r>
            <a:r>
              <a:rPr lang="en-US" sz="2800" dirty="0" smtClean="0"/>
              <a:t> should be evaluated immediately, as revascularization significantly affects the prognosis of patients with </a:t>
            </a:r>
            <a:r>
              <a:rPr lang="en-US" sz="2800" b="1" dirty="0" smtClean="0">
                <a:effectLst>
                  <a:outerShdw blurRad="38100" dist="38100" dir="2700000" algn="tl">
                    <a:srgbClr val="000000">
                      <a:alpha val="43137"/>
                    </a:srgbClr>
                  </a:outerShdw>
                </a:effectLst>
              </a:rPr>
              <a:t>myocardial</a:t>
            </a:r>
            <a:r>
              <a:rPr lang="en-US" sz="2800" dirty="0" smtClean="0"/>
              <a:t> </a:t>
            </a:r>
            <a:r>
              <a:rPr lang="en-US" sz="2800" b="1" dirty="0" smtClean="0">
                <a:effectLst>
                  <a:outerShdw blurRad="38100" dist="38100" dir="2700000" algn="tl">
                    <a:srgbClr val="000000">
                      <a:alpha val="43137"/>
                    </a:srgbClr>
                  </a:outerShdw>
                </a:effectLst>
              </a:rPr>
              <a:t>infarction</a:t>
            </a:r>
            <a:r>
              <a:rPr lang="en-US" sz="2800" dirty="0" smtClean="0"/>
              <a:t>. </a:t>
            </a:r>
            <a:r>
              <a:rPr lang="en-US" sz="2800" b="1" dirty="0" smtClean="0">
                <a:effectLst>
                  <a:outerShdw blurRad="38100" dist="38100" dir="2700000" algn="tl">
                    <a:srgbClr val="000000">
                      <a:alpha val="43137"/>
                    </a:srgbClr>
                  </a:outerShdw>
                </a:effectLst>
              </a:rPr>
              <a:t>Cardiac</a:t>
            </a:r>
            <a:r>
              <a:rPr lang="en-US" sz="2800" dirty="0" smtClean="0"/>
              <a:t> </a:t>
            </a:r>
            <a:r>
              <a:rPr lang="en-US" sz="2800" b="1" dirty="0" smtClean="0">
                <a:effectLst>
                  <a:outerShdw blurRad="38100" dist="38100" dir="2700000" algn="tl">
                    <a:srgbClr val="000000">
                      <a:alpha val="43137"/>
                    </a:srgbClr>
                  </a:outerShdw>
                </a:effectLst>
              </a:rPr>
              <a:t>catheterization</a:t>
            </a:r>
            <a:r>
              <a:rPr lang="en-US" sz="2800" dirty="0" smtClean="0"/>
              <a:t> should be performed as soon as possible in </a:t>
            </a:r>
            <a:r>
              <a:rPr lang="en-US" sz="2800" b="1" dirty="0" smtClean="0">
                <a:effectLst>
                  <a:outerShdw blurRad="38100" dist="38100" dir="2700000" algn="tl">
                    <a:srgbClr val="000000">
                      <a:alpha val="43137"/>
                    </a:srgbClr>
                  </a:outerShdw>
                </a:effectLst>
              </a:rPr>
              <a:t>STEMI</a:t>
            </a:r>
            <a:r>
              <a:rPr lang="en-US" sz="2800" dirty="0" smtClean="0"/>
              <a:t> and electively within 2–72 hours in high-risk </a:t>
            </a:r>
            <a:r>
              <a:rPr lang="en-US" sz="2800" b="1" dirty="0" smtClean="0">
                <a:effectLst>
                  <a:outerShdw blurRad="38100" dist="38100" dir="2700000" algn="tl">
                    <a:srgbClr val="000000">
                      <a:alpha val="43137"/>
                    </a:srgbClr>
                  </a:outerShdw>
                </a:effectLst>
              </a:rPr>
              <a:t>NSTEMI</a:t>
            </a:r>
            <a:r>
              <a:rPr lang="en-US" sz="2800" dirty="0" smtClean="0"/>
              <a:t> and/or </a:t>
            </a:r>
            <a:r>
              <a:rPr lang="en-US" sz="2800" b="1" dirty="0" smtClean="0">
                <a:effectLst>
                  <a:outerShdw blurRad="38100" dist="38100" dir="2700000" algn="tl">
                    <a:srgbClr val="000000">
                      <a:alpha val="43137"/>
                    </a:srgbClr>
                  </a:outerShdw>
                </a:effectLst>
              </a:rPr>
              <a:t>unstable</a:t>
            </a:r>
            <a:r>
              <a:rPr lang="en-US" sz="2800" dirty="0" smtClean="0"/>
              <a:t> </a:t>
            </a:r>
            <a:r>
              <a:rPr lang="en-US" sz="2800" b="1" dirty="0" smtClean="0">
                <a:effectLst>
                  <a:outerShdw blurRad="38100" dist="38100" dir="2700000" algn="tl">
                    <a:srgbClr val="000000">
                      <a:alpha val="43137"/>
                    </a:srgbClr>
                  </a:outerShdw>
                </a:effectLst>
              </a:rPr>
              <a:t>angina</a:t>
            </a:r>
            <a:r>
              <a:rPr lang="en-US" sz="2800" dirty="0" smtClean="0"/>
              <a:t>. </a:t>
            </a:r>
            <a:endParaRPr lang="en-US" sz="2800" dirty="0"/>
          </a:p>
        </p:txBody>
      </p:sp>
      <p:sp>
        <p:nvSpPr>
          <p:cNvPr id="3" name="Right Arrow 2"/>
          <p:cNvSpPr/>
          <p:nvPr/>
        </p:nvSpPr>
        <p:spPr>
          <a:xfrm>
            <a:off x="5652120" y="5373216"/>
            <a:ext cx="237626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1308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84" y="1329730"/>
            <a:ext cx="8478688" cy="3539430"/>
          </a:xfrm>
          <a:prstGeom prst="rect">
            <a:avLst/>
          </a:prstGeom>
        </p:spPr>
        <p:txBody>
          <a:bodyPr wrap="square">
            <a:spAutoFit/>
          </a:bodyPr>
          <a:lstStyle/>
          <a:p>
            <a:r>
              <a:rPr lang="en-US" sz="2800" dirty="0" smtClean="0"/>
              <a:t>Medical </a:t>
            </a:r>
            <a:r>
              <a:rPr lang="en-US" sz="2800" b="1" dirty="0" smtClean="0">
                <a:effectLst>
                  <a:outerShdw blurRad="38100" dist="38100" dir="2700000" algn="tl">
                    <a:srgbClr val="000000">
                      <a:alpha val="43137"/>
                    </a:srgbClr>
                  </a:outerShdw>
                </a:effectLst>
              </a:rPr>
              <a:t>management</a:t>
            </a:r>
            <a:r>
              <a:rPr lang="en-US" sz="2800" dirty="0" smtClean="0"/>
              <a:t> </a:t>
            </a:r>
            <a:r>
              <a:rPr lang="en-US" sz="2800" b="1" dirty="0" smtClean="0">
                <a:effectLst>
                  <a:outerShdw blurRad="38100" dist="38100" dir="2700000" algn="tl">
                    <a:srgbClr val="000000">
                      <a:alpha val="43137"/>
                    </a:srgbClr>
                  </a:outerShdw>
                </a:effectLst>
              </a:rPr>
              <a:t>of</a:t>
            </a:r>
            <a:r>
              <a:rPr lang="en-US" sz="2800" dirty="0" smtClean="0"/>
              <a:t> </a:t>
            </a:r>
            <a:r>
              <a:rPr lang="en-US" sz="2800" b="1" dirty="0" smtClean="0">
                <a:effectLst>
                  <a:outerShdw blurRad="38100" dist="38100" dir="2700000" algn="tl">
                    <a:srgbClr val="000000">
                      <a:alpha val="43137"/>
                    </a:srgbClr>
                  </a:outerShdw>
                </a:effectLst>
              </a:rPr>
              <a:t>ACS</a:t>
            </a:r>
            <a:r>
              <a:rPr lang="en-US" sz="2800" dirty="0" smtClean="0"/>
              <a:t> includes anticoagulation, analgesics, and </a:t>
            </a:r>
            <a:r>
              <a:rPr lang="en-US" sz="2800" b="1" dirty="0" smtClean="0">
                <a:effectLst>
                  <a:outerShdw blurRad="38100" dist="38100" dir="2700000" algn="tl">
                    <a:srgbClr val="000000">
                      <a:alpha val="43137"/>
                    </a:srgbClr>
                  </a:outerShdw>
                </a:effectLst>
              </a:rPr>
              <a:t>antiplatelet</a:t>
            </a:r>
            <a:r>
              <a:rPr lang="en-US" sz="2800" dirty="0" smtClean="0"/>
              <a:t> </a:t>
            </a:r>
            <a:r>
              <a:rPr lang="en-US" sz="2800" b="1" dirty="0" smtClean="0">
                <a:effectLst>
                  <a:outerShdw blurRad="38100" dist="38100" dir="2700000" algn="tl">
                    <a:srgbClr val="000000">
                      <a:alpha val="43137"/>
                    </a:srgbClr>
                  </a:outerShdw>
                </a:effectLst>
              </a:rPr>
              <a:t>agents</a:t>
            </a:r>
            <a:r>
              <a:rPr lang="en-US" sz="2800" dirty="0" smtClean="0"/>
              <a:t>. Complications of ACS include </a:t>
            </a:r>
            <a:r>
              <a:rPr lang="en-US" sz="2800" b="1" dirty="0" smtClean="0">
                <a:effectLst>
                  <a:outerShdw blurRad="38100" dist="38100" dir="2700000" algn="tl">
                    <a:srgbClr val="000000">
                      <a:alpha val="43137"/>
                    </a:srgbClr>
                  </a:outerShdw>
                </a:effectLst>
              </a:rPr>
              <a:t>congestive</a:t>
            </a:r>
            <a:r>
              <a:rPr lang="en-US" sz="2800" dirty="0" smtClean="0"/>
              <a:t> </a:t>
            </a:r>
            <a:r>
              <a:rPr lang="en-US" sz="2800" b="1" dirty="0" smtClean="0">
                <a:effectLst>
                  <a:outerShdw blurRad="38100" dist="38100" dir="2700000" algn="tl">
                    <a:srgbClr val="000000">
                      <a:alpha val="43137"/>
                    </a:srgbClr>
                  </a:outerShdw>
                </a:effectLst>
              </a:rPr>
              <a:t>heart</a:t>
            </a:r>
            <a:r>
              <a:rPr lang="en-US" sz="2800" dirty="0" smtClean="0"/>
              <a:t> </a:t>
            </a:r>
            <a:r>
              <a:rPr lang="en-US" sz="2800" b="1" dirty="0" smtClean="0">
                <a:effectLst>
                  <a:outerShdw blurRad="38100" dist="38100" dir="2700000" algn="tl">
                    <a:srgbClr val="000000">
                      <a:alpha val="43137"/>
                    </a:srgbClr>
                  </a:outerShdw>
                </a:effectLst>
              </a:rPr>
              <a:t>failure</a:t>
            </a:r>
            <a:r>
              <a:rPr lang="en-US" sz="2800" dirty="0" smtClean="0"/>
              <a:t>, </a:t>
            </a:r>
            <a:r>
              <a:rPr lang="en-US" sz="2800" b="1" dirty="0" smtClean="0">
                <a:effectLst>
                  <a:outerShdw blurRad="38100" dist="38100" dir="2700000" algn="tl">
                    <a:srgbClr val="000000">
                      <a:alpha val="43137"/>
                    </a:srgbClr>
                  </a:outerShdw>
                </a:effectLst>
              </a:rPr>
              <a:t>papillary</a:t>
            </a:r>
            <a:r>
              <a:rPr lang="en-US" sz="2800" dirty="0" smtClean="0"/>
              <a:t> </a:t>
            </a:r>
            <a:r>
              <a:rPr lang="en-US" sz="2800" b="1" dirty="0" smtClean="0">
                <a:effectLst>
                  <a:outerShdw blurRad="38100" dist="38100" dir="2700000" algn="tl">
                    <a:srgbClr val="000000">
                      <a:alpha val="43137"/>
                    </a:srgbClr>
                  </a:outerShdw>
                </a:effectLst>
              </a:rPr>
              <a:t>muscle</a:t>
            </a:r>
            <a:r>
              <a:rPr lang="en-US" sz="2800" dirty="0" smtClean="0"/>
              <a:t> </a:t>
            </a:r>
            <a:r>
              <a:rPr lang="en-US" sz="2800" b="1" dirty="0" smtClean="0">
                <a:effectLst>
                  <a:outerShdw blurRad="38100" dist="38100" dir="2700000" algn="tl">
                    <a:srgbClr val="000000">
                      <a:alpha val="43137"/>
                    </a:srgbClr>
                  </a:outerShdw>
                </a:effectLst>
              </a:rPr>
              <a:t>rupture</a:t>
            </a:r>
            <a:r>
              <a:rPr lang="en-US" sz="2800" dirty="0" smtClean="0"/>
              <a:t>, </a:t>
            </a:r>
            <a:r>
              <a:rPr lang="en-US" sz="2800" b="1" dirty="0" smtClean="0">
                <a:effectLst>
                  <a:outerShdw blurRad="38100" dist="38100" dir="2700000" algn="tl">
                    <a:srgbClr val="000000">
                      <a:alpha val="43137"/>
                    </a:srgbClr>
                  </a:outerShdw>
                </a:effectLst>
              </a:rPr>
              <a:t>arrhythmias</a:t>
            </a:r>
            <a:r>
              <a:rPr lang="en-US" sz="2800" dirty="0" smtClean="0"/>
              <a:t>, and sudden cardiac death. Subsequent management and </a:t>
            </a:r>
            <a:r>
              <a:rPr lang="en-US" sz="2800" b="1" dirty="0" smtClean="0">
                <a:effectLst>
                  <a:outerShdw blurRad="38100" dist="38100" dir="2700000" algn="tl">
                    <a:srgbClr val="000000">
                      <a:alpha val="43137"/>
                    </a:srgbClr>
                  </a:outerShdw>
                </a:effectLst>
              </a:rPr>
              <a:t>secondary</a:t>
            </a:r>
            <a:r>
              <a:rPr lang="en-US" sz="2800" dirty="0" smtClean="0"/>
              <a:t> </a:t>
            </a:r>
            <a:r>
              <a:rPr lang="en-US" sz="2800" b="1" dirty="0" smtClean="0">
                <a:effectLst>
                  <a:outerShdw blurRad="38100" dist="38100" dir="2700000" algn="tl">
                    <a:srgbClr val="000000">
                      <a:alpha val="43137"/>
                    </a:srgbClr>
                  </a:outerShdw>
                </a:effectLst>
              </a:rPr>
              <a:t>prevention</a:t>
            </a:r>
            <a:r>
              <a:rPr lang="en-US" sz="2800" dirty="0" smtClean="0"/>
              <a:t> of ACS depends on the presence of comorbidities, but most patients should be started on indefinite </a:t>
            </a:r>
            <a:r>
              <a:rPr lang="en-US" sz="2800" b="1" dirty="0" smtClean="0">
                <a:effectLst>
                  <a:outerShdw blurRad="38100" dist="38100" dir="2700000" algn="tl">
                    <a:srgbClr val="000000">
                      <a:alpha val="43137"/>
                    </a:srgbClr>
                  </a:outerShdw>
                </a:effectLst>
              </a:rPr>
              <a:t>aspirin</a:t>
            </a:r>
            <a:r>
              <a:rPr lang="en-US" sz="2800" dirty="0" smtClean="0"/>
              <a:t> and </a:t>
            </a:r>
            <a:r>
              <a:rPr lang="en-US" sz="2800" b="1" dirty="0" smtClean="0">
                <a:effectLst>
                  <a:outerShdw blurRad="38100" dist="38100" dir="2700000" algn="tl">
                    <a:srgbClr val="000000">
                      <a:alpha val="43137"/>
                    </a:srgbClr>
                  </a:outerShdw>
                </a:effectLst>
              </a:rPr>
              <a:t>statin</a:t>
            </a:r>
            <a:r>
              <a:rPr lang="en-US" sz="2800" dirty="0" smtClean="0"/>
              <a:t> therapy.</a:t>
            </a:r>
            <a:endParaRPr lang="en-US" sz="2800" dirty="0"/>
          </a:p>
        </p:txBody>
      </p:sp>
      <p:sp>
        <p:nvSpPr>
          <p:cNvPr id="3" name="Right Arrow 2"/>
          <p:cNvSpPr/>
          <p:nvPr/>
        </p:nvSpPr>
        <p:spPr>
          <a:xfrm>
            <a:off x="5652120" y="5373216"/>
            <a:ext cx="237626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9686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548680"/>
            <a:ext cx="8496944" cy="5524589"/>
          </a:xfrm>
          <a:prstGeom prst="rect">
            <a:avLst/>
          </a:prstGeom>
        </p:spPr>
        <p:txBody>
          <a:bodyPr wrap="square">
            <a:spAutoFit/>
          </a:bodyPr>
          <a:lstStyle/>
          <a:p>
            <a:r>
              <a:rPr lang="en-US" sz="4500" b="1" dirty="0" smtClean="0"/>
              <a:t>Summary : </a:t>
            </a:r>
          </a:p>
          <a:p>
            <a:r>
              <a:rPr lang="en-US" sz="2800" b="1" dirty="0" smtClean="0"/>
              <a:t>Definition</a:t>
            </a:r>
            <a:endParaRPr lang="en-US" sz="2800" b="1" dirty="0"/>
          </a:p>
          <a:p>
            <a:r>
              <a:rPr lang="en-US" sz="2800" b="1" dirty="0"/>
              <a:t>Myocardial infarction</a:t>
            </a:r>
            <a:r>
              <a:rPr lang="en-US" sz="2800" dirty="0"/>
              <a:t>: </a:t>
            </a:r>
            <a:r>
              <a:rPr lang="en-US" sz="2800" b="1" dirty="0">
                <a:effectLst>
                  <a:outerShdw blurRad="38100" dist="38100" dir="2700000" algn="tl">
                    <a:srgbClr val="000000">
                      <a:alpha val="43137"/>
                    </a:srgbClr>
                  </a:outerShdw>
                </a:effectLst>
              </a:rPr>
              <a:t>myocardial</a:t>
            </a:r>
            <a:r>
              <a:rPr lang="en-US" sz="2800" dirty="0"/>
              <a:t> </a:t>
            </a:r>
            <a:r>
              <a:rPr lang="en-US" sz="2800" b="1" dirty="0">
                <a:effectLst>
                  <a:outerShdw blurRad="38100" dist="38100" dir="2700000" algn="tl">
                    <a:srgbClr val="000000">
                      <a:alpha val="43137"/>
                    </a:srgbClr>
                  </a:outerShdw>
                </a:effectLst>
              </a:rPr>
              <a:t>cell</a:t>
            </a:r>
            <a:r>
              <a:rPr lang="en-US" sz="2800" dirty="0"/>
              <a:t> death caused by prolonged </a:t>
            </a:r>
            <a:r>
              <a:rPr lang="en-US" sz="2800" b="1" dirty="0">
                <a:effectLst>
                  <a:outerShdw blurRad="38100" dist="38100" dir="2700000" algn="tl">
                    <a:srgbClr val="000000">
                      <a:alpha val="43137"/>
                    </a:srgbClr>
                  </a:outerShdw>
                </a:effectLst>
              </a:rPr>
              <a:t>ischemia</a:t>
            </a:r>
            <a:r>
              <a:rPr lang="en-US" sz="2800" dirty="0"/>
              <a:t> </a:t>
            </a:r>
          </a:p>
          <a:p>
            <a:r>
              <a:rPr lang="en-US" sz="2800" b="1" dirty="0"/>
              <a:t>Acute coronary syndrome</a:t>
            </a:r>
            <a:r>
              <a:rPr lang="en-US" sz="2800" dirty="0"/>
              <a:t>: suspicion or confirmed presence of acute </a:t>
            </a:r>
            <a:r>
              <a:rPr lang="en-US" sz="2800" b="1" dirty="0">
                <a:effectLst>
                  <a:outerShdw blurRad="38100" dist="38100" dir="2700000" algn="tl">
                    <a:srgbClr val="000000">
                      <a:alpha val="43137"/>
                    </a:srgbClr>
                  </a:outerShdw>
                </a:effectLst>
              </a:rPr>
              <a:t>myocardial</a:t>
            </a:r>
            <a:r>
              <a:rPr lang="en-US" sz="2800" dirty="0"/>
              <a:t> </a:t>
            </a:r>
            <a:r>
              <a:rPr lang="en-US" sz="2800" b="1" dirty="0">
                <a:effectLst>
                  <a:outerShdw blurRad="38100" dist="38100" dir="2700000" algn="tl">
                    <a:srgbClr val="000000">
                      <a:alpha val="43137"/>
                    </a:srgbClr>
                  </a:outerShdw>
                </a:effectLst>
              </a:rPr>
              <a:t>ischemia</a:t>
            </a:r>
            <a:r>
              <a:rPr lang="en-US" sz="2800" dirty="0"/>
              <a:t> and/or </a:t>
            </a:r>
            <a:r>
              <a:rPr lang="en-US" sz="2800" b="1" dirty="0">
                <a:effectLst>
                  <a:outerShdw blurRad="38100" dist="38100" dir="2700000" algn="tl">
                    <a:srgbClr val="000000">
                      <a:alpha val="43137"/>
                    </a:srgbClr>
                  </a:outerShdw>
                </a:effectLst>
              </a:rPr>
              <a:t>myocardial</a:t>
            </a:r>
            <a:r>
              <a:rPr lang="en-US" sz="2800" dirty="0"/>
              <a:t> </a:t>
            </a:r>
            <a:r>
              <a:rPr lang="en-US" sz="2800" b="1" dirty="0">
                <a:effectLst>
                  <a:outerShdw blurRad="38100" dist="38100" dir="2700000" algn="tl">
                    <a:srgbClr val="000000">
                      <a:alpha val="43137"/>
                    </a:srgbClr>
                  </a:outerShdw>
                </a:effectLst>
              </a:rPr>
              <a:t>infarction</a:t>
            </a:r>
          </a:p>
          <a:p>
            <a:pPr lvl="1"/>
            <a:r>
              <a:rPr lang="en-US" sz="2800" dirty="0"/>
              <a:t>Further classified as </a:t>
            </a:r>
            <a:r>
              <a:rPr lang="en-US" sz="2800" b="1" dirty="0">
                <a:effectLst>
                  <a:outerShdw blurRad="38100" dist="38100" dir="2700000" algn="tl">
                    <a:srgbClr val="000000">
                      <a:alpha val="43137"/>
                    </a:srgbClr>
                  </a:outerShdw>
                </a:effectLst>
              </a:rPr>
              <a:t>unstable</a:t>
            </a:r>
            <a:r>
              <a:rPr lang="en-US" sz="2800" dirty="0"/>
              <a:t> </a:t>
            </a:r>
            <a:r>
              <a:rPr lang="en-US" sz="2800" b="1" dirty="0">
                <a:effectLst>
                  <a:outerShdw blurRad="38100" dist="38100" dir="2700000" algn="tl">
                    <a:srgbClr val="000000">
                      <a:alpha val="43137"/>
                    </a:srgbClr>
                  </a:outerShdw>
                </a:effectLst>
              </a:rPr>
              <a:t>angina</a:t>
            </a:r>
            <a:r>
              <a:rPr lang="en-US" sz="2800" dirty="0"/>
              <a:t>, </a:t>
            </a:r>
            <a:r>
              <a:rPr lang="en-US" sz="2800" b="1" dirty="0">
                <a:effectLst>
                  <a:outerShdw blurRad="38100" dist="38100" dir="2700000" algn="tl">
                    <a:srgbClr val="000000">
                      <a:alpha val="43137"/>
                    </a:srgbClr>
                  </a:outerShdw>
                </a:effectLst>
              </a:rPr>
              <a:t>NSTEMI</a:t>
            </a:r>
            <a:r>
              <a:rPr lang="en-US" sz="2800" dirty="0"/>
              <a:t>, and </a:t>
            </a:r>
            <a:r>
              <a:rPr lang="en-US" sz="2800" b="1" dirty="0">
                <a:effectLst>
                  <a:outerShdw blurRad="38100" dist="38100" dir="2700000" algn="tl">
                    <a:srgbClr val="000000">
                      <a:alpha val="43137"/>
                    </a:srgbClr>
                  </a:outerShdw>
                </a:effectLst>
              </a:rPr>
              <a:t>STEMI</a:t>
            </a:r>
          </a:p>
          <a:p>
            <a:r>
              <a:rPr lang="en-US" sz="2800" b="1" dirty="0"/>
              <a:t>Sudden cardiac death (SCD)</a:t>
            </a:r>
            <a:r>
              <a:rPr lang="en-US" sz="2800" dirty="0"/>
              <a:t>: sudden, unexpected death caused by loss of cardiac function (most commonly due to lethal </a:t>
            </a:r>
            <a:r>
              <a:rPr lang="en-US" sz="2800" b="1" dirty="0">
                <a:effectLst>
                  <a:outerShdw blurRad="38100" dist="38100" dir="2700000" algn="tl">
                    <a:srgbClr val="000000">
                      <a:alpha val="43137"/>
                    </a:srgbClr>
                  </a:outerShdw>
                </a:effectLst>
              </a:rPr>
              <a:t>arrhythmia</a:t>
            </a:r>
            <a:r>
              <a:rPr lang="en-US" sz="2800" dirty="0"/>
              <a:t>, e.g., </a:t>
            </a:r>
            <a:r>
              <a:rPr lang="en-US" sz="2800" b="1" dirty="0">
                <a:effectLst>
                  <a:outerShdw blurRad="38100" dist="38100" dir="2700000" algn="tl">
                    <a:srgbClr val="000000">
                      <a:alpha val="43137"/>
                    </a:srgbClr>
                  </a:outerShdw>
                </a:effectLst>
              </a:rPr>
              <a:t>ventricular</a:t>
            </a:r>
            <a:r>
              <a:rPr lang="en-US" sz="2800" dirty="0"/>
              <a:t> </a:t>
            </a:r>
            <a:r>
              <a:rPr lang="en-US" sz="2800" b="1" dirty="0">
                <a:effectLst>
                  <a:outerShdw blurRad="38100" dist="38100" dir="2700000" algn="tl">
                    <a:srgbClr val="000000">
                      <a:alpha val="43137"/>
                    </a:srgbClr>
                  </a:outerShdw>
                </a:effectLst>
              </a:rPr>
              <a:t>fibrillation</a:t>
            </a:r>
            <a:r>
              <a:rPr lang="en-US" sz="2800" dirty="0"/>
              <a:t>)</a:t>
            </a:r>
          </a:p>
        </p:txBody>
      </p:sp>
    </p:spTree>
    <p:extLst>
      <p:ext uri="{BB962C8B-B14F-4D97-AF65-F5344CB8AC3E}">
        <p14:creationId xmlns:p14="http://schemas.microsoft.com/office/powerpoint/2010/main" val="4194213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1711"/>
            <a:ext cx="8568952" cy="6555641"/>
          </a:xfrm>
          <a:prstGeom prst="rect">
            <a:avLst/>
          </a:prstGeom>
        </p:spPr>
        <p:txBody>
          <a:bodyPr wrap="square">
            <a:spAutoFit/>
          </a:bodyPr>
          <a:lstStyle/>
          <a:p>
            <a:r>
              <a:rPr lang="en-US" sz="3000" b="1" dirty="0" smtClean="0"/>
              <a:t>Acute </a:t>
            </a:r>
            <a:r>
              <a:rPr lang="en-US" sz="3000" b="1" dirty="0"/>
              <a:t>Coronary Syndrome </a:t>
            </a:r>
            <a:endParaRPr lang="en-US" sz="3000" dirty="0"/>
          </a:p>
          <a:p>
            <a:r>
              <a:rPr lang="en-US" sz="3000" dirty="0"/>
              <a:t>•It consist of </a:t>
            </a:r>
          </a:p>
          <a:p>
            <a:r>
              <a:rPr lang="en-US" sz="3000" dirty="0"/>
              <a:t>–</a:t>
            </a:r>
            <a:r>
              <a:rPr lang="en-US" sz="3000" b="1" dirty="0"/>
              <a:t>Myocardial Infarction: ST-elevation myocardial infarction (STEMI) or Non-ST-elevation myocardial infarction (NSTEMI) </a:t>
            </a:r>
            <a:endParaRPr lang="en-US" sz="3000" dirty="0"/>
          </a:p>
          <a:p>
            <a:r>
              <a:rPr lang="en-US" sz="3000" dirty="0"/>
              <a:t>•symptoms occur at rest </a:t>
            </a:r>
          </a:p>
          <a:p>
            <a:r>
              <a:rPr lang="en-US" sz="3000" dirty="0"/>
              <a:t>•evidence of myocardial necrosis - increased </a:t>
            </a:r>
            <a:r>
              <a:rPr lang="en-US" sz="3000" b="1" dirty="0"/>
              <a:t>cardiac troponin </a:t>
            </a:r>
            <a:r>
              <a:rPr lang="en-US" sz="3000" dirty="0"/>
              <a:t>or </a:t>
            </a:r>
            <a:r>
              <a:rPr lang="en-US" sz="3000" b="1" dirty="0" err="1"/>
              <a:t>Creatine</a:t>
            </a:r>
            <a:r>
              <a:rPr lang="en-US" sz="3000" b="1" dirty="0"/>
              <a:t> kinase-MB </a:t>
            </a:r>
            <a:r>
              <a:rPr lang="en-US" sz="3000" dirty="0" err="1"/>
              <a:t>isoenzyme</a:t>
            </a:r>
            <a:r>
              <a:rPr lang="en-US" sz="3000" dirty="0"/>
              <a:t> </a:t>
            </a:r>
          </a:p>
          <a:p>
            <a:r>
              <a:rPr lang="en-US" sz="3000" dirty="0"/>
              <a:t>–</a:t>
            </a:r>
            <a:r>
              <a:rPr lang="en-US" sz="3000" b="1" dirty="0"/>
              <a:t>Unstable angina (UA). </a:t>
            </a:r>
            <a:endParaRPr lang="en-US" sz="3000" dirty="0"/>
          </a:p>
          <a:p>
            <a:r>
              <a:rPr lang="en-US" sz="3000" dirty="0"/>
              <a:t>•new-onset or rapidly worsening angina (crescendo angina), </a:t>
            </a:r>
          </a:p>
          <a:p>
            <a:r>
              <a:rPr lang="en-US" sz="3000" dirty="0"/>
              <a:t>•angina on minimal exertion </a:t>
            </a:r>
          </a:p>
          <a:p>
            <a:r>
              <a:rPr lang="en-US" sz="3000" dirty="0"/>
              <a:t>•or angina at rest in the absence of myocardial damage </a:t>
            </a:r>
          </a:p>
        </p:txBody>
      </p:sp>
    </p:spTree>
    <p:extLst>
      <p:ext uri="{BB962C8B-B14F-4D97-AF65-F5344CB8AC3E}">
        <p14:creationId xmlns:p14="http://schemas.microsoft.com/office/powerpoint/2010/main" val="2975498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692696"/>
            <a:ext cx="7848872" cy="4708981"/>
          </a:xfrm>
          <a:prstGeom prst="rect">
            <a:avLst/>
          </a:prstGeom>
        </p:spPr>
        <p:txBody>
          <a:bodyPr wrap="square">
            <a:spAutoFit/>
          </a:bodyPr>
          <a:lstStyle/>
          <a:p>
            <a:r>
              <a:rPr lang="en-US" sz="2500" b="1" dirty="0"/>
              <a:t>Incidence</a:t>
            </a:r>
            <a:endParaRPr lang="en-US" sz="2500" dirty="0"/>
          </a:p>
          <a:p>
            <a:pPr lvl="1"/>
            <a:r>
              <a:rPr lang="en-US" sz="2500" b="1" dirty="0" smtClean="0"/>
              <a:t>♂</a:t>
            </a:r>
            <a:r>
              <a:rPr lang="en-US" sz="2500" b="1" dirty="0"/>
              <a:t> &gt; ♀</a:t>
            </a:r>
            <a:r>
              <a:rPr lang="en-US" sz="2500" dirty="0"/>
              <a:t> (3:1)</a:t>
            </a:r>
          </a:p>
          <a:p>
            <a:r>
              <a:rPr lang="en-US" sz="2500" b="1" dirty="0"/>
              <a:t>Risk factors</a:t>
            </a:r>
            <a:r>
              <a:rPr lang="en-US" sz="2500" dirty="0"/>
              <a:t>: See atherosclerosis.</a:t>
            </a:r>
          </a:p>
          <a:p>
            <a:pPr marL="800100" lvl="1" indent="-342900">
              <a:buFont typeface="Arial" pitchFamily="34" charset="0"/>
              <a:buChar char="•"/>
            </a:pPr>
            <a:r>
              <a:rPr lang="en-US" sz="2500" dirty="0"/>
              <a:t>Increasing age</a:t>
            </a:r>
          </a:p>
          <a:p>
            <a:pPr marL="800100" lvl="1" indent="-342900">
              <a:buFont typeface="Arial" pitchFamily="34" charset="0"/>
              <a:buChar char="•"/>
            </a:pPr>
            <a:r>
              <a:rPr lang="en-US" sz="2500" dirty="0"/>
              <a:t>Male gender</a:t>
            </a:r>
          </a:p>
          <a:p>
            <a:pPr marL="800100" lvl="1" indent="-342900">
              <a:buFont typeface="Arial" pitchFamily="34" charset="0"/>
              <a:buChar char="•"/>
            </a:pPr>
            <a:r>
              <a:rPr lang="en-US" sz="2500" dirty="0"/>
              <a:t>Personal history of angina and/or known coronary artery disease</a:t>
            </a:r>
          </a:p>
          <a:p>
            <a:pPr marL="800100" lvl="1" indent="-342900">
              <a:buFont typeface="Arial" pitchFamily="34" charset="0"/>
              <a:buChar char="•"/>
            </a:pPr>
            <a:r>
              <a:rPr lang="en-US" sz="2500" dirty="0"/>
              <a:t>Family history of CAD</a:t>
            </a:r>
          </a:p>
          <a:p>
            <a:pPr marL="800100" lvl="1" indent="-342900">
              <a:buFont typeface="Arial" pitchFamily="34" charset="0"/>
              <a:buChar char="•"/>
            </a:pPr>
            <a:r>
              <a:rPr lang="en-US" sz="2500" dirty="0"/>
              <a:t>Diabetes mellitus</a:t>
            </a:r>
          </a:p>
          <a:p>
            <a:pPr marL="800100" lvl="1" indent="-342900">
              <a:buFont typeface="Arial" pitchFamily="34" charset="0"/>
              <a:buChar char="•"/>
            </a:pPr>
            <a:r>
              <a:rPr lang="en-US" sz="2500" dirty="0"/>
              <a:t>Systolic hypertension</a:t>
            </a:r>
          </a:p>
          <a:p>
            <a:pPr marL="800100" lvl="1" indent="-342900">
              <a:buFont typeface="Arial" pitchFamily="34" charset="0"/>
              <a:buChar char="•"/>
            </a:pPr>
            <a:r>
              <a:rPr lang="en-US" sz="2500" dirty="0"/>
              <a:t>Tobacco use</a:t>
            </a:r>
          </a:p>
          <a:p>
            <a:pPr marL="800100" lvl="1" indent="-342900">
              <a:buFont typeface="Arial" pitchFamily="34" charset="0"/>
              <a:buChar char="•"/>
            </a:pPr>
            <a:r>
              <a:rPr lang="en-US" sz="2500" dirty="0"/>
              <a:t>Hyperlipidemia</a:t>
            </a:r>
          </a:p>
        </p:txBody>
      </p:sp>
    </p:spTree>
    <p:extLst>
      <p:ext uri="{BB962C8B-B14F-4D97-AF65-F5344CB8AC3E}">
        <p14:creationId xmlns:p14="http://schemas.microsoft.com/office/powerpoint/2010/main" val="2478981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88" y="538163"/>
            <a:ext cx="7667625" cy="578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4678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84" y="520219"/>
            <a:ext cx="8190656" cy="4708981"/>
          </a:xfrm>
          <a:prstGeom prst="rect">
            <a:avLst/>
          </a:prstGeom>
        </p:spPr>
        <p:txBody>
          <a:bodyPr wrap="square">
            <a:spAutoFit/>
          </a:bodyPr>
          <a:lstStyle/>
          <a:p>
            <a:r>
              <a:rPr lang="en-US" sz="2500" b="1" dirty="0"/>
              <a:t>Etiology</a:t>
            </a:r>
          </a:p>
          <a:p>
            <a:r>
              <a:rPr lang="en-US" sz="2500" b="1" dirty="0"/>
              <a:t>Most common cause</a:t>
            </a:r>
            <a:r>
              <a:rPr lang="en-US" sz="2500" dirty="0"/>
              <a:t>: coronary artery </a:t>
            </a:r>
            <a:r>
              <a:rPr lang="en-US" sz="2500" b="1" dirty="0"/>
              <a:t>atherosclerosis</a:t>
            </a:r>
            <a:endParaRPr lang="en-US" sz="2500" dirty="0"/>
          </a:p>
          <a:p>
            <a:r>
              <a:rPr lang="en-US" sz="2500" b="1" dirty="0"/>
              <a:t>Less common</a:t>
            </a:r>
            <a:endParaRPr lang="en-US" sz="2500" dirty="0"/>
          </a:p>
          <a:p>
            <a:pPr lvl="1"/>
            <a:r>
              <a:rPr lang="en-US" sz="2500" dirty="0"/>
              <a:t>Coronary artery dissection</a:t>
            </a:r>
          </a:p>
          <a:p>
            <a:pPr lvl="1"/>
            <a:r>
              <a:rPr lang="en-US" sz="2500" b="1" dirty="0"/>
              <a:t>Coronary artery vasospasm</a:t>
            </a:r>
            <a:r>
              <a:rPr lang="en-US" sz="2500" dirty="0"/>
              <a:t> (e.g., Prinzmetal angina, cocaine use)</a:t>
            </a:r>
          </a:p>
          <a:p>
            <a:pPr lvl="1"/>
            <a:r>
              <a:rPr lang="en-US" sz="2500" dirty="0" smtClean="0"/>
              <a:t>Vasculitis</a:t>
            </a:r>
            <a:r>
              <a:rPr lang="en-US" sz="2500" dirty="0"/>
              <a:t> (e.g., polyarteritis </a:t>
            </a:r>
            <a:r>
              <a:rPr lang="en-US" sz="2500" dirty="0" err="1"/>
              <a:t>nodosa</a:t>
            </a:r>
            <a:r>
              <a:rPr lang="en-US" sz="2500" dirty="0"/>
              <a:t>, Kawasaki syndrome)</a:t>
            </a:r>
          </a:p>
          <a:p>
            <a:pPr lvl="1"/>
            <a:r>
              <a:rPr lang="en-US" sz="2500" dirty="0"/>
              <a:t>Myocardial oxygen supply-demand mismatch</a:t>
            </a:r>
          </a:p>
          <a:p>
            <a:pPr lvl="2"/>
            <a:r>
              <a:rPr lang="en-US" sz="2500" dirty="0"/>
              <a:t>Hypotension</a:t>
            </a:r>
          </a:p>
          <a:p>
            <a:pPr lvl="2"/>
            <a:r>
              <a:rPr lang="en-US" sz="2500" dirty="0"/>
              <a:t>Severe anemia</a:t>
            </a:r>
          </a:p>
          <a:p>
            <a:pPr lvl="2"/>
            <a:r>
              <a:rPr lang="en-US" sz="2500" dirty="0"/>
              <a:t>Hypertrophic cardiomyopathy</a:t>
            </a:r>
          </a:p>
          <a:p>
            <a:pPr lvl="2"/>
            <a:r>
              <a:rPr lang="en-US" sz="2500" dirty="0"/>
              <a:t>Severe aortic stenosis</a:t>
            </a:r>
          </a:p>
        </p:txBody>
      </p:sp>
    </p:spTree>
    <p:extLst>
      <p:ext uri="{BB962C8B-B14F-4D97-AF65-F5344CB8AC3E}">
        <p14:creationId xmlns:p14="http://schemas.microsoft.com/office/powerpoint/2010/main" val="2661160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80347387"/>
              </p:ext>
            </p:extLst>
          </p:nvPr>
        </p:nvGraphicFramePr>
        <p:xfrm>
          <a:off x="457200" y="1300336"/>
          <a:ext cx="8229600" cy="4297680"/>
        </p:xfrm>
        <a:graphic>
          <a:graphicData uri="http://schemas.openxmlformats.org/drawingml/2006/table">
            <a:tbl>
              <a:tblPr/>
              <a:tblGrid>
                <a:gridCol w="2057400"/>
                <a:gridCol w="2057400"/>
                <a:gridCol w="2057400"/>
                <a:gridCol w="2057400"/>
              </a:tblGrid>
              <a:tr h="0">
                <a:tc>
                  <a:txBody>
                    <a:bodyPr/>
                    <a:lstStyle/>
                    <a:p>
                      <a:endParaRPr lang="en-US" sz="1800" dirty="0"/>
                    </a:p>
                  </a:txBody>
                  <a:tcPr>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rtl="0" fontAlgn="t"/>
                      <a:r>
                        <a:rPr lang="en-US" sz="1800" b="1" u="none" strike="noStrike" dirty="0">
                          <a:effectLst/>
                        </a:rPr>
                        <a:t/>
                      </a:r>
                      <a:br>
                        <a:rPr lang="en-US" sz="1800" b="1" u="none" strike="noStrike" dirty="0">
                          <a:effectLst/>
                        </a:rPr>
                      </a:br>
                      <a:r>
                        <a:rPr lang="en-US" sz="1800" b="1" u="none" strike="noStrike" dirty="0">
                          <a:effectLst/>
                        </a:rPr>
                        <a:t>Unstable </a:t>
                      </a:r>
                      <a:r>
                        <a:rPr lang="en-US" sz="1800" b="1" u="none" strike="noStrike" dirty="0" smtClean="0">
                          <a:effectLst/>
                        </a:rPr>
                        <a:t>angina</a:t>
                      </a:r>
                      <a:endParaRPr lang="en-US" sz="1800" dirty="0">
                        <a:effectLst/>
                      </a:endParaRPr>
                    </a:p>
                  </a:txBody>
                  <a:tcPr>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rtl="0" fontAlgn="t"/>
                      <a:r>
                        <a:rPr lang="en-US" sz="1800" b="1" u="none" strike="noStrike" dirty="0">
                          <a:effectLst/>
                        </a:rPr>
                        <a:t>Non-ST-segment elevation myocardial infarction</a:t>
                      </a:r>
                      <a:r>
                        <a:rPr lang="en-US" sz="1800" dirty="0">
                          <a:effectLst/>
                        </a:rPr>
                        <a:t> (</a:t>
                      </a:r>
                      <a:r>
                        <a:rPr lang="en-US" sz="1800" b="1" u="none" strike="noStrike" dirty="0">
                          <a:effectLst/>
                        </a:rPr>
                        <a:t>NSTEMI</a:t>
                      </a:r>
                      <a:r>
                        <a:rPr lang="en-US" sz="1800" b="1" dirty="0">
                          <a:effectLst/>
                        </a:rPr>
                        <a:t>)</a:t>
                      </a:r>
                      <a:r>
                        <a:rPr lang="en-US" sz="1800" dirty="0">
                          <a:effectLst/>
                        </a:rPr>
                        <a:t> </a:t>
                      </a:r>
                    </a:p>
                  </a:txBody>
                  <a:tcPr>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rtl="0" fontAlgn="t"/>
                      <a:r>
                        <a:rPr lang="en-US" sz="1800" b="1" u="none" strike="noStrike" dirty="0">
                          <a:effectLst/>
                        </a:rPr>
                        <a:t>ST-segment elevation myocardial infarction</a:t>
                      </a:r>
                      <a:r>
                        <a:rPr lang="en-US" sz="1800" dirty="0">
                          <a:effectLst/>
                        </a:rPr>
                        <a:t> (</a:t>
                      </a:r>
                      <a:r>
                        <a:rPr lang="en-US" sz="1800" b="1" u="none" strike="noStrike" dirty="0">
                          <a:effectLst/>
                        </a:rPr>
                        <a:t>STEMI</a:t>
                      </a:r>
                      <a:r>
                        <a:rPr lang="en-US" sz="1800" b="1" dirty="0">
                          <a:effectLst/>
                        </a:rPr>
                        <a:t>)</a:t>
                      </a:r>
                      <a:r>
                        <a:rPr lang="en-US" sz="1800" dirty="0">
                          <a:effectLst/>
                        </a:rPr>
                        <a:t> </a:t>
                      </a:r>
                    </a:p>
                  </a:txBody>
                  <a:tcPr>
                    <a:lnL w="9525" cap="flat" cmpd="sng" algn="ctr">
                      <a:solidFill>
                        <a:srgbClr val="C6C7C9"/>
                      </a:solidFill>
                      <a:prstDash val="solid"/>
                      <a:round/>
                      <a:headEnd type="none" w="med" len="med"/>
                      <a:tailEnd type="none" w="med" len="med"/>
                    </a:lnL>
                    <a:lnB w="9525" cap="flat" cmpd="sng" algn="ctr">
                      <a:solidFill>
                        <a:srgbClr val="C6C7C9"/>
                      </a:solidFill>
                      <a:prstDash val="solid"/>
                      <a:round/>
                      <a:headEnd type="none" w="med" len="med"/>
                      <a:tailEnd type="none" w="med" len="med"/>
                    </a:lnB>
                  </a:tcPr>
                </a:tc>
              </a:tr>
              <a:tr h="0">
                <a:tc>
                  <a:txBody>
                    <a:bodyPr/>
                    <a:lstStyle/>
                    <a:p>
                      <a:pPr algn="ctr" fontAlgn="t"/>
                      <a:r>
                        <a:rPr lang="en-US" sz="1800" b="1" dirty="0">
                          <a:effectLst/>
                        </a:rPr>
                        <a:t>Description</a:t>
                      </a:r>
                      <a:endParaRPr lang="en-US" sz="1800" dirty="0">
                        <a:effectLst/>
                      </a:endParaRPr>
                    </a:p>
                  </a:txBody>
                  <a:tcPr>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buFont typeface="Arial"/>
                        <a:buChar char="•"/>
                      </a:pPr>
                      <a:r>
                        <a:rPr lang="en-US" sz="1800" dirty="0">
                          <a:effectLst/>
                        </a:rPr>
                        <a:t>Acute </a:t>
                      </a:r>
                      <a:r>
                        <a:rPr lang="en-US" sz="1800" u="none" strike="noStrike" dirty="0">
                          <a:effectLst/>
                        </a:rPr>
                        <a:t>myocardial</a:t>
                      </a:r>
                      <a:r>
                        <a:rPr lang="en-US" sz="1800" dirty="0">
                          <a:effectLst/>
                        </a:rPr>
                        <a:t> </a:t>
                      </a:r>
                      <a:r>
                        <a:rPr lang="en-US" sz="1800" dirty="0" smtClean="0">
                          <a:effectLst/>
                        </a:rPr>
                        <a:t>  </a:t>
                      </a:r>
                      <a:r>
                        <a:rPr lang="en-US" sz="1800" u="none" strike="noStrike" dirty="0" smtClean="0">
                          <a:effectLst/>
                        </a:rPr>
                        <a:t>ischemia</a:t>
                      </a:r>
                      <a:r>
                        <a:rPr lang="en-US" sz="1800" dirty="0">
                          <a:effectLst/>
                        </a:rPr>
                        <a:t> that is not severe enough to cause detectable quantities of </a:t>
                      </a:r>
                      <a:r>
                        <a:rPr lang="en-US" sz="1800" u="none" strike="noStrike" dirty="0">
                          <a:effectLst/>
                        </a:rPr>
                        <a:t>myocardial</a:t>
                      </a:r>
                      <a:r>
                        <a:rPr lang="en-US" sz="1800" dirty="0">
                          <a:effectLst/>
                        </a:rPr>
                        <a:t> injury biomarkers or ST-segment elevations on </a:t>
                      </a:r>
                      <a:r>
                        <a:rPr lang="en-US" sz="1800" u="none" strike="noStrike" dirty="0">
                          <a:effectLst/>
                        </a:rPr>
                        <a:t>ECG</a:t>
                      </a:r>
                      <a:endParaRPr lang="en-US" sz="1800" dirty="0">
                        <a:effectLst/>
                      </a:endParaRPr>
                    </a:p>
                  </a:txBody>
                  <a:tcPr>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buFont typeface="Arial"/>
                        <a:buChar char="•"/>
                      </a:pPr>
                      <a:r>
                        <a:rPr lang="en-US" sz="1800" dirty="0">
                          <a:effectLst/>
                        </a:rPr>
                        <a:t>Acute </a:t>
                      </a:r>
                      <a:r>
                        <a:rPr lang="en-US" sz="1800" u="none" strike="noStrike" dirty="0">
                          <a:effectLst/>
                        </a:rPr>
                        <a:t>myocardial</a:t>
                      </a:r>
                      <a:r>
                        <a:rPr lang="en-US" sz="1800" dirty="0">
                          <a:effectLst/>
                        </a:rPr>
                        <a:t> </a:t>
                      </a:r>
                      <a:r>
                        <a:rPr lang="en-US" sz="1800" dirty="0" smtClean="0">
                          <a:effectLst/>
                        </a:rPr>
                        <a:t>  </a:t>
                      </a:r>
                      <a:r>
                        <a:rPr lang="en-US" sz="1800" u="none" strike="noStrike" dirty="0" smtClean="0">
                          <a:effectLst/>
                        </a:rPr>
                        <a:t>ischemia</a:t>
                      </a:r>
                      <a:r>
                        <a:rPr lang="en-US" sz="1800" dirty="0">
                          <a:effectLst/>
                        </a:rPr>
                        <a:t> that is severe enough to cause detectable quantities of </a:t>
                      </a:r>
                      <a:r>
                        <a:rPr lang="en-US" sz="1800" u="none" strike="noStrike" dirty="0">
                          <a:effectLst/>
                        </a:rPr>
                        <a:t>myocardial</a:t>
                      </a:r>
                      <a:r>
                        <a:rPr lang="en-US" sz="1800" dirty="0">
                          <a:effectLst/>
                        </a:rPr>
                        <a:t> injury biomarkers but without ST-segment elevations on </a:t>
                      </a:r>
                      <a:r>
                        <a:rPr lang="en-US" sz="1800" u="none" strike="noStrike" dirty="0">
                          <a:effectLst/>
                        </a:rPr>
                        <a:t>ECG</a:t>
                      </a:r>
                      <a:endParaRPr lang="en-US" sz="1800" dirty="0">
                        <a:effectLst/>
                      </a:endParaRPr>
                    </a:p>
                  </a:txBody>
                  <a:tcPr>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buFont typeface="Arial"/>
                        <a:buChar char="•"/>
                      </a:pPr>
                      <a:r>
                        <a:rPr lang="en-US" sz="1800" dirty="0">
                          <a:effectLst/>
                        </a:rPr>
                        <a:t>Acute </a:t>
                      </a:r>
                      <a:r>
                        <a:rPr lang="en-US" sz="1800" u="none" strike="noStrike" dirty="0">
                          <a:effectLst/>
                        </a:rPr>
                        <a:t>myocardial</a:t>
                      </a:r>
                      <a:r>
                        <a:rPr lang="en-US" sz="1800" dirty="0">
                          <a:effectLst/>
                        </a:rPr>
                        <a:t> </a:t>
                      </a:r>
                      <a:r>
                        <a:rPr lang="en-US" sz="1800" dirty="0" smtClean="0">
                          <a:effectLst/>
                        </a:rPr>
                        <a:t>  </a:t>
                      </a:r>
                      <a:r>
                        <a:rPr lang="en-US" sz="1800" u="none" strike="noStrike" dirty="0" smtClean="0">
                          <a:effectLst/>
                        </a:rPr>
                        <a:t>ischemia</a:t>
                      </a:r>
                      <a:r>
                        <a:rPr lang="en-US" sz="1800" dirty="0">
                          <a:effectLst/>
                        </a:rPr>
                        <a:t> that is severe enough to cause ST-segment elevations on </a:t>
                      </a:r>
                      <a:r>
                        <a:rPr lang="en-US" sz="1800" u="none" strike="noStrike" dirty="0">
                          <a:effectLst/>
                        </a:rPr>
                        <a:t>ECG</a:t>
                      </a:r>
                      <a:endParaRPr lang="en-US" sz="1800" dirty="0">
                        <a:effectLst/>
                      </a:endParaRPr>
                    </a:p>
                  </a:txBody>
                  <a:tcPr>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520439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85698024"/>
              </p:ext>
            </p:extLst>
          </p:nvPr>
        </p:nvGraphicFramePr>
        <p:xfrm>
          <a:off x="539552" y="1584184"/>
          <a:ext cx="8136904" cy="3428992"/>
        </p:xfrm>
        <a:graphic>
          <a:graphicData uri="http://schemas.openxmlformats.org/drawingml/2006/table">
            <a:tbl>
              <a:tblPr/>
              <a:tblGrid>
                <a:gridCol w="2034226"/>
                <a:gridCol w="2034226"/>
                <a:gridCol w="2034226"/>
                <a:gridCol w="2034226"/>
              </a:tblGrid>
              <a:tr h="1097203">
                <a:tc>
                  <a:txBody>
                    <a:bodyPr/>
                    <a:lstStyle/>
                    <a:p>
                      <a:endParaRPr lang="en-US" sz="1800" dirty="0"/>
                    </a:p>
                  </a:txBody>
                  <a:tcPr marL="68575" marR="68575" marT="34288" marB="34288">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u="none" strike="noStrike" dirty="0">
                          <a:effectLst/>
                        </a:rPr>
                        <a:t/>
                      </a:r>
                      <a:br>
                        <a:rPr lang="en-US" sz="1800" b="1" u="none" strike="noStrike" dirty="0">
                          <a:effectLst/>
                        </a:rPr>
                      </a:br>
                      <a:r>
                        <a:rPr lang="en-US" sz="1800" b="1" u="none" strike="noStrike" dirty="0">
                          <a:effectLst/>
                        </a:rPr>
                        <a:t>Unstable angina</a:t>
                      </a:r>
                      <a:r>
                        <a:rPr lang="en-US" sz="1800" dirty="0">
                          <a:effectLst/>
                        </a:rPr>
                        <a:t> </a:t>
                      </a:r>
                    </a:p>
                  </a:txBody>
                  <a:tcPr marL="68575" marR="68575" marT="34288" marB="34288">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u="none" strike="noStrike" dirty="0">
                          <a:effectLst/>
                        </a:rPr>
                        <a:t>Non-ST-segment elevation myocardial infarction</a:t>
                      </a:r>
                      <a:r>
                        <a:rPr lang="en-US" sz="1800" dirty="0">
                          <a:effectLst/>
                        </a:rPr>
                        <a:t> (</a:t>
                      </a:r>
                      <a:r>
                        <a:rPr lang="en-US" sz="1800" b="1" u="none" strike="noStrike" dirty="0">
                          <a:effectLst/>
                        </a:rPr>
                        <a:t>NSTEMI</a:t>
                      </a:r>
                      <a:r>
                        <a:rPr lang="en-US" sz="1800" b="1" dirty="0">
                          <a:effectLst/>
                        </a:rPr>
                        <a:t>)</a:t>
                      </a:r>
                      <a:r>
                        <a:rPr lang="en-US" sz="1800" dirty="0">
                          <a:effectLst/>
                        </a:rPr>
                        <a:t> </a:t>
                      </a:r>
                    </a:p>
                  </a:txBody>
                  <a:tcPr marL="68575" marR="68575" marT="34288" marB="34288">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u="none" strike="noStrike" dirty="0">
                          <a:effectLst/>
                        </a:rPr>
                        <a:t>ST-segment elevation myocardial infarction</a:t>
                      </a:r>
                      <a:r>
                        <a:rPr lang="en-US" sz="1800" dirty="0">
                          <a:effectLst/>
                        </a:rPr>
                        <a:t> (</a:t>
                      </a:r>
                      <a:r>
                        <a:rPr lang="en-US" sz="1800" b="1" u="none" strike="noStrike" dirty="0">
                          <a:effectLst/>
                        </a:rPr>
                        <a:t>STEMI</a:t>
                      </a:r>
                      <a:r>
                        <a:rPr lang="en-US" sz="1800" b="1" dirty="0">
                          <a:effectLst/>
                        </a:rPr>
                        <a:t>)</a:t>
                      </a:r>
                      <a:r>
                        <a:rPr lang="en-US" sz="1800" dirty="0">
                          <a:effectLst/>
                        </a:rPr>
                        <a:t> </a:t>
                      </a:r>
                    </a:p>
                  </a:txBody>
                  <a:tcPr marL="68575" marR="68575" marT="34288" marB="34288">
                    <a:lnL w="9525" cap="flat" cmpd="sng" algn="ctr">
                      <a:solidFill>
                        <a:srgbClr val="C6C7C9"/>
                      </a:solidFill>
                      <a:prstDash val="solid"/>
                      <a:round/>
                      <a:headEnd type="none" w="med" len="med"/>
                      <a:tailEnd type="none" w="med" len="med"/>
                    </a:lnL>
                    <a:lnB w="9525" cap="flat" cmpd="sng" algn="ctr">
                      <a:solidFill>
                        <a:srgbClr val="C6C7C9"/>
                      </a:solidFill>
                      <a:prstDash val="solid"/>
                      <a:round/>
                      <a:headEnd type="none" w="med" len="med"/>
                      <a:tailEnd type="none" w="med" len="med"/>
                    </a:lnB>
                  </a:tcPr>
                </a:tc>
              </a:tr>
              <a:tr h="1302929">
                <a:tc>
                  <a:txBody>
                    <a:bodyPr/>
                    <a:lstStyle/>
                    <a:p>
                      <a:pPr algn="ctr" fontAlgn="t"/>
                      <a:r>
                        <a:rPr lang="en-US" sz="1800" b="1" dirty="0">
                          <a:effectLst/>
                        </a:rPr>
                        <a:t>Clinical presentation</a:t>
                      </a:r>
                      <a:r>
                        <a:rPr lang="en-US" sz="1800" dirty="0">
                          <a:effectLst/>
                        </a:rPr>
                        <a:t> </a:t>
                      </a:r>
                    </a:p>
                  </a:txBody>
                  <a:tcPr marL="68575" marR="68575" marT="34288" marB="34288">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gridSpan="3">
                  <a:txBody>
                    <a:bodyPr/>
                    <a:lstStyle/>
                    <a:p>
                      <a:pPr fontAlgn="t">
                        <a:buFont typeface="Arial"/>
                        <a:buChar char="•"/>
                      </a:pPr>
                      <a:r>
                        <a:rPr lang="en-US" sz="1800" b="1" u="none" strike="noStrike" dirty="0">
                          <a:effectLst/>
                        </a:rPr>
                        <a:t>Angina</a:t>
                      </a:r>
                      <a:r>
                        <a:rPr lang="en-US" sz="1800" dirty="0">
                          <a:effectLst/>
                        </a:rPr>
                        <a:t> at rest or with minimal exertion</a:t>
                      </a:r>
                    </a:p>
                    <a:p>
                      <a:pPr fontAlgn="t">
                        <a:buFont typeface="Arial"/>
                        <a:buChar char="•"/>
                      </a:pPr>
                      <a:r>
                        <a:rPr lang="en-US" sz="1800" dirty="0">
                          <a:effectLst/>
                        </a:rPr>
                        <a:t>New-onset </a:t>
                      </a:r>
                      <a:r>
                        <a:rPr lang="en-US" sz="1800" u="none" strike="noStrike" dirty="0">
                          <a:effectLst/>
                        </a:rPr>
                        <a:t>angina</a:t>
                      </a:r>
                      <a:endParaRPr lang="en-US" sz="1800" dirty="0">
                        <a:effectLst/>
                      </a:endParaRPr>
                    </a:p>
                    <a:p>
                      <a:pPr fontAlgn="t">
                        <a:buFont typeface="Arial"/>
                        <a:buChar char="•"/>
                      </a:pPr>
                      <a:r>
                        <a:rPr lang="en-US" sz="1800" dirty="0">
                          <a:effectLst/>
                        </a:rPr>
                        <a:t>Severe, persistent, and/or worsening </a:t>
                      </a:r>
                      <a:r>
                        <a:rPr lang="en-US" sz="1800" u="none" strike="noStrike" dirty="0">
                          <a:effectLst/>
                        </a:rPr>
                        <a:t>angina</a:t>
                      </a:r>
                      <a:r>
                        <a:rPr lang="en-US" sz="1800" dirty="0">
                          <a:effectLst/>
                        </a:rPr>
                        <a:t> (</a:t>
                      </a:r>
                      <a:r>
                        <a:rPr lang="en-US" sz="1800" u="none" strike="noStrike" dirty="0">
                          <a:effectLst/>
                        </a:rPr>
                        <a:t>crescendo angina</a:t>
                      </a:r>
                      <a:r>
                        <a:rPr lang="en-US" sz="1800" dirty="0">
                          <a:effectLst/>
                        </a:rPr>
                        <a:t>)</a:t>
                      </a:r>
                    </a:p>
                    <a:p>
                      <a:pPr fontAlgn="t">
                        <a:buFont typeface="Arial"/>
                        <a:buChar char="•"/>
                      </a:pPr>
                      <a:r>
                        <a:rPr lang="en-US" sz="1800" b="1" dirty="0">
                          <a:effectLst/>
                        </a:rPr>
                        <a:t>Autonomic symptoms</a:t>
                      </a:r>
                      <a:r>
                        <a:rPr lang="en-US" sz="1800" dirty="0">
                          <a:effectLst/>
                        </a:rPr>
                        <a:t> may be present: diaphoresis, </a:t>
                      </a:r>
                      <a:r>
                        <a:rPr lang="en-US" sz="1800" u="none" strike="noStrike" dirty="0">
                          <a:effectLst/>
                        </a:rPr>
                        <a:t>syncope</a:t>
                      </a:r>
                      <a:r>
                        <a:rPr lang="en-US" sz="1800" dirty="0">
                          <a:effectLst/>
                        </a:rPr>
                        <a:t>, palpitations, nausea, and/or vomiting</a:t>
                      </a:r>
                    </a:p>
                  </a:txBody>
                  <a:tcPr marL="68575" marR="68575" marT="34288" marB="34288">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3009446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84853879"/>
              </p:ext>
            </p:extLst>
          </p:nvPr>
        </p:nvGraphicFramePr>
        <p:xfrm>
          <a:off x="179512" y="1089092"/>
          <a:ext cx="8640960" cy="3996092"/>
        </p:xfrm>
        <a:graphic>
          <a:graphicData uri="http://schemas.openxmlformats.org/drawingml/2006/table">
            <a:tbl>
              <a:tblPr/>
              <a:tblGrid>
                <a:gridCol w="2160240"/>
                <a:gridCol w="2160240"/>
                <a:gridCol w="2160240"/>
                <a:gridCol w="2160240"/>
              </a:tblGrid>
              <a:tr h="696302">
                <a:tc>
                  <a:txBody>
                    <a:bodyPr/>
                    <a:lstStyle/>
                    <a:p>
                      <a:pPr algn="ctr" fontAlgn="t"/>
                      <a:endParaRPr lang="en-US" sz="1800" dirty="0">
                        <a:effectLst/>
                      </a:endParaRPr>
                    </a:p>
                  </a:txBody>
                  <a:tcPr marL="43519" marR="43519" marT="21759" marB="21759">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u="none" strike="noStrike" dirty="0">
                          <a:effectLst/>
                        </a:rPr>
                        <a:t/>
                      </a:r>
                      <a:br>
                        <a:rPr lang="en-US" sz="1800" b="1" u="none" strike="noStrike" dirty="0">
                          <a:effectLst/>
                        </a:rPr>
                      </a:br>
                      <a:r>
                        <a:rPr lang="en-US" sz="1800" b="1" u="none" strike="noStrike" dirty="0">
                          <a:effectLst/>
                        </a:rPr>
                        <a:t>Unstable angina</a:t>
                      </a:r>
                      <a:r>
                        <a:rPr lang="en-US" sz="1800" dirty="0">
                          <a:effectLst/>
                        </a:rPr>
                        <a:t> </a:t>
                      </a:r>
                    </a:p>
                  </a:txBody>
                  <a:tcPr marL="68575" marR="68575" marT="34288" marB="34288">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u="none" strike="noStrike" dirty="0">
                          <a:effectLst/>
                        </a:rPr>
                        <a:t>Non-ST-segment elevation myocardial infarction</a:t>
                      </a:r>
                      <a:r>
                        <a:rPr lang="en-US" sz="1800" dirty="0">
                          <a:effectLst/>
                        </a:rPr>
                        <a:t> (</a:t>
                      </a:r>
                      <a:r>
                        <a:rPr lang="en-US" sz="1800" b="1" u="none" strike="noStrike" dirty="0">
                          <a:effectLst/>
                        </a:rPr>
                        <a:t>NSTEMI</a:t>
                      </a:r>
                      <a:r>
                        <a:rPr lang="en-US" sz="1800" b="1" dirty="0">
                          <a:effectLst/>
                        </a:rPr>
                        <a:t>)</a:t>
                      </a:r>
                      <a:r>
                        <a:rPr lang="en-US" sz="1800" dirty="0">
                          <a:effectLst/>
                        </a:rPr>
                        <a:t> </a:t>
                      </a:r>
                    </a:p>
                  </a:txBody>
                  <a:tcPr marL="68575" marR="68575" marT="34288" marB="34288">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u="none" strike="noStrike" dirty="0">
                          <a:effectLst/>
                        </a:rPr>
                        <a:t>ST-segment elevation myocardial infarction</a:t>
                      </a:r>
                      <a:r>
                        <a:rPr lang="en-US" sz="1800" dirty="0">
                          <a:effectLst/>
                        </a:rPr>
                        <a:t> (</a:t>
                      </a:r>
                      <a:r>
                        <a:rPr lang="en-US" sz="1800" b="1" u="none" strike="noStrike" dirty="0">
                          <a:effectLst/>
                        </a:rPr>
                        <a:t>STEMI</a:t>
                      </a:r>
                      <a:r>
                        <a:rPr lang="en-US" sz="1800" b="1" dirty="0">
                          <a:effectLst/>
                        </a:rPr>
                        <a:t>)</a:t>
                      </a:r>
                      <a:r>
                        <a:rPr lang="en-US" sz="1800" dirty="0">
                          <a:effectLst/>
                        </a:rPr>
                        <a:t> </a:t>
                      </a:r>
                    </a:p>
                  </a:txBody>
                  <a:tcPr marL="68575" marR="68575" marT="34288" marB="34288">
                    <a:lnL w="9525" cap="flat" cmpd="sng" algn="ctr">
                      <a:solidFill>
                        <a:srgbClr val="C6C7C9"/>
                      </a:solidFill>
                      <a:prstDash val="solid"/>
                      <a:round/>
                      <a:headEnd type="none" w="med" len="med"/>
                      <a:tailEnd type="none" w="med" len="med"/>
                    </a:lnL>
                    <a:lnB w="9525" cap="flat" cmpd="sng" algn="ctr">
                      <a:solidFill>
                        <a:srgbClr val="C6C7C9"/>
                      </a:solidFill>
                      <a:prstDash val="solid"/>
                      <a:round/>
                      <a:headEnd type="none" w="med" len="med"/>
                      <a:tailEnd type="none" w="med" len="med"/>
                    </a:lnB>
                  </a:tcPr>
                </a:tc>
              </a:tr>
              <a:tr h="1087972">
                <a:tc>
                  <a:txBody>
                    <a:bodyPr/>
                    <a:lstStyle/>
                    <a:p>
                      <a:pPr algn="ctr" fontAlgn="t"/>
                      <a:r>
                        <a:rPr lang="en-US" sz="1800" b="1" dirty="0">
                          <a:effectLst/>
                        </a:rPr>
                        <a:t>Pathophysiology</a:t>
                      </a:r>
                      <a:endParaRPr lang="en-US" sz="1800" dirty="0">
                        <a:effectLst/>
                      </a:endParaRPr>
                    </a:p>
                  </a:txBody>
                  <a:tcPr marL="43519" marR="43519" marT="21759" marB="21759">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buFont typeface="Arial"/>
                        <a:buChar char="•"/>
                      </a:pPr>
                      <a:r>
                        <a:rPr lang="en-US" sz="1800" b="1" dirty="0">
                          <a:effectLst/>
                        </a:rPr>
                        <a:t>Partial occlusion</a:t>
                      </a:r>
                      <a:r>
                        <a:rPr lang="en-US" sz="1800" dirty="0">
                          <a:effectLst/>
                        </a:rPr>
                        <a:t> of coronary vessel → decreased blood supply → </a:t>
                      </a:r>
                      <a:r>
                        <a:rPr lang="en-US" sz="1800" u="none" strike="noStrike" dirty="0">
                          <a:effectLst/>
                        </a:rPr>
                        <a:t>ischemic</a:t>
                      </a:r>
                      <a:r>
                        <a:rPr lang="en-US" sz="1800" dirty="0">
                          <a:effectLst/>
                        </a:rPr>
                        <a:t> symptoms (also during rest)</a:t>
                      </a:r>
                    </a:p>
                  </a:txBody>
                  <a:tcPr marL="43519" marR="43519" marT="21759" marB="21759">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buFont typeface="Arial"/>
                        <a:buChar char="•"/>
                      </a:pPr>
                      <a:r>
                        <a:rPr lang="en-US" sz="1800" dirty="0">
                          <a:effectLst/>
                        </a:rPr>
                        <a:t>Classically due to partial occlusion of a </a:t>
                      </a:r>
                      <a:r>
                        <a:rPr lang="en-US" sz="1800" u="none" strike="noStrike" dirty="0">
                          <a:effectLst/>
                        </a:rPr>
                        <a:t>coronary artery</a:t>
                      </a:r>
                      <a:endParaRPr lang="en-US" sz="1800" dirty="0">
                        <a:effectLst/>
                      </a:endParaRPr>
                    </a:p>
                    <a:p>
                      <a:pPr fontAlgn="t">
                        <a:buFont typeface="Arial"/>
                        <a:buChar char="•"/>
                      </a:pPr>
                      <a:r>
                        <a:rPr lang="en-US" sz="1800" dirty="0">
                          <a:effectLst/>
                        </a:rPr>
                        <a:t>Affects the inner layer of the </a:t>
                      </a:r>
                      <a:r>
                        <a:rPr lang="en-US" sz="1800" u="none" strike="noStrike" dirty="0">
                          <a:effectLst/>
                        </a:rPr>
                        <a:t>heart</a:t>
                      </a:r>
                      <a:r>
                        <a:rPr lang="en-US" sz="1800" dirty="0">
                          <a:effectLst/>
                        </a:rPr>
                        <a:t> (</a:t>
                      </a:r>
                      <a:r>
                        <a:rPr lang="en-US" sz="1800" b="1" dirty="0" err="1">
                          <a:effectLst/>
                        </a:rPr>
                        <a:t>subendocardial</a:t>
                      </a:r>
                      <a:r>
                        <a:rPr lang="en-US" sz="1800" b="1" dirty="0">
                          <a:effectLst/>
                        </a:rPr>
                        <a:t> infarction</a:t>
                      </a:r>
                      <a:r>
                        <a:rPr lang="en-US" sz="1800" dirty="0">
                          <a:effectLst/>
                        </a:rPr>
                        <a:t>)</a:t>
                      </a:r>
                    </a:p>
                  </a:txBody>
                  <a:tcPr marL="43519" marR="43519" marT="21759" marB="21759">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buFont typeface="Arial"/>
                        <a:buChar char="•"/>
                      </a:pPr>
                      <a:r>
                        <a:rPr lang="en-US" sz="1800" dirty="0">
                          <a:effectLst/>
                        </a:rPr>
                        <a:t>Classically due to complete occlusion of a </a:t>
                      </a:r>
                      <a:r>
                        <a:rPr lang="en-US" sz="1800" u="none" strike="noStrike" dirty="0">
                          <a:effectLst/>
                        </a:rPr>
                        <a:t>coronary artery</a:t>
                      </a:r>
                      <a:endParaRPr lang="en-US" sz="1800" dirty="0">
                        <a:effectLst/>
                      </a:endParaRPr>
                    </a:p>
                    <a:p>
                      <a:pPr fontAlgn="t">
                        <a:buFont typeface="Arial"/>
                        <a:buChar char="•"/>
                      </a:pPr>
                      <a:r>
                        <a:rPr lang="en-US" sz="1800" dirty="0">
                          <a:effectLst/>
                        </a:rPr>
                        <a:t>Affects full thickness of the </a:t>
                      </a:r>
                      <a:r>
                        <a:rPr lang="en-US" sz="1800" u="none" strike="noStrike" dirty="0">
                          <a:effectLst/>
                        </a:rPr>
                        <a:t>myocardium</a:t>
                      </a:r>
                      <a:r>
                        <a:rPr lang="en-US" sz="1800" dirty="0">
                          <a:effectLst/>
                        </a:rPr>
                        <a:t> (</a:t>
                      </a:r>
                      <a:r>
                        <a:rPr lang="en-US" sz="1800" b="1" dirty="0" err="1">
                          <a:effectLst/>
                        </a:rPr>
                        <a:t>transmural</a:t>
                      </a:r>
                      <a:r>
                        <a:rPr lang="en-US" sz="1800" b="1" dirty="0">
                          <a:effectLst/>
                        </a:rPr>
                        <a:t> infarction</a:t>
                      </a:r>
                      <a:r>
                        <a:rPr lang="en-US" sz="1800" dirty="0">
                          <a:effectLst/>
                        </a:rPr>
                        <a:t>)</a:t>
                      </a:r>
                    </a:p>
                  </a:txBody>
                  <a:tcPr marL="43519" marR="43519" marT="21759" marB="21759">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r>
              <a:tr h="565745">
                <a:tc>
                  <a:txBody>
                    <a:bodyPr/>
                    <a:lstStyle/>
                    <a:p>
                      <a:pPr algn="ctr" fontAlgn="t"/>
                      <a:r>
                        <a:rPr lang="en-US" sz="1800" b="1" u="none" strike="noStrike" dirty="0">
                          <a:effectLst/>
                        </a:rPr>
                        <a:t>Cardiac biomarkers</a:t>
                      </a:r>
                      <a:endParaRPr lang="en-US" sz="1800" dirty="0">
                        <a:effectLst/>
                      </a:endParaRPr>
                    </a:p>
                  </a:txBody>
                  <a:tcPr marL="43519" marR="43519" marT="21759" marB="21759">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buFont typeface="Arial"/>
                        <a:buChar char="•"/>
                      </a:pPr>
                      <a:r>
                        <a:rPr lang="en-US" sz="1800" b="1" dirty="0">
                          <a:effectLst/>
                        </a:rPr>
                        <a:t>No elevated </a:t>
                      </a:r>
                      <a:r>
                        <a:rPr lang="en-US" sz="1800" b="1" u="none" strike="noStrike" dirty="0">
                          <a:effectLst/>
                        </a:rPr>
                        <a:t>cardiac biomarkers</a:t>
                      </a:r>
                      <a:endParaRPr lang="en-US" sz="1800" dirty="0">
                        <a:effectLst/>
                      </a:endParaRPr>
                    </a:p>
                  </a:txBody>
                  <a:tcPr marL="43519" marR="43519" marT="21759" marB="21759">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buFont typeface="Arial"/>
                        <a:buChar char="•"/>
                      </a:pPr>
                      <a:r>
                        <a:rPr lang="en-US" sz="1800" b="1" dirty="0">
                          <a:effectLst/>
                        </a:rPr>
                        <a:t>Elevated </a:t>
                      </a:r>
                      <a:r>
                        <a:rPr lang="en-US" sz="1800" b="1" u="none" strike="noStrike" dirty="0">
                          <a:effectLst/>
                        </a:rPr>
                        <a:t>cardiac biomarkers</a:t>
                      </a:r>
                      <a:r>
                        <a:rPr lang="en-US" sz="1800" dirty="0">
                          <a:effectLst/>
                        </a:rPr>
                        <a:t> (e.g., </a:t>
                      </a:r>
                      <a:r>
                        <a:rPr lang="en-US" sz="1800" u="none" strike="noStrike" dirty="0">
                          <a:effectLst/>
                        </a:rPr>
                        <a:t>troponin</a:t>
                      </a:r>
                      <a:r>
                        <a:rPr lang="en-US" sz="1800" dirty="0">
                          <a:effectLst/>
                        </a:rPr>
                        <a:t>)</a:t>
                      </a:r>
                    </a:p>
                  </a:txBody>
                  <a:tcPr marL="43519" marR="43519" marT="21759" marB="21759">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buFont typeface="Arial"/>
                        <a:buChar char="•"/>
                      </a:pPr>
                      <a:r>
                        <a:rPr lang="en-US" sz="1800" u="none" strike="noStrike" dirty="0">
                          <a:effectLst/>
                        </a:rPr>
                        <a:t>Cardiac biomarkers</a:t>
                      </a:r>
                      <a:r>
                        <a:rPr lang="en-US" sz="1800" dirty="0">
                          <a:effectLst/>
                        </a:rPr>
                        <a:t> usually elevated (e.g., </a:t>
                      </a:r>
                      <a:r>
                        <a:rPr lang="en-US" sz="1800" u="none" strike="noStrike" dirty="0">
                          <a:effectLst/>
                        </a:rPr>
                        <a:t>troponin</a:t>
                      </a:r>
                      <a:r>
                        <a:rPr lang="en-US" sz="1800" dirty="0">
                          <a:effectLst/>
                        </a:rPr>
                        <a:t>)</a:t>
                      </a:r>
                    </a:p>
                  </a:txBody>
                  <a:tcPr marL="43519" marR="43519" marT="21759" marB="21759">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884493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00887079"/>
              </p:ext>
            </p:extLst>
          </p:nvPr>
        </p:nvGraphicFramePr>
        <p:xfrm>
          <a:off x="179512" y="953280"/>
          <a:ext cx="8784976" cy="3425536"/>
        </p:xfrm>
        <a:graphic>
          <a:graphicData uri="http://schemas.openxmlformats.org/drawingml/2006/table">
            <a:tbl>
              <a:tblPr/>
              <a:tblGrid>
                <a:gridCol w="2196244"/>
                <a:gridCol w="1764196"/>
                <a:gridCol w="2304256"/>
                <a:gridCol w="2520280"/>
              </a:tblGrid>
              <a:tr h="520974">
                <a:tc>
                  <a:txBody>
                    <a:bodyPr/>
                    <a:lstStyle/>
                    <a:p>
                      <a:pPr algn="ctr" fontAlgn="t"/>
                      <a:endParaRPr lang="en-US" sz="1800" dirty="0">
                        <a:effectLst/>
                      </a:endParaRPr>
                    </a:p>
                  </a:txBody>
                  <a:tcPr marL="32561" marR="32561" marT="16280" marB="1628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u="none" strike="noStrike" dirty="0">
                          <a:effectLst/>
                        </a:rPr>
                        <a:t/>
                      </a:r>
                      <a:br>
                        <a:rPr lang="en-US" sz="1800" b="1" u="none" strike="noStrike" dirty="0">
                          <a:effectLst/>
                        </a:rPr>
                      </a:br>
                      <a:r>
                        <a:rPr lang="en-US" sz="1800" b="1" u="none" strike="noStrike" dirty="0">
                          <a:effectLst/>
                        </a:rPr>
                        <a:t>Unstable angina</a:t>
                      </a:r>
                      <a:r>
                        <a:rPr lang="en-US" sz="1800" dirty="0">
                          <a:effectLst/>
                        </a:rPr>
                        <a:t> </a:t>
                      </a:r>
                    </a:p>
                  </a:txBody>
                  <a:tcPr marL="68575" marR="68575" marT="34288" marB="34288">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u="none" strike="noStrike" dirty="0">
                          <a:effectLst/>
                        </a:rPr>
                        <a:t>Non-ST-segment elevation myocardial infarction</a:t>
                      </a:r>
                      <a:r>
                        <a:rPr lang="en-US" sz="1800" dirty="0">
                          <a:effectLst/>
                        </a:rPr>
                        <a:t> (</a:t>
                      </a:r>
                      <a:r>
                        <a:rPr lang="en-US" sz="1800" b="1" u="none" strike="noStrike" dirty="0">
                          <a:effectLst/>
                        </a:rPr>
                        <a:t>NSTEMI</a:t>
                      </a:r>
                      <a:r>
                        <a:rPr lang="en-US" sz="1800" b="1" dirty="0">
                          <a:effectLst/>
                        </a:rPr>
                        <a:t>)</a:t>
                      </a:r>
                      <a:r>
                        <a:rPr lang="en-US" sz="1800" dirty="0">
                          <a:effectLst/>
                        </a:rPr>
                        <a:t> </a:t>
                      </a:r>
                    </a:p>
                  </a:txBody>
                  <a:tcPr marL="68575" marR="68575" marT="34288" marB="34288">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u="none" strike="noStrike" dirty="0">
                          <a:effectLst/>
                        </a:rPr>
                        <a:t>ST-segment elevation myocardial infarction</a:t>
                      </a:r>
                      <a:r>
                        <a:rPr lang="en-US" sz="1800" dirty="0">
                          <a:effectLst/>
                        </a:rPr>
                        <a:t> (</a:t>
                      </a:r>
                      <a:r>
                        <a:rPr lang="en-US" sz="1800" b="1" u="none" strike="noStrike" dirty="0">
                          <a:effectLst/>
                        </a:rPr>
                        <a:t>STEMI</a:t>
                      </a:r>
                      <a:r>
                        <a:rPr lang="en-US" sz="1800" b="1" dirty="0">
                          <a:effectLst/>
                        </a:rPr>
                        <a:t>)</a:t>
                      </a:r>
                      <a:r>
                        <a:rPr lang="en-US" sz="1800" dirty="0">
                          <a:effectLst/>
                        </a:rPr>
                        <a:t> </a:t>
                      </a:r>
                    </a:p>
                  </a:txBody>
                  <a:tcPr marL="68575" marR="68575" marT="34288" marB="34288">
                    <a:lnL w="9525" cap="flat" cmpd="sng" algn="ctr">
                      <a:solidFill>
                        <a:srgbClr val="C6C7C9"/>
                      </a:solidFill>
                      <a:prstDash val="solid"/>
                      <a:round/>
                      <a:headEnd type="none" w="med" len="med"/>
                      <a:tailEnd type="none" w="med" len="med"/>
                    </a:lnL>
                    <a:lnB w="9525" cap="flat" cmpd="sng" algn="ctr">
                      <a:solidFill>
                        <a:srgbClr val="C6C7C9"/>
                      </a:solidFill>
                      <a:prstDash val="solid"/>
                      <a:round/>
                      <a:headEnd type="none" w="med" len="med"/>
                      <a:tailEnd type="none" w="med" len="med"/>
                    </a:lnB>
                  </a:tcPr>
                </a:tc>
              </a:tr>
              <a:tr h="618657">
                <a:tc>
                  <a:txBody>
                    <a:bodyPr/>
                    <a:lstStyle/>
                    <a:p>
                      <a:pPr algn="ctr" fontAlgn="t"/>
                      <a:r>
                        <a:rPr lang="en-US" sz="1800" b="1" u="none" strike="noStrike" dirty="0">
                          <a:effectLst/>
                        </a:rPr>
                        <a:t>ECG</a:t>
                      </a:r>
                      <a:r>
                        <a:rPr lang="en-US" sz="1800" b="1" dirty="0">
                          <a:effectLst/>
                        </a:rPr>
                        <a:t> findings</a:t>
                      </a:r>
                      <a:endParaRPr lang="en-US" sz="1800" dirty="0">
                        <a:effectLst/>
                      </a:endParaRPr>
                    </a:p>
                  </a:txBody>
                  <a:tcPr marL="32561" marR="32561" marT="16280" marB="1628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buFont typeface="Arial"/>
                        <a:buChar char="•"/>
                      </a:pPr>
                      <a:r>
                        <a:rPr lang="en-US" sz="1800" b="1" dirty="0">
                          <a:effectLst/>
                        </a:rPr>
                        <a:t>Normal</a:t>
                      </a:r>
                      <a:endParaRPr lang="en-US" sz="1800" dirty="0">
                        <a:effectLst/>
                      </a:endParaRPr>
                    </a:p>
                  </a:txBody>
                  <a:tcPr marL="32561" marR="32561" marT="16280" marB="1628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buFont typeface="Arial"/>
                        <a:buChar char="•"/>
                      </a:pPr>
                      <a:r>
                        <a:rPr lang="en-US" sz="1800" dirty="0">
                          <a:effectLst/>
                        </a:rPr>
                        <a:t>Normal or nonspecific (e.g., </a:t>
                      </a:r>
                      <a:r>
                        <a:rPr lang="en-US" sz="1800" u="none" strike="noStrike" dirty="0">
                          <a:effectLst/>
                        </a:rPr>
                        <a:t>ST depression</a:t>
                      </a:r>
                      <a:r>
                        <a:rPr lang="en-US" sz="1800" dirty="0">
                          <a:effectLst/>
                        </a:rPr>
                        <a:t>, loss of R wave, or </a:t>
                      </a:r>
                      <a:r>
                        <a:rPr lang="en-US" sz="1800" u="none" strike="noStrike" dirty="0">
                          <a:effectLst/>
                        </a:rPr>
                        <a:t>T-wave</a:t>
                      </a:r>
                      <a:r>
                        <a:rPr lang="en-US" sz="1800" dirty="0">
                          <a:effectLst/>
                        </a:rPr>
                        <a:t> inversion)</a:t>
                      </a:r>
                    </a:p>
                    <a:p>
                      <a:pPr fontAlgn="t">
                        <a:buFont typeface="Arial"/>
                        <a:buChar char="•"/>
                      </a:pPr>
                      <a:r>
                        <a:rPr lang="en-US" sz="1800" b="1" dirty="0">
                          <a:effectLst/>
                        </a:rPr>
                        <a:t>No </a:t>
                      </a:r>
                      <a:r>
                        <a:rPr lang="en-US" sz="1800" b="1" u="none" strike="noStrike" dirty="0">
                          <a:effectLst/>
                        </a:rPr>
                        <a:t>ST elevations</a:t>
                      </a:r>
                      <a:endParaRPr lang="en-US" sz="1800" dirty="0">
                        <a:effectLst/>
                      </a:endParaRPr>
                    </a:p>
                  </a:txBody>
                  <a:tcPr marL="32561" marR="32561" marT="16280" marB="1628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buFont typeface="Arial"/>
                        <a:buChar char="•"/>
                      </a:pPr>
                      <a:r>
                        <a:rPr lang="en-US" sz="1800" b="1" u="none" strike="noStrike" dirty="0">
                          <a:effectLst/>
                        </a:rPr>
                        <a:t>ST elevations</a:t>
                      </a:r>
                      <a:r>
                        <a:rPr lang="en-US" sz="1800" dirty="0">
                          <a:effectLst/>
                        </a:rPr>
                        <a:t> (in two contiguous leads) or new </a:t>
                      </a:r>
                      <a:r>
                        <a:rPr lang="en-US" sz="1800" b="1" u="none" strike="noStrike" dirty="0">
                          <a:effectLst/>
                        </a:rPr>
                        <a:t>left bundle branch block</a:t>
                      </a:r>
                      <a:r>
                        <a:rPr lang="en-US" sz="1800" dirty="0">
                          <a:effectLst/>
                        </a:rPr>
                        <a:t> </a:t>
                      </a:r>
                    </a:p>
                  </a:txBody>
                  <a:tcPr marL="32561" marR="32561" marT="16280" marB="1628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r>
              <a:tr h="520974">
                <a:tc>
                  <a:txBody>
                    <a:bodyPr/>
                    <a:lstStyle/>
                    <a:p>
                      <a:pPr algn="ctr" fontAlgn="t"/>
                      <a:r>
                        <a:rPr lang="en-US" sz="1800" b="1">
                          <a:effectLst/>
                        </a:rPr>
                        <a:t>Treatment</a:t>
                      </a:r>
                      <a:endParaRPr lang="en-US" sz="1800">
                        <a:effectLst/>
                      </a:endParaRPr>
                    </a:p>
                  </a:txBody>
                  <a:tcPr marL="32561" marR="32561" marT="16280" marB="1628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gridSpan="2">
                  <a:txBody>
                    <a:bodyPr/>
                    <a:lstStyle/>
                    <a:p>
                      <a:pPr fontAlgn="t">
                        <a:buFont typeface="Arial"/>
                        <a:buChar char="•"/>
                      </a:pPr>
                      <a:r>
                        <a:rPr lang="en-US" sz="1800" dirty="0">
                          <a:effectLst/>
                        </a:rPr>
                        <a:t>Anticoagulation, </a:t>
                      </a:r>
                      <a:r>
                        <a:rPr lang="en-US" sz="1800" u="none" strike="noStrike" dirty="0">
                          <a:effectLst/>
                        </a:rPr>
                        <a:t>aspirin</a:t>
                      </a:r>
                      <a:r>
                        <a:rPr lang="en-US" sz="1800" dirty="0">
                          <a:effectLst/>
                        </a:rPr>
                        <a:t>, </a:t>
                      </a:r>
                      <a:r>
                        <a:rPr lang="en-US" sz="1800" u="none" strike="noStrike" dirty="0">
                          <a:effectLst/>
                        </a:rPr>
                        <a:t>ADP receptor inhibitor</a:t>
                      </a:r>
                      <a:endParaRPr lang="en-US" sz="1800" dirty="0">
                        <a:effectLst/>
                      </a:endParaRPr>
                    </a:p>
                    <a:p>
                      <a:pPr fontAlgn="t">
                        <a:buFont typeface="Arial"/>
                        <a:buChar char="•"/>
                      </a:pPr>
                      <a:r>
                        <a:rPr lang="en-US" sz="1800" dirty="0">
                          <a:effectLst/>
                        </a:rPr>
                        <a:t>Invasive management depends on risk stratification (</a:t>
                      </a:r>
                      <a:r>
                        <a:rPr lang="en-US" sz="1800" u="none" strike="noStrike" dirty="0">
                          <a:effectLst/>
                        </a:rPr>
                        <a:t>TIMI score</a:t>
                      </a:r>
                      <a:r>
                        <a:rPr lang="en-US" sz="1800" dirty="0">
                          <a:effectLst/>
                        </a:rPr>
                        <a:t>).</a:t>
                      </a:r>
                    </a:p>
                  </a:txBody>
                  <a:tcPr marL="32561" marR="32561" marT="16280" marB="1628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hMerge="1">
                  <a:txBody>
                    <a:bodyPr/>
                    <a:lstStyle/>
                    <a:p>
                      <a:endParaRPr lang="en-US"/>
                    </a:p>
                  </a:txBody>
                  <a:tcPr/>
                </a:tc>
                <a:tc>
                  <a:txBody>
                    <a:bodyPr/>
                    <a:lstStyle/>
                    <a:p>
                      <a:pPr fontAlgn="t">
                        <a:buFont typeface="Arial"/>
                        <a:buChar char="•"/>
                      </a:pPr>
                      <a:r>
                        <a:rPr lang="en-US" sz="1800" b="1" dirty="0">
                          <a:effectLst/>
                        </a:rPr>
                        <a:t>Immediate revascularization</a:t>
                      </a:r>
                      <a:endParaRPr lang="en-US" sz="1800" dirty="0">
                        <a:effectLst/>
                      </a:endParaRPr>
                    </a:p>
                    <a:p>
                      <a:pPr fontAlgn="t">
                        <a:buFont typeface="Arial"/>
                        <a:buChar char="•"/>
                      </a:pPr>
                      <a:r>
                        <a:rPr lang="en-US" sz="1800" dirty="0">
                          <a:effectLst/>
                        </a:rPr>
                        <a:t>Anticoagulation, </a:t>
                      </a:r>
                      <a:r>
                        <a:rPr lang="en-US" sz="1800" u="none" strike="noStrike" dirty="0">
                          <a:effectLst/>
                        </a:rPr>
                        <a:t>aspirin</a:t>
                      </a:r>
                      <a:r>
                        <a:rPr lang="en-US" sz="1800" dirty="0">
                          <a:effectLst/>
                        </a:rPr>
                        <a:t>, </a:t>
                      </a:r>
                      <a:r>
                        <a:rPr lang="en-US" sz="1800" u="none" strike="noStrike" dirty="0">
                          <a:effectLst/>
                        </a:rPr>
                        <a:t>ADP receptor inhibitor</a:t>
                      </a:r>
                      <a:endParaRPr lang="en-US" sz="1800" dirty="0">
                        <a:effectLst/>
                      </a:endParaRPr>
                    </a:p>
                  </a:txBody>
                  <a:tcPr marL="32561" marR="32561" marT="16280" marB="1628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849727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205472"/>
            <a:ext cx="7920880" cy="6247864"/>
          </a:xfrm>
          <a:prstGeom prst="rect">
            <a:avLst/>
          </a:prstGeom>
        </p:spPr>
        <p:txBody>
          <a:bodyPr wrap="square">
            <a:spAutoFit/>
          </a:bodyPr>
          <a:lstStyle/>
          <a:p>
            <a:r>
              <a:rPr lang="en-US" sz="2500" b="1" dirty="0"/>
              <a:t>Pathophysiology</a:t>
            </a:r>
          </a:p>
          <a:p>
            <a:r>
              <a:rPr lang="en-US" sz="2500" dirty="0"/>
              <a:t>ACS is most commonly due to unstable plaque formation and subsequent rupture.</a:t>
            </a:r>
          </a:p>
          <a:p>
            <a:r>
              <a:rPr lang="en-US" sz="2500" b="1" dirty="0"/>
              <a:t>Plaque formation and rupture</a:t>
            </a:r>
          </a:p>
          <a:p>
            <a:r>
              <a:rPr lang="en-US" sz="2500" dirty="0"/>
              <a:t>For plaque formation, see principles of coronary heart disease and atherosclerosis.</a:t>
            </a:r>
          </a:p>
          <a:p>
            <a:r>
              <a:rPr lang="en-US" sz="2500" dirty="0"/>
              <a:t>Stable atherosclerotic plaque: manifests as stable angina (symptomatic during exertion)</a:t>
            </a:r>
          </a:p>
          <a:p>
            <a:r>
              <a:rPr lang="en-US" sz="2500" dirty="0"/>
              <a:t>Unstable plaques are </a:t>
            </a:r>
            <a:r>
              <a:rPr lang="en-US" sz="2500" b="1" dirty="0"/>
              <a:t>lipid-rich</a:t>
            </a:r>
            <a:r>
              <a:rPr lang="en-US" sz="2500" dirty="0"/>
              <a:t> and covered by </a:t>
            </a:r>
            <a:r>
              <a:rPr lang="en-US" sz="2500" b="1" dirty="0"/>
              <a:t>thin fibrous caps</a:t>
            </a:r>
            <a:r>
              <a:rPr lang="en-US" sz="2500" dirty="0"/>
              <a:t> → high risk of rupture</a:t>
            </a:r>
          </a:p>
          <a:p>
            <a:r>
              <a:rPr lang="en-US" sz="2500" dirty="0"/>
              <a:t>Inflammatory cells in the plaque (e.g., macrophages) secrete matrix </a:t>
            </a:r>
            <a:r>
              <a:rPr lang="en-US" sz="2500" dirty="0" err="1"/>
              <a:t>metalloproteinases</a:t>
            </a:r>
            <a:r>
              <a:rPr lang="en-US" sz="2500" dirty="0"/>
              <a:t> → breakdown of extracellular matrix → weakening of the fibrous cap → minor stress → rupture of the fibrous cap → exposure of highly </a:t>
            </a:r>
            <a:r>
              <a:rPr lang="en-US" sz="2500" dirty="0" err="1"/>
              <a:t>thrombogenic</a:t>
            </a:r>
            <a:r>
              <a:rPr lang="en-US" sz="2500" dirty="0"/>
              <a:t> lipid core → thrombus formation → coronary artery occlusion</a:t>
            </a:r>
          </a:p>
        </p:txBody>
      </p:sp>
    </p:spTree>
    <p:extLst>
      <p:ext uri="{BB962C8B-B14F-4D97-AF65-F5344CB8AC3E}">
        <p14:creationId xmlns:p14="http://schemas.microsoft.com/office/powerpoint/2010/main" val="733013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23988"/>
            <a:ext cx="9144000" cy="401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4996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2"/>
          </a:solidFill>
        </p:spPr>
        <p:txBody>
          <a:bodyPr/>
          <a:lstStyle/>
          <a:p>
            <a:r>
              <a:rPr lang="hu-HU" sz="3600" b="1" dirty="0">
                <a:solidFill>
                  <a:schemeClr val="bg1"/>
                </a:solidFill>
              </a:rPr>
              <a:t>Pathophysiology of myocardial ischemia</a:t>
            </a:r>
          </a:p>
        </p:txBody>
      </p:sp>
      <p:sp>
        <p:nvSpPr>
          <p:cNvPr id="5123" name="Rectangle 3"/>
          <p:cNvSpPr>
            <a:spLocks noGrp="1" noChangeArrowheads="1"/>
          </p:cNvSpPr>
          <p:nvPr>
            <p:ph type="body" idx="1"/>
          </p:nvPr>
        </p:nvSpPr>
        <p:spPr/>
        <p:txBody>
          <a:bodyPr/>
          <a:lstStyle/>
          <a:p>
            <a:pPr>
              <a:lnSpc>
                <a:spcPct val="90000"/>
              </a:lnSpc>
            </a:pPr>
            <a:r>
              <a:rPr lang="hu-HU" sz="2800"/>
              <a:t>Myocardial </a:t>
            </a:r>
            <a:r>
              <a:rPr lang="hu-HU" sz="2800" b="1">
                <a:solidFill>
                  <a:srgbClr val="FF0000"/>
                </a:solidFill>
              </a:rPr>
              <a:t>oxigen supply is decreased</a:t>
            </a:r>
          </a:p>
          <a:p>
            <a:pPr lvl="1">
              <a:lnSpc>
                <a:spcPct val="90000"/>
              </a:lnSpc>
            </a:pPr>
            <a:r>
              <a:rPr lang="hu-HU" sz="2400"/>
              <a:t>Narrowed coronary arteries (sclerosis, thrombus, spasmus, coronary embolism, vasculitis)</a:t>
            </a:r>
          </a:p>
          <a:p>
            <a:pPr lvl="1">
              <a:lnSpc>
                <a:spcPct val="90000"/>
              </a:lnSpc>
            </a:pPr>
            <a:r>
              <a:rPr lang="hu-HU" sz="2400"/>
              <a:t>Hypotension</a:t>
            </a:r>
          </a:p>
          <a:p>
            <a:pPr lvl="1">
              <a:lnSpc>
                <a:spcPct val="90000"/>
              </a:lnSpc>
            </a:pPr>
            <a:r>
              <a:rPr lang="hu-HU" sz="2400"/>
              <a:t>Severe anemia</a:t>
            </a:r>
          </a:p>
          <a:p>
            <a:pPr lvl="1">
              <a:lnSpc>
                <a:spcPct val="90000"/>
              </a:lnSpc>
            </a:pPr>
            <a:r>
              <a:rPr lang="hu-HU" sz="2400"/>
              <a:t>Methemoglobinemia, increased carboxyhemoglobin</a:t>
            </a:r>
          </a:p>
          <a:p>
            <a:pPr>
              <a:lnSpc>
                <a:spcPct val="90000"/>
              </a:lnSpc>
            </a:pPr>
            <a:r>
              <a:rPr lang="hu-HU" sz="2800"/>
              <a:t>Myocardial </a:t>
            </a:r>
            <a:r>
              <a:rPr lang="hu-HU" sz="2800" b="1">
                <a:solidFill>
                  <a:srgbClr val="FF0000"/>
                </a:solidFill>
              </a:rPr>
              <a:t>oxigen demand is increased</a:t>
            </a:r>
          </a:p>
          <a:p>
            <a:pPr lvl="1">
              <a:lnSpc>
                <a:spcPct val="90000"/>
              </a:lnSpc>
            </a:pPr>
            <a:r>
              <a:rPr lang="hu-HU" sz="2400"/>
              <a:t>Left ventricle hypertrophy</a:t>
            </a:r>
          </a:p>
          <a:p>
            <a:pPr lvl="1">
              <a:lnSpc>
                <a:spcPct val="90000"/>
              </a:lnSpc>
            </a:pPr>
            <a:r>
              <a:rPr lang="hu-HU" sz="2400"/>
              <a:t>Fever</a:t>
            </a:r>
          </a:p>
          <a:p>
            <a:pPr lvl="1">
              <a:lnSpc>
                <a:spcPct val="90000"/>
              </a:lnSpc>
            </a:pPr>
            <a:r>
              <a:rPr lang="hu-HU" sz="2400"/>
              <a:t>Hyperthyroidism</a:t>
            </a:r>
          </a:p>
          <a:p>
            <a:pPr lvl="1">
              <a:lnSpc>
                <a:spcPct val="90000"/>
              </a:lnSpc>
            </a:pPr>
            <a:r>
              <a:rPr lang="hu-HU" sz="2400"/>
              <a:t>Tachycardy</a:t>
            </a:r>
          </a:p>
        </p:txBody>
      </p:sp>
    </p:spTree>
    <p:extLst>
      <p:ext uri="{BB962C8B-B14F-4D97-AF65-F5344CB8AC3E}">
        <p14:creationId xmlns:p14="http://schemas.microsoft.com/office/powerpoint/2010/main" val="31568906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893033"/>
            <a:ext cx="4572000" cy="5170646"/>
          </a:xfrm>
          <a:prstGeom prst="rect">
            <a:avLst/>
          </a:prstGeom>
        </p:spPr>
        <p:txBody>
          <a:bodyPr>
            <a:spAutoFit/>
          </a:bodyPr>
          <a:lstStyle/>
          <a:p>
            <a:r>
              <a:rPr lang="en-US" sz="3000" b="1" dirty="0" smtClean="0"/>
              <a:t>Atherosclerosis </a:t>
            </a:r>
          </a:p>
          <a:p>
            <a:r>
              <a:rPr lang="en-US" sz="3000" b="1" dirty="0" smtClean="0"/>
              <a:t>The leading cause of ischemia </a:t>
            </a:r>
            <a:endParaRPr lang="en-US" sz="3000" dirty="0"/>
          </a:p>
          <a:p>
            <a:r>
              <a:rPr lang="en-US" sz="3000" dirty="0"/>
              <a:t>•Can affect any artery in the body </a:t>
            </a:r>
          </a:p>
          <a:p>
            <a:r>
              <a:rPr lang="en-US" sz="3000" dirty="0"/>
              <a:t>•</a:t>
            </a:r>
            <a:r>
              <a:rPr lang="en-US" sz="3000" b="1" dirty="0"/>
              <a:t>Heart</a:t>
            </a:r>
            <a:r>
              <a:rPr lang="en-US" sz="3000" dirty="0"/>
              <a:t>: angina, MI and sudden death; </a:t>
            </a:r>
          </a:p>
          <a:p>
            <a:r>
              <a:rPr lang="en-US" sz="3000" dirty="0"/>
              <a:t>•</a:t>
            </a:r>
            <a:r>
              <a:rPr lang="en-US" sz="3000" b="1" dirty="0"/>
              <a:t>Brain</a:t>
            </a:r>
            <a:r>
              <a:rPr lang="en-US" sz="3000" dirty="0"/>
              <a:t>: stroke and transient </a:t>
            </a:r>
            <a:r>
              <a:rPr lang="en-US" sz="3000" dirty="0" err="1"/>
              <a:t>ischaemic</a:t>
            </a:r>
            <a:r>
              <a:rPr lang="en-US" sz="3000" dirty="0"/>
              <a:t> attack; </a:t>
            </a:r>
          </a:p>
          <a:p>
            <a:r>
              <a:rPr lang="en-US" sz="3000" dirty="0"/>
              <a:t>•</a:t>
            </a:r>
            <a:r>
              <a:rPr lang="en-US" sz="3000" b="1" dirty="0"/>
              <a:t>Limbs</a:t>
            </a:r>
            <a:r>
              <a:rPr lang="en-US" sz="3000" dirty="0"/>
              <a:t>: claudication and critical limb </a:t>
            </a:r>
            <a:r>
              <a:rPr lang="en-US" sz="3000" dirty="0" err="1"/>
              <a:t>ischaemia</a:t>
            </a:r>
            <a:r>
              <a:rPr lang="en-US" sz="3000" dirty="0"/>
              <a:t>. </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636912"/>
            <a:ext cx="2845321"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9882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677009"/>
            <a:ext cx="8280920" cy="5170646"/>
          </a:xfrm>
          <a:prstGeom prst="rect">
            <a:avLst/>
          </a:prstGeom>
        </p:spPr>
        <p:txBody>
          <a:bodyPr wrap="square">
            <a:spAutoFit/>
          </a:bodyPr>
          <a:lstStyle/>
          <a:p>
            <a:endParaRPr lang="en-US" sz="3000" dirty="0"/>
          </a:p>
          <a:p>
            <a:r>
              <a:rPr lang="en-US" sz="3000" b="1" dirty="0"/>
              <a:t>Atherosclerosis </a:t>
            </a:r>
            <a:endParaRPr lang="en-US" sz="3000" dirty="0"/>
          </a:p>
          <a:p>
            <a:r>
              <a:rPr lang="en-US" sz="3000" dirty="0"/>
              <a:t>•Progressive </a:t>
            </a:r>
            <a:r>
              <a:rPr lang="en-US" sz="3000" b="1" dirty="0"/>
              <a:t>inflammatory disorder </a:t>
            </a:r>
            <a:r>
              <a:rPr lang="en-US" sz="3000" dirty="0"/>
              <a:t>of the arterial wall </a:t>
            </a:r>
            <a:r>
              <a:rPr lang="en-US" sz="3000" dirty="0" err="1"/>
              <a:t>characterised</a:t>
            </a:r>
            <a:r>
              <a:rPr lang="en-US" sz="3000" dirty="0"/>
              <a:t> by focal lipid rich deposits of </a:t>
            </a:r>
            <a:r>
              <a:rPr lang="en-US" sz="3000" b="1" dirty="0"/>
              <a:t>atheroma </a:t>
            </a:r>
            <a:endParaRPr lang="en-US" sz="3000" dirty="0"/>
          </a:p>
          <a:p>
            <a:r>
              <a:rPr lang="en-US" sz="3000" dirty="0"/>
              <a:t>•Remain clinically </a:t>
            </a:r>
            <a:r>
              <a:rPr lang="en-US" sz="3000" dirty="0" smtClean="0"/>
              <a:t>asymptomatic </a:t>
            </a:r>
            <a:r>
              <a:rPr lang="en-US" sz="3000" dirty="0"/>
              <a:t>until </a:t>
            </a:r>
          </a:p>
          <a:p>
            <a:r>
              <a:rPr lang="en-US" sz="3000" dirty="0"/>
              <a:t>–large enough to impair tissue </a:t>
            </a:r>
            <a:r>
              <a:rPr lang="en-US" sz="3000" b="1" dirty="0"/>
              <a:t>perfusion</a:t>
            </a:r>
            <a:r>
              <a:rPr lang="en-US" sz="3000" dirty="0"/>
              <a:t>, </a:t>
            </a:r>
          </a:p>
          <a:p>
            <a:r>
              <a:rPr lang="en-US" sz="3000" dirty="0"/>
              <a:t>–Ulceration and disruption of the lesion result in </a:t>
            </a:r>
            <a:r>
              <a:rPr lang="en-US" sz="3000" b="1" dirty="0"/>
              <a:t>thrombotic occlusion </a:t>
            </a:r>
            <a:endParaRPr lang="en-US" sz="3000" dirty="0"/>
          </a:p>
          <a:p>
            <a:r>
              <a:rPr lang="en-US" sz="3000" dirty="0" smtClean="0"/>
              <a:t>•</a:t>
            </a:r>
            <a:r>
              <a:rPr lang="en-US" sz="3000" dirty="0"/>
              <a:t>Clinical manifestations depend upon the </a:t>
            </a:r>
            <a:r>
              <a:rPr lang="en-US" sz="3000" b="1" dirty="0"/>
              <a:t>site of the </a:t>
            </a:r>
            <a:r>
              <a:rPr lang="en-US" sz="3000" b="1" dirty="0" smtClean="0"/>
              <a:t>lesion.</a:t>
            </a:r>
            <a:endParaRPr lang="en-US" sz="3000" dirty="0"/>
          </a:p>
        </p:txBody>
      </p:sp>
    </p:spTree>
    <p:extLst>
      <p:ext uri="{BB962C8B-B14F-4D97-AF65-F5344CB8AC3E}">
        <p14:creationId xmlns:p14="http://schemas.microsoft.com/office/powerpoint/2010/main" val="368392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663" y="604838"/>
            <a:ext cx="7686675" cy="564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9732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757238"/>
            <a:ext cx="8143875" cy="534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6248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548680"/>
            <a:ext cx="8208912" cy="5478423"/>
          </a:xfrm>
          <a:prstGeom prst="rect">
            <a:avLst/>
          </a:prstGeom>
        </p:spPr>
        <p:txBody>
          <a:bodyPr wrap="square">
            <a:spAutoFit/>
          </a:bodyPr>
          <a:lstStyle/>
          <a:p>
            <a:r>
              <a:rPr lang="en-US" sz="2500" b="1" dirty="0"/>
              <a:t>Coronary artery occlusion</a:t>
            </a:r>
          </a:p>
          <a:p>
            <a:r>
              <a:rPr lang="en-US" sz="2500" b="1" dirty="0"/>
              <a:t>Partial coronary artery occlusion</a:t>
            </a:r>
            <a:endParaRPr lang="en-US" sz="2500" dirty="0"/>
          </a:p>
          <a:p>
            <a:pPr lvl="1"/>
            <a:r>
              <a:rPr lang="en-US" sz="2500" dirty="0"/>
              <a:t>Decreased myocardial blood flow → supply-demand mismatch → myocardial ischemia</a:t>
            </a:r>
          </a:p>
          <a:p>
            <a:pPr lvl="1"/>
            <a:r>
              <a:rPr lang="en-US" sz="2500" dirty="0"/>
              <a:t>Usually affects the inner layer of the myocardium (</a:t>
            </a:r>
            <a:r>
              <a:rPr lang="en-US" sz="2500" dirty="0" err="1"/>
              <a:t>subendocardial</a:t>
            </a:r>
            <a:r>
              <a:rPr lang="en-US" sz="2500" dirty="0"/>
              <a:t> infarction) </a:t>
            </a:r>
          </a:p>
          <a:p>
            <a:pPr lvl="1"/>
            <a:r>
              <a:rPr lang="en-US" sz="2500" dirty="0"/>
              <a:t>Typically manifests clinically as unstable angina and/or NSTEMI</a:t>
            </a:r>
          </a:p>
          <a:p>
            <a:r>
              <a:rPr lang="en-US" sz="2500" b="1" dirty="0"/>
              <a:t>Complete coronary artery occlusion</a:t>
            </a:r>
            <a:endParaRPr lang="en-US" sz="2500" dirty="0"/>
          </a:p>
          <a:p>
            <a:pPr lvl="1"/>
            <a:r>
              <a:rPr lang="en-US" sz="2500" dirty="0"/>
              <a:t>Impaired myocardial blood flow → sudden death of myocardial cells (if no reperfusion occurs)</a:t>
            </a:r>
          </a:p>
          <a:p>
            <a:pPr lvl="1"/>
            <a:r>
              <a:rPr lang="en-US" sz="2500" dirty="0"/>
              <a:t>Usually affects the full thickness of the myocardium (</a:t>
            </a:r>
            <a:r>
              <a:rPr lang="en-US" sz="2500" dirty="0" err="1"/>
              <a:t>transmural</a:t>
            </a:r>
            <a:r>
              <a:rPr lang="en-US" sz="2500" dirty="0"/>
              <a:t> infarction)</a:t>
            </a:r>
          </a:p>
          <a:p>
            <a:pPr lvl="1"/>
            <a:r>
              <a:rPr lang="en-US" sz="2500" dirty="0"/>
              <a:t>Typically manifests clinically as STEMI</a:t>
            </a:r>
          </a:p>
        </p:txBody>
      </p:sp>
    </p:spTree>
    <p:extLst>
      <p:ext uri="{BB962C8B-B14F-4D97-AF65-F5344CB8AC3E}">
        <p14:creationId xmlns:p14="http://schemas.microsoft.com/office/powerpoint/2010/main" val="1752838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8280920" cy="6247864"/>
          </a:xfrm>
          <a:prstGeom prst="rect">
            <a:avLst/>
          </a:prstGeom>
        </p:spPr>
        <p:txBody>
          <a:bodyPr wrap="square">
            <a:spAutoFit/>
          </a:bodyPr>
          <a:lstStyle/>
          <a:p>
            <a:r>
              <a:rPr lang="en-US" sz="2500" b="1" dirty="0"/>
              <a:t>Clinical features</a:t>
            </a:r>
          </a:p>
          <a:p>
            <a:r>
              <a:rPr lang="en-US" sz="2500" b="1" dirty="0"/>
              <a:t>Classic presentation</a:t>
            </a:r>
            <a:r>
              <a:rPr lang="en-US" sz="2500" dirty="0"/>
              <a:t> </a:t>
            </a:r>
          </a:p>
          <a:p>
            <a:pPr lvl="1"/>
            <a:r>
              <a:rPr lang="en-US" sz="2500" dirty="0"/>
              <a:t>Acute </a:t>
            </a:r>
            <a:r>
              <a:rPr lang="en-US" sz="2500" b="1" dirty="0"/>
              <a:t>retrosternal chest pain</a:t>
            </a:r>
            <a:endParaRPr lang="en-US" sz="2500" dirty="0"/>
          </a:p>
          <a:p>
            <a:pPr lvl="2"/>
            <a:r>
              <a:rPr lang="en-US" sz="2500" dirty="0"/>
              <a:t>Typically described as </a:t>
            </a:r>
            <a:r>
              <a:rPr lang="en-US" sz="2500" b="1" dirty="0"/>
              <a:t>dull, squeezing</a:t>
            </a:r>
            <a:r>
              <a:rPr lang="en-US" sz="2500" dirty="0"/>
              <a:t> pressure and/or tightness </a:t>
            </a:r>
          </a:p>
          <a:p>
            <a:pPr lvl="2"/>
            <a:r>
              <a:rPr lang="en-US" sz="2500" dirty="0"/>
              <a:t>Commonly radiates to left chest, arm, shoulder, neck, jaw, and/or epigastrium</a:t>
            </a:r>
          </a:p>
          <a:p>
            <a:pPr lvl="2"/>
            <a:r>
              <a:rPr lang="en-US" sz="2500" dirty="0"/>
              <a:t>Precipitated by exertion or stress</a:t>
            </a:r>
          </a:p>
          <a:p>
            <a:pPr lvl="2"/>
            <a:r>
              <a:rPr lang="en-US" sz="2500" dirty="0"/>
              <a:t>See also angina.</a:t>
            </a:r>
          </a:p>
          <a:p>
            <a:pPr lvl="2"/>
            <a:r>
              <a:rPr lang="en-US" sz="2500" dirty="0"/>
              <a:t>The peak time of occurrence is usually in the morning (8–11 a.m.). </a:t>
            </a:r>
            <a:r>
              <a:rPr lang="en-US" sz="2500" baseline="30000" dirty="0"/>
              <a:t>[10]</a:t>
            </a:r>
            <a:endParaRPr lang="en-US" sz="2500" dirty="0"/>
          </a:p>
          <a:p>
            <a:pPr lvl="1"/>
            <a:r>
              <a:rPr lang="en-US" sz="2500" dirty="0"/>
              <a:t>Dyspnea (especially with exertion)</a:t>
            </a:r>
          </a:p>
          <a:p>
            <a:pPr lvl="1"/>
            <a:r>
              <a:rPr lang="en-US" sz="2500" dirty="0"/>
              <a:t>Pallor</a:t>
            </a:r>
          </a:p>
          <a:p>
            <a:pPr lvl="1"/>
            <a:r>
              <a:rPr lang="en-US" sz="2500" dirty="0"/>
              <a:t>Nausea, vomiting</a:t>
            </a:r>
          </a:p>
          <a:p>
            <a:pPr lvl="1"/>
            <a:r>
              <a:rPr lang="en-US" sz="2500" dirty="0"/>
              <a:t>Diaphoresis, anxiety</a:t>
            </a:r>
          </a:p>
          <a:p>
            <a:pPr lvl="1"/>
            <a:r>
              <a:rPr lang="en-US" sz="2500" dirty="0"/>
              <a:t>Dizziness, lightheadedness, syncope</a:t>
            </a:r>
          </a:p>
        </p:txBody>
      </p:sp>
    </p:spTree>
    <p:extLst>
      <p:ext uri="{BB962C8B-B14F-4D97-AF65-F5344CB8AC3E}">
        <p14:creationId xmlns:p14="http://schemas.microsoft.com/office/powerpoint/2010/main" val="579645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073636"/>
            <a:ext cx="8280920" cy="3939540"/>
          </a:xfrm>
          <a:prstGeom prst="rect">
            <a:avLst/>
          </a:prstGeom>
        </p:spPr>
        <p:txBody>
          <a:bodyPr wrap="square">
            <a:spAutoFit/>
          </a:bodyPr>
          <a:lstStyle/>
          <a:p>
            <a:r>
              <a:rPr lang="en-US" sz="2500" b="1" dirty="0"/>
              <a:t>Other findings</a:t>
            </a:r>
            <a:endParaRPr lang="en-US" sz="2500" dirty="0"/>
          </a:p>
          <a:p>
            <a:pPr lvl="1"/>
            <a:r>
              <a:rPr lang="en-US" sz="2500" dirty="0"/>
              <a:t>Tachycardia, arrhythmias</a:t>
            </a:r>
          </a:p>
          <a:p>
            <a:pPr lvl="1"/>
            <a:r>
              <a:rPr lang="en-US" sz="2500" dirty="0"/>
              <a:t>Symptoms of CHF (e.g., orthopnea, pulmonary edema) or cardiogenic shock (e.g., hypotension, tachycardia, cold extremities)</a:t>
            </a:r>
          </a:p>
          <a:p>
            <a:pPr lvl="1"/>
            <a:r>
              <a:rPr lang="en-US" sz="2500" dirty="0"/>
              <a:t>New heart murmur on auscultation (e.g., new S</a:t>
            </a:r>
            <a:r>
              <a:rPr lang="en-US" sz="2500" baseline="-25000" dirty="0"/>
              <a:t>4</a:t>
            </a:r>
            <a:r>
              <a:rPr lang="en-US" sz="2500" dirty="0"/>
              <a:t>)</a:t>
            </a:r>
          </a:p>
          <a:p>
            <a:r>
              <a:rPr lang="en-US" sz="2500" b="1" dirty="0"/>
              <a:t>Specific to inferior wall infarction</a:t>
            </a:r>
            <a:endParaRPr lang="en-US" sz="2500" dirty="0"/>
          </a:p>
          <a:p>
            <a:pPr lvl="1"/>
            <a:r>
              <a:rPr lang="en-US" sz="2500" b="1" dirty="0" err="1"/>
              <a:t>Epigastric</a:t>
            </a:r>
            <a:r>
              <a:rPr lang="en-US" sz="2500" b="1" dirty="0"/>
              <a:t> pain</a:t>
            </a:r>
            <a:r>
              <a:rPr lang="en-US" sz="2500" dirty="0"/>
              <a:t> </a:t>
            </a:r>
          </a:p>
          <a:p>
            <a:pPr lvl="1"/>
            <a:r>
              <a:rPr lang="en-US" sz="2500" b="1" dirty="0" err="1"/>
              <a:t>Bradycardia</a:t>
            </a:r>
            <a:r>
              <a:rPr lang="en-US" sz="2500" dirty="0"/>
              <a:t> </a:t>
            </a:r>
          </a:p>
          <a:p>
            <a:pPr lvl="1"/>
            <a:r>
              <a:rPr lang="en-US" sz="2500" dirty="0"/>
              <a:t>Clear lung fields</a:t>
            </a:r>
          </a:p>
        </p:txBody>
      </p:sp>
    </p:spTree>
    <p:extLst>
      <p:ext uri="{BB962C8B-B14F-4D97-AF65-F5344CB8AC3E}">
        <p14:creationId xmlns:p14="http://schemas.microsoft.com/office/powerpoint/2010/main" val="579645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268760"/>
            <a:ext cx="8208912" cy="2400657"/>
          </a:xfrm>
          <a:prstGeom prst="rect">
            <a:avLst/>
          </a:prstGeom>
        </p:spPr>
        <p:txBody>
          <a:bodyPr wrap="square">
            <a:spAutoFit/>
          </a:bodyPr>
          <a:lstStyle/>
          <a:p>
            <a:r>
              <a:rPr lang="en-US" sz="2500" b="1" dirty="0"/>
              <a:t>Atypical presentation</a:t>
            </a:r>
            <a:r>
              <a:rPr lang="en-US" sz="2500" dirty="0"/>
              <a:t>: minimal to no chest </a:t>
            </a:r>
            <a:r>
              <a:rPr lang="en-US" sz="2500" dirty="0" smtClean="0"/>
              <a:t>pain More </a:t>
            </a:r>
            <a:r>
              <a:rPr lang="en-US" sz="2500" dirty="0"/>
              <a:t>likely in </a:t>
            </a:r>
            <a:r>
              <a:rPr lang="en-US" sz="2500" b="1" dirty="0"/>
              <a:t>elderly, diabetic individuals, and women</a:t>
            </a:r>
            <a:endParaRPr lang="en-US" sz="2500" dirty="0"/>
          </a:p>
          <a:p>
            <a:r>
              <a:rPr lang="en-US" sz="2500" b="1" dirty="0"/>
              <a:t>Autonomic symptoms</a:t>
            </a:r>
            <a:r>
              <a:rPr lang="en-US" sz="2500" dirty="0"/>
              <a:t> (e.g., nausea, diaphoresis) are often the chief complaint.</a:t>
            </a:r>
          </a:p>
          <a:p>
            <a:r>
              <a:rPr lang="en-US" sz="2500" dirty="0"/>
              <a:t>In patients with </a:t>
            </a:r>
            <a:r>
              <a:rPr lang="en-US" sz="2500" b="1" dirty="0"/>
              <a:t>diabetes</a:t>
            </a:r>
            <a:r>
              <a:rPr lang="en-US" sz="2500" dirty="0"/>
              <a:t>, chest pain may be completely absent (e.g.,</a:t>
            </a:r>
            <a:r>
              <a:rPr lang="en-US" sz="2500" b="1" dirty="0"/>
              <a:t> silent MI</a:t>
            </a:r>
            <a:r>
              <a:rPr lang="en-US" sz="2500" dirty="0"/>
              <a:t>) due to polyneuropathy. </a:t>
            </a:r>
          </a:p>
        </p:txBody>
      </p:sp>
    </p:spTree>
    <p:extLst>
      <p:ext uri="{BB962C8B-B14F-4D97-AF65-F5344CB8AC3E}">
        <p14:creationId xmlns:p14="http://schemas.microsoft.com/office/powerpoint/2010/main" val="579645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7928" y="1988840"/>
            <a:ext cx="6750496" cy="1631216"/>
          </a:xfrm>
          <a:prstGeom prst="rect">
            <a:avLst/>
          </a:prstGeom>
        </p:spPr>
        <p:txBody>
          <a:bodyPr wrap="square">
            <a:spAutoFit/>
          </a:bodyPr>
          <a:lstStyle/>
          <a:p>
            <a:r>
              <a:rPr lang="en-US" sz="2500" dirty="0"/>
              <a:t>STEMI classically manifests acutely with more severe symptoms, while unstable angina/NSTEMI has a continuous course with milder symptoms.</a:t>
            </a: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628800"/>
            <a:ext cx="1224136" cy="2054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6454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solidFill>
            <a:schemeClr val="accent2"/>
          </a:solidFill>
        </p:spPr>
        <p:txBody>
          <a:bodyPr>
            <a:normAutofit fontScale="90000"/>
          </a:bodyPr>
          <a:lstStyle/>
          <a:p>
            <a:r>
              <a:rPr lang="hu-HU" sz="4000" b="1">
                <a:solidFill>
                  <a:schemeClr val="bg1"/>
                </a:solidFill>
              </a:rPr>
              <a:t>The clinical manifestations of ischemic heart disease</a:t>
            </a:r>
          </a:p>
        </p:txBody>
      </p:sp>
      <p:sp>
        <p:nvSpPr>
          <p:cNvPr id="7171" name="Rectangle 3"/>
          <p:cNvSpPr>
            <a:spLocks noGrp="1" noChangeArrowheads="1"/>
          </p:cNvSpPr>
          <p:nvPr>
            <p:ph type="body" idx="1"/>
          </p:nvPr>
        </p:nvSpPr>
        <p:spPr>
          <a:xfrm>
            <a:off x="457200" y="1600200"/>
            <a:ext cx="8229600" cy="4924425"/>
          </a:xfrm>
        </p:spPr>
        <p:txBody>
          <a:bodyPr/>
          <a:lstStyle/>
          <a:p>
            <a:r>
              <a:rPr lang="hu-HU" sz="2800"/>
              <a:t>Ischemic heart disease </a:t>
            </a:r>
            <a:r>
              <a:rPr lang="hu-HU" sz="2800" b="1">
                <a:solidFill>
                  <a:srgbClr val="FF0000"/>
                </a:solidFill>
              </a:rPr>
              <a:t>without clinical symptoms</a:t>
            </a:r>
            <a:r>
              <a:rPr lang="hu-HU" sz="2800"/>
              <a:t>. </a:t>
            </a:r>
            <a:r>
              <a:rPr lang="hu-HU" sz="2800" b="1">
                <a:solidFill>
                  <a:srgbClr val="FF0000"/>
                </a:solidFill>
              </a:rPr>
              <a:t>Sudden death</a:t>
            </a:r>
            <a:r>
              <a:rPr lang="hu-HU" sz="2800"/>
              <a:t> can be the presenting manifestation. </a:t>
            </a:r>
          </a:p>
          <a:p>
            <a:r>
              <a:rPr lang="hu-HU" sz="2800"/>
              <a:t>Cardiomegaly and heart failure that may have caused no symptoms prior the development of heart failure – </a:t>
            </a:r>
            <a:r>
              <a:rPr lang="hu-HU" sz="2800" b="1">
                <a:solidFill>
                  <a:srgbClr val="FF0000"/>
                </a:solidFill>
              </a:rPr>
              <a:t>ischemic cardiomyopathy</a:t>
            </a:r>
            <a:r>
              <a:rPr lang="hu-HU" sz="2800"/>
              <a:t>.</a:t>
            </a:r>
          </a:p>
          <a:p>
            <a:r>
              <a:rPr lang="hu-HU" sz="2800" b="1">
                <a:solidFill>
                  <a:srgbClr val="FF0000"/>
                </a:solidFill>
              </a:rPr>
              <a:t>Angina pectoris</a:t>
            </a:r>
            <a:r>
              <a:rPr lang="hu-HU" sz="2800" b="1"/>
              <a:t>. </a:t>
            </a:r>
            <a:r>
              <a:rPr lang="hu-HU" sz="2800"/>
              <a:t>Stable angina pectoris.</a:t>
            </a:r>
          </a:p>
          <a:p>
            <a:r>
              <a:rPr lang="hu-HU" sz="2800"/>
              <a:t>Unstable angina/Non ST-elevation myocardial infarction (NSTEMI)/STEMI =</a:t>
            </a:r>
            <a:r>
              <a:rPr lang="hu-HU" sz="2800" b="1"/>
              <a:t> </a:t>
            </a:r>
            <a:r>
              <a:rPr lang="hu-HU" sz="2800" b="1">
                <a:solidFill>
                  <a:srgbClr val="FF0000"/>
                </a:solidFill>
              </a:rPr>
              <a:t>acut coronary syndromes</a:t>
            </a:r>
          </a:p>
          <a:p>
            <a:endParaRPr lang="hu-HU" sz="2800" b="1">
              <a:solidFill>
                <a:srgbClr val="FF0000"/>
              </a:solidFill>
            </a:endParaRPr>
          </a:p>
        </p:txBody>
      </p:sp>
    </p:spTree>
    <p:extLst>
      <p:ext uri="{BB962C8B-B14F-4D97-AF65-F5344CB8AC3E}">
        <p14:creationId xmlns:p14="http://schemas.microsoft.com/office/powerpoint/2010/main" val="26469717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solidFill>
            <a:schemeClr val="accent2"/>
          </a:solidFill>
        </p:spPr>
        <p:txBody>
          <a:bodyPr/>
          <a:lstStyle/>
          <a:p>
            <a:r>
              <a:rPr lang="hu-HU" sz="3600" b="1">
                <a:solidFill>
                  <a:schemeClr val="bg1"/>
                </a:solidFill>
              </a:rPr>
              <a:t>Angina pectoris</a:t>
            </a:r>
          </a:p>
        </p:txBody>
      </p:sp>
      <p:sp>
        <p:nvSpPr>
          <p:cNvPr id="8195" name="Rectangle 3"/>
          <p:cNvSpPr>
            <a:spLocks noGrp="1" noChangeArrowheads="1"/>
          </p:cNvSpPr>
          <p:nvPr>
            <p:ph type="body" idx="1"/>
          </p:nvPr>
        </p:nvSpPr>
        <p:spPr>
          <a:xfrm>
            <a:off x="457200" y="1600200"/>
            <a:ext cx="8229600" cy="4924425"/>
          </a:xfrm>
        </p:spPr>
        <p:txBody>
          <a:bodyPr/>
          <a:lstStyle/>
          <a:p>
            <a:r>
              <a:rPr lang="hu-HU" sz="2800" dirty="0" smtClean="0"/>
              <a:t>Angina </a:t>
            </a:r>
            <a:r>
              <a:rPr lang="hu-HU" sz="2800" dirty="0"/>
              <a:t>pectoris is the most common manifestation of the ischemic heart disease. </a:t>
            </a:r>
          </a:p>
          <a:p>
            <a:r>
              <a:rPr lang="hu-HU" sz="2800" dirty="0"/>
              <a:t>The prevalence of angina pectoris is 16% in male and 11% in female population between 65 and 74 year of </a:t>
            </a:r>
            <a:r>
              <a:rPr lang="hu-HU" sz="2800" dirty="0" smtClean="0"/>
              <a:t>age. </a:t>
            </a:r>
            <a:endParaRPr lang="hu-HU" sz="2800" dirty="0"/>
          </a:p>
          <a:p>
            <a:endParaRPr lang="hu-HU" sz="2800" dirty="0"/>
          </a:p>
        </p:txBody>
      </p:sp>
    </p:spTree>
    <p:extLst>
      <p:ext uri="{BB962C8B-B14F-4D97-AF65-F5344CB8AC3E}">
        <p14:creationId xmlns:p14="http://schemas.microsoft.com/office/powerpoint/2010/main" val="5304582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8313" y="115888"/>
            <a:ext cx="8207375" cy="1512887"/>
          </a:xfrm>
          <a:solidFill>
            <a:schemeClr val="accent2"/>
          </a:solidFill>
        </p:spPr>
        <p:txBody>
          <a:bodyPr/>
          <a:lstStyle/>
          <a:p>
            <a:r>
              <a:rPr lang="hu-HU" sz="3200" b="1">
                <a:solidFill>
                  <a:schemeClr val="bg1"/>
                </a:solidFill>
              </a:rPr>
              <a:t>The context of the symptom development can give clues to diagnosis  and management</a:t>
            </a:r>
            <a:endParaRPr lang="hu-HU" sz="3200" b="1">
              <a:solidFill>
                <a:srgbClr val="FF3300"/>
              </a:solidFill>
            </a:endParaRPr>
          </a:p>
        </p:txBody>
      </p:sp>
      <p:sp>
        <p:nvSpPr>
          <p:cNvPr id="10243" name="Rectangle 3"/>
          <p:cNvSpPr>
            <a:spLocks noGrp="1" noChangeArrowheads="1"/>
          </p:cNvSpPr>
          <p:nvPr>
            <p:ph type="body" idx="1"/>
          </p:nvPr>
        </p:nvSpPr>
        <p:spPr>
          <a:xfrm>
            <a:off x="457200" y="1771650"/>
            <a:ext cx="8229600" cy="5257800"/>
          </a:xfrm>
        </p:spPr>
        <p:txBody>
          <a:bodyPr/>
          <a:lstStyle/>
          <a:p>
            <a:pPr>
              <a:lnSpc>
                <a:spcPct val="80000"/>
              </a:lnSpc>
            </a:pPr>
            <a:r>
              <a:rPr lang="hu-HU" sz="2000" dirty="0"/>
              <a:t>Effort angina </a:t>
            </a:r>
          </a:p>
          <a:p>
            <a:pPr lvl="1">
              <a:lnSpc>
                <a:spcPct val="80000"/>
              </a:lnSpc>
            </a:pPr>
            <a:r>
              <a:rPr lang="hu-HU" sz="1800" dirty="0"/>
              <a:t>Angina, which occurs predictably at a certain level of activity – </a:t>
            </a:r>
            <a:r>
              <a:rPr lang="hu-HU" sz="1800" b="1" dirty="0">
                <a:solidFill>
                  <a:srgbClr val="FF0000"/>
                </a:solidFill>
              </a:rPr>
              <a:t>stable exertional</a:t>
            </a:r>
            <a:r>
              <a:rPr lang="hu-HU" sz="2000" b="1" dirty="0">
                <a:solidFill>
                  <a:srgbClr val="FF0000"/>
                </a:solidFill>
              </a:rPr>
              <a:t> </a:t>
            </a:r>
            <a:r>
              <a:rPr lang="hu-HU" sz="1800" b="1" dirty="0">
                <a:solidFill>
                  <a:srgbClr val="FF0000"/>
                </a:solidFill>
              </a:rPr>
              <a:t>pectoris</a:t>
            </a:r>
          </a:p>
          <a:p>
            <a:pPr lvl="1">
              <a:lnSpc>
                <a:spcPct val="80000"/>
              </a:lnSpc>
            </a:pPr>
            <a:r>
              <a:rPr lang="hu-HU" sz="1800" dirty="0"/>
              <a:t>Angina only after minor exertion (a short walk or shaving) in the morning: </a:t>
            </a:r>
            <a:r>
              <a:rPr lang="hu-HU" sz="1800" b="1" dirty="0">
                <a:solidFill>
                  <a:srgbClr val="FF0000"/>
                </a:solidFill>
              </a:rPr>
              <a:t>first effort or warm-up angina</a:t>
            </a:r>
            <a:r>
              <a:rPr lang="hu-HU" sz="1800" dirty="0"/>
              <a:t> The patient by midday may capable of much greater effort without symptoms. </a:t>
            </a:r>
          </a:p>
          <a:p>
            <a:pPr lvl="1">
              <a:lnSpc>
                <a:spcPct val="80000"/>
              </a:lnSpc>
            </a:pPr>
            <a:r>
              <a:rPr lang="hu-HU" sz="1800" dirty="0"/>
              <a:t>Emotional stress situation, haevy meal, exposure to cold, or smoking induced angina</a:t>
            </a:r>
          </a:p>
          <a:p>
            <a:pPr>
              <a:lnSpc>
                <a:spcPct val="80000"/>
              </a:lnSpc>
            </a:pPr>
            <a:r>
              <a:rPr lang="hu-HU" sz="2000" dirty="0" smtClean="0"/>
              <a:t>Angina </a:t>
            </a:r>
            <a:r>
              <a:rPr lang="hu-HU" sz="2000" dirty="0"/>
              <a:t>(1) that occurs at rest or with minimal exertion, usually lasts more than 10 min, (2) is severe and new of onset, and/or (3) that occurs with a crescendo pattern – more severe, prolonged, or frequent than previously -</a:t>
            </a:r>
            <a:r>
              <a:rPr lang="hu-HU" sz="2000" b="1" dirty="0">
                <a:solidFill>
                  <a:srgbClr val="FF3300"/>
                </a:solidFill>
              </a:rPr>
              <a:t>unstable angina, acute coronary syndrome</a:t>
            </a:r>
          </a:p>
          <a:p>
            <a:pPr>
              <a:lnSpc>
                <a:spcPct val="80000"/>
              </a:lnSpc>
            </a:pPr>
            <a:r>
              <a:rPr lang="hu-HU" sz="2000" dirty="0"/>
              <a:t>Focal spasm of an epicardial coronary artery (usually close to a noncritical obstruction of right coronary artery) leading to severe myocardial ischemia. It occurs at rest, and associated with transient ST-segment elevation. </a:t>
            </a:r>
            <a:r>
              <a:rPr lang="hu-HU" sz="2000" b="1" dirty="0">
                <a:solidFill>
                  <a:srgbClr val="FF3300"/>
                </a:solidFill>
              </a:rPr>
              <a:t>Prinzmetal’s variant angina</a:t>
            </a:r>
            <a:r>
              <a:rPr lang="hu-HU" sz="2000" dirty="0"/>
              <a:t>  </a:t>
            </a:r>
          </a:p>
          <a:p>
            <a:pPr>
              <a:lnSpc>
                <a:spcPct val="80000"/>
              </a:lnSpc>
            </a:pPr>
            <a:endParaRPr lang="hu-HU" sz="2000" dirty="0"/>
          </a:p>
          <a:p>
            <a:pPr>
              <a:lnSpc>
                <a:spcPct val="80000"/>
              </a:lnSpc>
            </a:pPr>
            <a:endParaRPr lang="hu-HU" sz="2000" dirty="0"/>
          </a:p>
        </p:txBody>
      </p:sp>
    </p:spTree>
    <p:extLst>
      <p:ext uri="{BB962C8B-B14F-4D97-AF65-F5344CB8AC3E}">
        <p14:creationId xmlns:p14="http://schemas.microsoft.com/office/powerpoint/2010/main" val="20501158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44450"/>
            <a:ext cx="8229600" cy="1066800"/>
          </a:xfrm>
          <a:solidFill>
            <a:schemeClr val="accent2"/>
          </a:solidFill>
        </p:spPr>
        <p:txBody>
          <a:bodyPr/>
          <a:lstStyle/>
          <a:p>
            <a:r>
              <a:rPr lang="hu-HU" sz="3200" b="1">
                <a:solidFill>
                  <a:schemeClr val="bg1"/>
                </a:solidFill>
              </a:rPr>
              <a:t>The typical clinical features of angina pectoris</a:t>
            </a:r>
            <a:endParaRPr lang="hu-HU" sz="3200" b="1">
              <a:solidFill>
                <a:srgbClr val="FF3300"/>
              </a:solidFill>
            </a:endParaRPr>
          </a:p>
        </p:txBody>
      </p:sp>
      <p:sp>
        <p:nvSpPr>
          <p:cNvPr id="11267" name="Rectangle 3"/>
          <p:cNvSpPr>
            <a:spLocks noGrp="1" noChangeArrowheads="1"/>
          </p:cNvSpPr>
          <p:nvPr>
            <p:ph type="body" idx="1"/>
          </p:nvPr>
        </p:nvSpPr>
        <p:spPr>
          <a:xfrm>
            <a:off x="539750" y="1341438"/>
            <a:ext cx="8135938" cy="5516562"/>
          </a:xfrm>
        </p:spPr>
        <p:txBody>
          <a:bodyPr/>
          <a:lstStyle/>
          <a:p>
            <a:pPr>
              <a:lnSpc>
                <a:spcPct val="80000"/>
              </a:lnSpc>
            </a:pPr>
            <a:r>
              <a:rPr lang="hu-HU" sz="2200"/>
              <a:t>The typical location of pain is </a:t>
            </a:r>
            <a:r>
              <a:rPr lang="hu-HU" sz="2200" b="1">
                <a:solidFill>
                  <a:srgbClr val="FF0000"/>
                </a:solidFill>
              </a:rPr>
              <a:t>retrosternal.</a:t>
            </a:r>
          </a:p>
          <a:p>
            <a:pPr>
              <a:lnSpc>
                <a:spcPct val="80000"/>
              </a:lnSpc>
            </a:pPr>
            <a:r>
              <a:rPr lang="hu-HU" sz="2200"/>
              <a:t>When the patient is asked to localize the sensation, he or she will typically place their hand over the sternum, somtetimes with a clenched fist, to indicate the squezzing. </a:t>
            </a:r>
            <a:r>
              <a:rPr lang="hu-HU" sz="2200" b="1">
                <a:solidFill>
                  <a:srgbClr val="FF0000"/>
                </a:solidFill>
              </a:rPr>
              <a:t>The pain can not be localized with one finger</a:t>
            </a:r>
            <a:r>
              <a:rPr lang="hu-HU" sz="2200"/>
              <a:t>.</a:t>
            </a:r>
          </a:p>
          <a:p>
            <a:pPr>
              <a:lnSpc>
                <a:spcPct val="80000"/>
              </a:lnSpc>
            </a:pPr>
            <a:r>
              <a:rPr lang="hu-HU" sz="2200"/>
              <a:t>Usually described as </a:t>
            </a:r>
            <a:r>
              <a:rPr lang="hu-HU" sz="2200" b="1">
                <a:solidFill>
                  <a:srgbClr val="FF0000"/>
                </a:solidFill>
              </a:rPr>
              <a:t>heaviness, pressure, squezzing</a:t>
            </a:r>
            <a:r>
              <a:rPr lang="hu-HU" sz="2200"/>
              <a:t>, or choking.</a:t>
            </a:r>
          </a:p>
          <a:p>
            <a:pPr>
              <a:lnSpc>
                <a:spcPct val="80000"/>
              </a:lnSpc>
            </a:pPr>
            <a:r>
              <a:rPr lang="hu-HU" sz="2200"/>
              <a:t>Usually associates with </a:t>
            </a:r>
            <a:r>
              <a:rPr lang="hu-HU" sz="2200" b="1">
                <a:solidFill>
                  <a:srgbClr val="FF0000"/>
                </a:solidFill>
              </a:rPr>
              <a:t>gradual intensification</a:t>
            </a:r>
            <a:r>
              <a:rPr lang="hu-HU" sz="2200"/>
              <a:t> of symptoms over a period of minutes.</a:t>
            </a:r>
          </a:p>
          <a:p>
            <a:pPr>
              <a:lnSpc>
                <a:spcPct val="80000"/>
              </a:lnSpc>
            </a:pPr>
            <a:r>
              <a:rPr lang="hu-HU" sz="2200"/>
              <a:t>It </a:t>
            </a:r>
            <a:r>
              <a:rPr lang="hu-HU" sz="2200" b="1">
                <a:solidFill>
                  <a:srgbClr val="FF0000"/>
                </a:solidFill>
              </a:rPr>
              <a:t>lasts</a:t>
            </a:r>
            <a:r>
              <a:rPr lang="hu-HU" sz="2200" b="1">
                <a:solidFill>
                  <a:srgbClr val="009900"/>
                </a:solidFill>
              </a:rPr>
              <a:t> </a:t>
            </a:r>
            <a:r>
              <a:rPr lang="hu-HU" sz="2200"/>
              <a:t>typically </a:t>
            </a:r>
            <a:r>
              <a:rPr lang="hu-HU" sz="2200" b="1">
                <a:solidFill>
                  <a:srgbClr val="FF0000"/>
                </a:solidFill>
              </a:rPr>
              <a:t>2-5 min</a:t>
            </a:r>
            <a:r>
              <a:rPr lang="hu-HU" sz="2200"/>
              <a:t>. </a:t>
            </a:r>
          </a:p>
          <a:p>
            <a:pPr>
              <a:lnSpc>
                <a:spcPct val="80000"/>
              </a:lnSpc>
            </a:pPr>
            <a:r>
              <a:rPr lang="hu-HU" sz="2200"/>
              <a:t>It can </a:t>
            </a:r>
            <a:r>
              <a:rPr lang="hu-HU" sz="2200" b="1">
                <a:solidFill>
                  <a:srgbClr val="FF0000"/>
                </a:solidFill>
              </a:rPr>
              <a:t>radiate</a:t>
            </a:r>
            <a:r>
              <a:rPr lang="hu-HU" sz="2200"/>
              <a:t> </a:t>
            </a:r>
            <a:r>
              <a:rPr lang="hu-HU" sz="2200" b="1">
                <a:solidFill>
                  <a:srgbClr val="FF0000"/>
                </a:solidFill>
              </a:rPr>
              <a:t>to</a:t>
            </a:r>
            <a:r>
              <a:rPr lang="hu-HU" sz="2200"/>
              <a:t> either </a:t>
            </a:r>
            <a:r>
              <a:rPr lang="hu-HU" sz="2200" b="1">
                <a:solidFill>
                  <a:srgbClr val="FF0000"/>
                </a:solidFill>
              </a:rPr>
              <a:t>shoulder </a:t>
            </a:r>
            <a:r>
              <a:rPr lang="hu-HU" sz="2200"/>
              <a:t>and to </a:t>
            </a:r>
            <a:r>
              <a:rPr lang="hu-HU" sz="2200" b="1">
                <a:solidFill>
                  <a:srgbClr val="FF0000"/>
                </a:solidFill>
              </a:rPr>
              <a:t>both arms</a:t>
            </a:r>
            <a:r>
              <a:rPr lang="hu-HU" sz="2200"/>
              <a:t> (especially the ulnar surfaces of the forearm and hand.</a:t>
            </a:r>
          </a:p>
          <a:p>
            <a:pPr>
              <a:lnSpc>
                <a:spcPct val="80000"/>
              </a:lnSpc>
            </a:pPr>
            <a:r>
              <a:rPr lang="hu-HU" sz="2200"/>
              <a:t>It can also arise in or radiate to the back, interscapular region, root of neck, jaw, teeth, and epigastrium. Rarely localized below the umbilicus or above the mandible. </a:t>
            </a:r>
          </a:p>
          <a:p>
            <a:pPr>
              <a:lnSpc>
                <a:spcPct val="80000"/>
              </a:lnSpc>
            </a:pPr>
            <a:r>
              <a:rPr lang="hu-HU" sz="2200"/>
              <a:t>Exertional angina is typically </a:t>
            </a:r>
            <a:r>
              <a:rPr lang="hu-HU" sz="2200" b="1">
                <a:solidFill>
                  <a:srgbClr val="FF0000"/>
                </a:solidFill>
              </a:rPr>
              <a:t>relieved by rest and nitroglycerin.</a:t>
            </a:r>
          </a:p>
        </p:txBody>
      </p:sp>
    </p:spTree>
    <p:extLst>
      <p:ext uri="{BB962C8B-B14F-4D97-AF65-F5344CB8AC3E}">
        <p14:creationId xmlns:p14="http://schemas.microsoft.com/office/powerpoint/2010/main" val="22990756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solidFill>
            <a:schemeClr val="accent2"/>
          </a:solidFill>
        </p:spPr>
        <p:txBody>
          <a:bodyPr>
            <a:normAutofit fontScale="90000"/>
          </a:bodyPr>
          <a:lstStyle/>
          <a:p>
            <a:r>
              <a:rPr lang="hu-HU" sz="3600" b="1">
                <a:solidFill>
                  <a:schemeClr val="bg1"/>
                </a:solidFill>
              </a:rPr>
              <a:t>Associated symptoms and physical signs of angina pectoris</a:t>
            </a:r>
          </a:p>
        </p:txBody>
      </p:sp>
      <p:sp>
        <p:nvSpPr>
          <p:cNvPr id="12291" name="Rectangle 3"/>
          <p:cNvSpPr>
            <a:spLocks noGrp="1" noChangeArrowheads="1"/>
          </p:cNvSpPr>
          <p:nvPr>
            <p:ph type="body" idx="1"/>
          </p:nvPr>
        </p:nvSpPr>
        <p:spPr/>
        <p:txBody>
          <a:bodyPr/>
          <a:lstStyle/>
          <a:p>
            <a:pPr>
              <a:lnSpc>
                <a:spcPct val="80000"/>
              </a:lnSpc>
            </a:pPr>
            <a:r>
              <a:rPr lang="hu-HU" sz="2800" b="1">
                <a:solidFill>
                  <a:srgbClr val="FF0000"/>
                </a:solidFill>
              </a:rPr>
              <a:t>Associated symptoms</a:t>
            </a:r>
          </a:p>
          <a:p>
            <a:pPr lvl="1">
              <a:lnSpc>
                <a:spcPct val="80000"/>
              </a:lnSpc>
            </a:pPr>
            <a:r>
              <a:rPr lang="hu-HU" sz="2400"/>
              <a:t>Dyspnoe</a:t>
            </a:r>
          </a:p>
          <a:p>
            <a:pPr lvl="1">
              <a:lnSpc>
                <a:spcPct val="80000"/>
              </a:lnSpc>
            </a:pPr>
            <a:r>
              <a:rPr lang="hu-HU" sz="2400"/>
              <a:t>Fatique, faintness</a:t>
            </a:r>
          </a:p>
          <a:p>
            <a:pPr lvl="1">
              <a:lnSpc>
                <a:spcPct val="80000"/>
              </a:lnSpc>
            </a:pPr>
            <a:r>
              <a:rPr lang="hu-HU" sz="2400"/>
              <a:t>Nausea, vomiting </a:t>
            </a:r>
          </a:p>
          <a:p>
            <a:pPr lvl="1">
              <a:lnSpc>
                <a:spcPct val="80000"/>
              </a:lnSpc>
            </a:pPr>
            <a:r>
              <a:rPr lang="hu-HU" sz="2400"/>
              <a:t>Sweating</a:t>
            </a:r>
          </a:p>
          <a:p>
            <a:pPr lvl="1">
              <a:lnSpc>
                <a:spcPct val="80000"/>
              </a:lnSpc>
            </a:pPr>
            <a:r>
              <a:rPr lang="hu-HU" sz="2400"/>
              <a:t>Sense of impending doom (mostly in case of myocardial infarction) </a:t>
            </a:r>
          </a:p>
          <a:p>
            <a:pPr>
              <a:lnSpc>
                <a:spcPct val="80000"/>
              </a:lnSpc>
            </a:pPr>
            <a:r>
              <a:rPr lang="hu-HU" sz="2800" b="1">
                <a:solidFill>
                  <a:srgbClr val="FF0000"/>
                </a:solidFill>
              </a:rPr>
              <a:t>Physical signs</a:t>
            </a:r>
          </a:p>
          <a:p>
            <a:pPr lvl="1">
              <a:lnSpc>
                <a:spcPct val="80000"/>
              </a:lnSpc>
            </a:pPr>
            <a:r>
              <a:rPr lang="hu-HU" sz="2400"/>
              <a:t>Third and fourth heart sounds</a:t>
            </a:r>
          </a:p>
          <a:p>
            <a:pPr lvl="1">
              <a:lnSpc>
                <a:spcPct val="80000"/>
              </a:lnSpc>
            </a:pPr>
            <a:r>
              <a:rPr lang="hu-HU" sz="2400"/>
              <a:t>Apical systolic murmur due to mitral regurgitation (impaired papillary muscle function)</a:t>
            </a:r>
          </a:p>
          <a:p>
            <a:pPr lvl="1">
              <a:lnSpc>
                <a:spcPct val="80000"/>
              </a:lnSpc>
            </a:pPr>
            <a:r>
              <a:rPr lang="hu-HU" sz="2400"/>
              <a:t>Pulmonary congestion</a:t>
            </a:r>
          </a:p>
        </p:txBody>
      </p:sp>
    </p:spTree>
    <p:extLst>
      <p:ext uri="{BB962C8B-B14F-4D97-AF65-F5344CB8AC3E}">
        <p14:creationId xmlns:p14="http://schemas.microsoft.com/office/powerpoint/2010/main" val="35966616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solidFill>
            <a:schemeClr val="accent2"/>
          </a:solidFill>
        </p:spPr>
        <p:txBody>
          <a:bodyPr>
            <a:normAutofit fontScale="90000"/>
          </a:bodyPr>
          <a:lstStyle/>
          <a:p>
            <a:r>
              <a:rPr lang="hu-HU" sz="3600" b="1">
                <a:solidFill>
                  <a:schemeClr val="bg1"/>
                </a:solidFill>
              </a:rPr>
              <a:t>Summary of the characteristics of angina pectoris</a:t>
            </a:r>
          </a:p>
        </p:txBody>
      </p:sp>
      <p:sp>
        <p:nvSpPr>
          <p:cNvPr id="13315" name="Rectangle 3"/>
          <p:cNvSpPr>
            <a:spLocks noGrp="1" noChangeArrowheads="1"/>
          </p:cNvSpPr>
          <p:nvPr>
            <p:ph type="body" idx="1"/>
          </p:nvPr>
        </p:nvSpPr>
        <p:spPr/>
        <p:txBody>
          <a:bodyPr/>
          <a:lstStyle/>
          <a:p>
            <a:pPr>
              <a:lnSpc>
                <a:spcPct val="90000"/>
              </a:lnSpc>
            </a:pPr>
            <a:r>
              <a:rPr lang="hu-HU" sz="2400" b="1" dirty="0">
                <a:solidFill>
                  <a:srgbClr val="FF3300"/>
                </a:solidFill>
              </a:rPr>
              <a:t>Typical angina pectoris</a:t>
            </a:r>
            <a:r>
              <a:rPr lang="hu-HU" sz="2400" dirty="0"/>
              <a:t>:</a:t>
            </a:r>
          </a:p>
          <a:p>
            <a:pPr lvl="1">
              <a:lnSpc>
                <a:spcPct val="90000"/>
              </a:lnSpc>
            </a:pPr>
            <a:r>
              <a:rPr lang="hu-HU" sz="2000" dirty="0"/>
              <a:t>Retrosternal chest pain (discomfort)</a:t>
            </a:r>
          </a:p>
          <a:p>
            <a:pPr lvl="1">
              <a:lnSpc>
                <a:spcPct val="90000"/>
              </a:lnSpc>
            </a:pPr>
            <a:r>
              <a:rPr lang="hu-HU" sz="2000" dirty="0"/>
              <a:t>Complaints occur after exertion or emotional stress  </a:t>
            </a:r>
          </a:p>
          <a:p>
            <a:pPr lvl="1">
              <a:lnSpc>
                <a:spcPct val="90000"/>
              </a:lnSpc>
            </a:pPr>
            <a:r>
              <a:rPr lang="hu-HU" sz="2200" dirty="0"/>
              <a:t>The pain is relieved by rest and nitroglycerin</a:t>
            </a:r>
            <a:endParaRPr lang="hu-HU" sz="2000" dirty="0"/>
          </a:p>
          <a:p>
            <a:pPr lvl="1">
              <a:lnSpc>
                <a:spcPct val="90000"/>
              </a:lnSpc>
            </a:pPr>
            <a:endParaRPr lang="hu-HU" sz="2000" dirty="0"/>
          </a:p>
          <a:p>
            <a:pPr>
              <a:lnSpc>
                <a:spcPct val="90000"/>
              </a:lnSpc>
            </a:pPr>
            <a:r>
              <a:rPr lang="hu-HU" sz="2400" b="1" dirty="0">
                <a:solidFill>
                  <a:srgbClr val="FF3300"/>
                </a:solidFill>
              </a:rPr>
              <a:t>Atypical angina pectoris</a:t>
            </a:r>
            <a:r>
              <a:rPr lang="hu-HU" sz="2400" dirty="0"/>
              <a:t>: only two from three characteristics (especially in women and diabetics, angina may be atypical in location and not strictly related to provocing factors)</a:t>
            </a:r>
          </a:p>
          <a:p>
            <a:pPr>
              <a:lnSpc>
                <a:spcPct val="90000"/>
              </a:lnSpc>
            </a:pPr>
            <a:endParaRPr lang="hu-HU" sz="2400" dirty="0"/>
          </a:p>
          <a:p>
            <a:pPr marL="0" indent="0">
              <a:lnSpc>
                <a:spcPct val="90000"/>
              </a:lnSpc>
              <a:buNone/>
            </a:pPr>
            <a:endParaRPr lang="hu-HU" sz="2400" dirty="0"/>
          </a:p>
        </p:txBody>
      </p:sp>
    </p:spTree>
    <p:extLst>
      <p:ext uri="{BB962C8B-B14F-4D97-AF65-F5344CB8AC3E}">
        <p14:creationId xmlns:p14="http://schemas.microsoft.com/office/powerpoint/2010/main" val="17162844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88913"/>
            <a:ext cx="8229600" cy="1143000"/>
          </a:xfrm>
          <a:solidFill>
            <a:schemeClr val="accent2"/>
          </a:solidFill>
        </p:spPr>
        <p:txBody>
          <a:bodyPr>
            <a:normAutofit fontScale="90000"/>
          </a:bodyPr>
          <a:lstStyle/>
          <a:p>
            <a:r>
              <a:rPr lang="hu-HU" sz="3600" b="1">
                <a:solidFill>
                  <a:schemeClr val="bg1"/>
                </a:solidFill>
              </a:rPr>
              <a:t>Cardial and extracardial causes of chest discomfort</a:t>
            </a:r>
          </a:p>
        </p:txBody>
      </p:sp>
      <p:sp>
        <p:nvSpPr>
          <p:cNvPr id="14339" name="Rectangle 3"/>
          <p:cNvSpPr>
            <a:spLocks noGrp="1" noChangeArrowheads="1"/>
          </p:cNvSpPr>
          <p:nvPr>
            <p:ph type="body" sz="half" idx="1"/>
          </p:nvPr>
        </p:nvSpPr>
        <p:spPr>
          <a:xfrm>
            <a:off x="457200" y="1484313"/>
            <a:ext cx="4038600" cy="4525962"/>
          </a:xfrm>
        </p:spPr>
        <p:txBody>
          <a:bodyPr/>
          <a:lstStyle/>
          <a:p>
            <a:pPr>
              <a:lnSpc>
                <a:spcPct val="80000"/>
              </a:lnSpc>
            </a:pPr>
            <a:r>
              <a:rPr lang="hu-HU" sz="2000" b="1" dirty="0"/>
              <a:t>CARDIOVASCULAR DISEASES </a:t>
            </a:r>
          </a:p>
          <a:p>
            <a:pPr lvl="1">
              <a:lnSpc>
                <a:spcPct val="80000"/>
              </a:lnSpc>
            </a:pPr>
            <a:r>
              <a:rPr lang="hu-HU" sz="1800" dirty="0"/>
              <a:t>Ischemic heart disease</a:t>
            </a:r>
          </a:p>
          <a:p>
            <a:pPr lvl="1">
              <a:lnSpc>
                <a:spcPct val="80000"/>
              </a:lnSpc>
            </a:pPr>
            <a:r>
              <a:rPr lang="hu-HU" sz="1800" dirty="0"/>
              <a:t>Pericarditis</a:t>
            </a:r>
          </a:p>
          <a:p>
            <a:pPr lvl="1">
              <a:lnSpc>
                <a:spcPct val="80000"/>
              </a:lnSpc>
            </a:pPr>
            <a:r>
              <a:rPr lang="hu-HU" sz="1800" dirty="0"/>
              <a:t>Aortic dissection</a:t>
            </a:r>
          </a:p>
          <a:p>
            <a:pPr lvl="1">
              <a:lnSpc>
                <a:spcPct val="80000"/>
              </a:lnSpc>
            </a:pPr>
            <a:r>
              <a:rPr lang="hu-HU" sz="1800" dirty="0" smtClean="0"/>
              <a:t>Aortic </a:t>
            </a:r>
            <a:r>
              <a:rPr lang="hu-HU" sz="1800" dirty="0"/>
              <a:t>stenosis and regurgitation</a:t>
            </a:r>
          </a:p>
          <a:p>
            <a:pPr lvl="1">
              <a:lnSpc>
                <a:spcPct val="80000"/>
              </a:lnSpc>
            </a:pPr>
            <a:r>
              <a:rPr lang="hu-HU" sz="1800" dirty="0"/>
              <a:t>Hypertrophic cardiomyopathy</a:t>
            </a:r>
          </a:p>
          <a:p>
            <a:pPr lvl="1">
              <a:lnSpc>
                <a:spcPct val="80000"/>
              </a:lnSpc>
            </a:pPr>
            <a:r>
              <a:rPr lang="hu-HU" sz="1800" dirty="0"/>
              <a:t>Pulmonary hypertension </a:t>
            </a:r>
            <a:endParaRPr lang="hu-HU" sz="1800" b="1" dirty="0"/>
          </a:p>
          <a:p>
            <a:pPr>
              <a:lnSpc>
                <a:spcPct val="80000"/>
              </a:lnSpc>
            </a:pPr>
            <a:r>
              <a:rPr lang="hu-HU" sz="2000" b="1" dirty="0"/>
              <a:t>LUNG DISEASES</a:t>
            </a:r>
          </a:p>
          <a:p>
            <a:pPr lvl="1">
              <a:lnSpc>
                <a:spcPct val="80000"/>
              </a:lnSpc>
            </a:pPr>
            <a:r>
              <a:rPr lang="hu-HU" sz="1800" dirty="0"/>
              <a:t>Pulmonary embolism</a:t>
            </a:r>
          </a:p>
          <a:p>
            <a:pPr lvl="1">
              <a:lnSpc>
                <a:spcPct val="80000"/>
              </a:lnSpc>
            </a:pPr>
            <a:r>
              <a:rPr lang="hu-HU" sz="1800" dirty="0"/>
              <a:t>Pneumothorax</a:t>
            </a:r>
          </a:p>
          <a:p>
            <a:pPr lvl="1">
              <a:lnSpc>
                <a:spcPct val="80000"/>
              </a:lnSpc>
            </a:pPr>
            <a:r>
              <a:rPr lang="hu-HU" sz="1800" dirty="0" smtClean="0"/>
              <a:t>Pleuritis</a:t>
            </a:r>
            <a:endParaRPr lang="hu-HU" sz="1800" dirty="0"/>
          </a:p>
        </p:txBody>
      </p:sp>
      <p:sp>
        <p:nvSpPr>
          <p:cNvPr id="14340" name="Rectangle 4"/>
          <p:cNvSpPr>
            <a:spLocks noGrp="1" noChangeArrowheads="1"/>
          </p:cNvSpPr>
          <p:nvPr>
            <p:ph type="body" sz="half" idx="2"/>
          </p:nvPr>
        </p:nvSpPr>
        <p:spPr>
          <a:xfrm>
            <a:off x="4648200" y="1412875"/>
            <a:ext cx="4244975" cy="5445125"/>
          </a:xfrm>
        </p:spPr>
        <p:txBody>
          <a:bodyPr/>
          <a:lstStyle/>
          <a:p>
            <a:pPr>
              <a:lnSpc>
                <a:spcPct val="80000"/>
              </a:lnSpc>
            </a:pPr>
            <a:r>
              <a:rPr lang="hu-HU" sz="2000" b="1" dirty="0"/>
              <a:t>GASTROESOPHAGEAL DISEASES</a:t>
            </a:r>
          </a:p>
          <a:p>
            <a:pPr lvl="1">
              <a:lnSpc>
                <a:spcPct val="80000"/>
              </a:lnSpc>
            </a:pPr>
            <a:r>
              <a:rPr lang="hu-HU" sz="1800" dirty="0"/>
              <a:t>Gastroesophageal reflux</a:t>
            </a:r>
          </a:p>
          <a:p>
            <a:pPr lvl="1">
              <a:lnSpc>
                <a:spcPct val="80000"/>
              </a:lnSpc>
            </a:pPr>
            <a:r>
              <a:rPr lang="hu-HU" sz="1800" dirty="0"/>
              <a:t>Esophageal motility disorders</a:t>
            </a:r>
          </a:p>
          <a:p>
            <a:pPr lvl="1">
              <a:lnSpc>
                <a:spcPct val="80000"/>
              </a:lnSpc>
            </a:pPr>
            <a:r>
              <a:rPr lang="hu-HU" sz="1800" dirty="0"/>
              <a:t>Paptic ulcer</a:t>
            </a:r>
          </a:p>
          <a:p>
            <a:pPr lvl="1">
              <a:lnSpc>
                <a:spcPct val="80000"/>
              </a:lnSpc>
            </a:pPr>
            <a:r>
              <a:rPr lang="hu-HU" sz="1800" dirty="0"/>
              <a:t>Gallstones</a:t>
            </a:r>
          </a:p>
          <a:p>
            <a:pPr>
              <a:lnSpc>
                <a:spcPct val="80000"/>
              </a:lnSpc>
            </a:pPr>
            <a:r>
              <a:rPr lang="hu-HU" sz="2000" b="1" dirty="0"/>
              <a:t>NEUROMUSCULOSKELETAL DISEASES</a:t>
            </a:r>
          </a:p>
          <a:p>
            <a:pPr lvl="1">
              <a:lnSpc>
                <a:spcPct val="80000"/>
              </a:lnSpc>
            </a:pPr>
            <a:r>
              <a:rPr lang="hu-HU" sz="1800" dirty="0"/>
              <a:t>Fracture </a:t>
            </a:r>
            <a:r>
              <a:rPr lang="en-US" sz="1800" dirty="0" smtClean="0"/>
              <a:t>of a rib</a:t>
            </a:r>
            <a:endParaRPr lang="hu-HU" sz="1800" dirty="0"/>
          </a:p>
          <a:p>
            <a:pPr lvl="1">
              <a:lnSpc>
                <a:spcPct val="80000"/>
              </a:lnSpc>
            </a:pPr>
            <a:r>
              <a:rPr lang="hu-HU" sz="1800" dirty="0"/>
              <a:t>Spondylarthrosis</a:t>
            </a:r>
          </a:p>
          <a:p>
            <a:pPr lvl="1">
              <a:lnSpc>
                <a:spcPct val="80000"/>
              </a:lnSpc>
            </a:pPr>
            <a:r>
              <a:rPr lang="hu-HU" sz="1800" dirty="0" smtClean="0"/>
              <a:t>Intercostal </a:t>
            </a:r>
            <a:r>
              <a:rPr lang="hu-HU" sz="1800" dirty="0"/>
              <a:t>muscle cramp</a:t>
            </a:r>
          </a:p>
          <a:p>
            <a:pPr lvl="1">
              <a:lnSpc>
                <a:spcPct val="80000"/>
              </a:lnSpc>
            </a:pPr>
            <a:r>
              <a:rPr lang="hu-HU" sz="1800" dirty="0"/>
              <a:t>Tietze’ s syndrome</a:t>
            </a:r>
            <a:endParaRPr lang="hu-HU" sz="1800" b="1" dirty="0"/>
          </a:p>
          <a:p>
            <a:pPr>
              <a:lnSpc>
                <a:spcPct val="80000"/>
              </a:lnSpc>
            </a:pPr>
            <a:r>
              <a:rPr lang="hu-HU" sz="2000" b="1" dirty="0"/>
              <a:t>MISCELLANEOUS</a:t>
            </a:r>
            <a:endParaRPr lang="hu-HU" sz="2000" dirty="0"/>
          </a:p>
          <a:p>
            <a:pPr lvl="1">
              <a:lnSpc>
                <a:spcPct val="80000"/>
              </a:lnSpc>
            </a:pPr>
            <a:r>
              <a:rPr lang="hu-HU" sz="1800" dirty="0"/>
              <a:t>Subphrenic abscess</a:t>
            </a:r>
          </a:p>
          <a:p>
            <a:pPr lvl="1">
              <a:lnSpc>
                <a:spcPct val="80000"/>
              </a:lnSpc>
            </a:pPr>
            <a:r>
              <a:rPr lang="hu-HU" sz="1800" dirty="0"/>
              <a:t>Herpes zoster </a:t>
            </a:r>
          </a:p>
          <a:p>
            <a:pPr lvl="1">
              <a:lnSpc>
                <a:spcPct val="80000"/>
              </a:lnSpc>
            </a:pPr>
            <a:r>
              <a:rPr lang="hu-HU" sz="1800" dirty="0" smtClean="0"/>
              <a:t>Splenic infraction</a:t>
            </a:r>
          </a:p>
        </p:txBody>
      </p:sp>
    </p:spTree>
    <p:extLst>
      <p:ext uri="{BB962C8B-B14F-4D97-AF65-F5344CB8AC3E}">
        <p14:creationId xmlns:p14="http://schemas.microsoft.com/office/powerpoint/2010/main" val="29262420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solidFill>
            <a:schemeClr val="accent2"/>
          </a:solidFill>
        </p:spPr>
        <p:txBody>
          <a:bodyPr>
            <a:normAutofit fontScale="90000"/>
          </a:bodyPr>
          <a:lstStyle/>
          <a:p>
            <a:r>
              <a:rPr lang="hu-HU" sz="4000" b="1">
                <a:solidFill>
                  <a:schemeClr val="bg1"/>
                </a:solidFill>
              </a:rPr>
              <a:t>Differencial diagnosis of chest discomfort</a:t>
            </a:r>
          </a:p>
        </p:txBody>
      </p:sp>
      <p:sp>
        <p:nvSpPr>
          <p:cNvPr id="16387" name="Rectangle 3"/>
          <p:cNvSpPr>
            <a:spLocks noGrp="1" noChangeArrowheads="1"/>
          </p:cNvSpPr>
          <p:nvPr>
            <p:ph type="body" idx="1"/>
          </p:nvPr>
        </p:nvSpPr>
        <p:spPr/>
        <p:txBody>
          <a:bodyPr/>
          <a:lstStyle/>
          <a:p>
            <a:pPr>
              <a:lnSpc>
                <a:spcPct val="90000"/>
              </a:lnSpc>
            </a:pPr>
            <a:r>
              <a:rPr lang="hu-HU" sz="2400" b="1">
                <a:solidFill>
                  <a:srgbClr val="FF0000"/>
                </a:solidFill>
              </a:rPr>
              <a:t>Acute myocardial infarction</a:t>
            </a:r>
          </a:p>
          <a:p>
            <a:pPr lvl="1">
              <a:lnSpc>
                <a:spcPct val="90000"/>
              </a:lnSpc>
            </a:pPr>
            <a:r>
              <a:rPr lang="hu-HU" sz="2000"/>
              <a:t>The duration of the pain often more than 30 min</a:t>
            </a:r>
          </a:p>
          <a:p>
            <a:pPr lvl="1">
              <a:lnSpc>
                <a:spcPct val="90000"/>
              </a:lnSpc>
            </a:pPr>
            <a:r>
              <a:rPr lang="hu-HU" sz="2000"/>
              <a:t>Often more severe than angina</a:t>
            </a:r>
          </a:p>
          <a:p>
            <a:pPr lvl="1">
              <a:lnSpc>
                <a:spcPct val="90000"/>
              </a:lnSpc>
            </a:pPr>
            <a:r>
              <a:rPr lang="hu-HU" sz="2000"/>
              <a:t>Unrielived by nitroglicerin</a:t>
            </a:r>
          </a:p>
          <a:p>
            <a:pPr lvl="1">
              <a:lnSpc>
                <a:spcPct val="90000"/>
              </a:lnSpc>
            </a:pPr>
            <a:r>
              <a:rPr lang="hu-HU" sz="2000"/>
              <a:t>May be associated with evidence of heart failure or arrhythmia</a:t>
            </a:r>
          </a:p>
          <a:p>
            <a:pPr>
              <a:lnSpc>
                <a:spcPct val="90000"/>
              </a:lnSpc>
            </a:pPr>
            <a:r>
              <a:rPr lang="hu-HU" sz="2400" b="1">
                <a:solidFill>
                  <a:srgbClr val="FF0000"/>
                </a:solidFill>
              </a:rPr>
              <a:t>Aortic dissection</a:t>
            </a:r>
          </a:p>
          <a:p>
            <a:pPr lvl="1">
              <a:lnSpc>
                <a:spcPct val="90000"/>
              </a:lnSpc>
            </a:pPr>
            <a:r>
              <a:rPr lang="hu-HU" sz="2000"/>
              <a:t>Tearing, ripping pain with abrupt onset</a:t>
            </a:r>
          </a:p>
          <a:p>
            <a:pPr lvl="1">
              <a:lnSpc>
                <a:spcPct val="90000"/>
              </a:lnSpc>
            </a:pPr>
            <a:r>
              <a:rPr lang="hu-HU" sz="2000"/>
              <a:t>Associated with hypertension, and/or connective tissue disorder</a:t>
            </a:r>
          </a:p>
          <a:p>
            <a:pPr lvl="1">
              <a:lnSpc>
                <a:spcPct val="90000"/>
              </a:lnSpc>
            </a:pPr>
            <a:r>
              <a:rPr lang="hu-HU" sz="2000"/>
              <a:t>Depending on the location of dissection:</a:t>
            </a:r>
          </a:p>
          <a:p>
            <a:pPr lvl="2">
              <a:lnSpc>
                <a:spcPct val="90000"/>
              </a:lnSpc>
            </a:pPr>
            <a:r>
              <a:rPr lang="hu-HU" sz="1800"/>
              <a:t>Loss of peripheral pulse</a:t>
            </a:r>
          </a:p>
          <a:p>
            <a:pPr lvl="2">
              <a:lnSpc>
                <a:spcPct val="90000"/>
              </a:lnSpc>
            </a:pPr>
            <a:r>
              <a:rPr lang="hu-HU" sz="1800"/>
              <a:t>Pericardial tamponad</a:t>
            </a:r>
          </a:p>
          <a:p>
            <a:pPr lvl="2">
              <a:lnSpc>
                <a:spcPct val="90000"/>
              </a:lnSpc>
            </a:pPr>
            <a:r>
              <a:rPr lang="hu-HU" sz="1800"/>
              <a:t>Murmur of aortic insufficiency</a:t>
            </a:r>
          </a:p>
          <a:p>
            <a:pPr lvl="2">
              <a:lnSpc>
                <a:spcPct val="90000"/>
              </a:lnSpc>
            </a:pPr>
            <a:endParaRPr lang="hu-HU" sz="1800"/>
          </a:p>
        </p:txBody>
      </p:sp>
    </p:spTree>
    <p:extLst>
      <p:ext uri="{BB962C8B-B14F-4D97-AF65-F5344CB8AC3E}">
        <p14:creationId xmlns:p14="http://schemas.microsoft.com/office/powerpoint/2010/main" val="3211177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solidFill>
            <a:schemeClr val="accent2"/>
          </a:solidFill>
        </p:spPr>
        <p:txBody>
          <a:bodyPr>
            <a:normAutofit fontScale="90000"/>
          </a:bodyPr>
          <a:lstStyle/>
          <a:p>
            <a:r>
              <a:rPr lang="hu-HU" sz="4000" b="1">
                <a:solidFill>
                  <a:schemeClr val="bg1"/>
                </a:solidFill>
              </a:rPr>
              <a:t>Differencial diagnosis of chest discomfort</a:t>
            </a:r>
          </a:p>
        </p:txBody>
      </p:sp>
      <p:sp>
        <p:nvSpPr>
          <p:cNvPr id="17411" name="Rectangle 3"/>
          <p:cNvSpPr>
            <a:spLocks noGrp="1" noChangeArrowheads="1"/>
          </p:cNvSpPr>
          <p:nvPr>
            <p:ph type="body" idx="1"/>
          </p:nvPr>
        </p:nvSpPr>
        <p:spPr/>
        <p:txBody>
          <a:bodyPr/>
          <a:lstStyle/>
          <a:p>
            <a:pPr>
              <a:lnSpc>
                <a:spcPct val="80000"/>
              </a:lnSpc>
            </a:pPr>
            <a:r>
              <a:rPr lang="hu-HU" sz="2000" b="1"/>
              <a:t>Pericarditis</a:t>
            </a:r>
          </a:p>
          <a:p>
            <a:pPr lvl="1">
              <a:lnSpc>
                <a:spcPct val="80000"/>
              </a:lnSpc>
            </a:pPr>
            <a:r>
              <a:rPr lang="hu-HU" sz="1800"/>
              <a:t>The duration of the pain is hours to days</a:t>
            </a:r>
          </a:p>
          <a:p>
            <a:pPr lvl="1">
              <a:lnSpc>
                <a:spcPct val="80000"/>
              </a:lnSpc>
            </a:pPr>
            <a:r>
              <a:rPr lang="hu-HU" sz="1800"/>
              <a:t>Sharp, retrosternal pain that is aggravated by coughing, deep breath, or changes in body position (relieved by sitting and leaning forward)</a:t>
            </a:r>
          </a:p>
          <a:p>
            <a:pPr>
              <a:lnSpc>
                <a:spcPct val="80000"/>
              </a:lnSpc>
            </a:pPr>
            <a:r>
              <a:rPr lang="hu-HU" sz="2000" b="1">
                <a:solidFill>
                  <a:srgbClr val="FF0000"/>
                </a:solidFill>
              </a:rPr>
              <a:t>Pulmonary embolism</a:t>
            </a:r>
          </a:p>
          <a:p>
            <a:pPr lvl="1">
              <a:lnSpc>
                <a:spcPct val="80000"/>
              </a:lnSpc>
            </a:pPr>
            <a:r>
              <a:rPr lang="hu-HU" sz="1800"/>
              <a:t>Abrupt onset of the pain. Location is often lateral</a:t>
            </a:r>
          </a:p>
          <a:p>
            <a:pPr lvl="1">
              <a:lnSpc>
                <a:spcPct val="80000"/>
              </a:lnSpc>
            </a:pPr>
            <a:r>
              <a:rPr lang="hu-HU" sz="1800"/>
              <a:t>Associated symptoms are dyspnea, tachycardy,and occasionally hemoptysis</a:t>
            </a:r>
          </a:p>
          <a:p>
            <a:pPr>
              <a:lnSpc>
                <a:spcPct val="80000"/>
              </a:lnSpc>
            </a:pPr>
            <a:r>
              <a:rPr lang="hu-HU" sz="2000" b="1">
                <a:solidFill>
                  <a:srgbClr val="FF0000"/>
                </a:solidFill>
              </a:rPr>
              <a:t>Pneumothorax</a:t>
            </a:r>
          </a:p>
          <a:p>
            <a:pPr lvl="1">
              <a:lnSpc>
                <a:spcPct val="80000"/>
              </a:lnSpc>
            </a:pPr>
            <a:r>
              <a:rPr lang="hu-HU" sz="1800"/>
              <a:t>Sudden onset of pleuritic chest pain. Location:lateral to side of pneumothorax</a:t>
            </a:r>
          </a:p>
          <a:p>
            <a:pPr lvl="1">
              <a:lnSpc>
                <a:spcPct val="80000"/>
              </a:lnSpc>
            </a:pPr>
            <a:r>
              <a:rPr lang="hu-HU" sz="1800"/>
              <a:t>Dyspnea, decreased breath sounds, tympanic percussion sound.</a:t>
            </a:r>
            <a:endParaRPr lang="hu-HU" sz="1800" b="1">
              <a:solidFill>
                <a:srgbClr val="FF0000"/>
              </a:solidFill>
            </a:endParaRPr>
          </a:p>
          <a:p>
            <a:pPr>
              <a:lnSpc>
                <a:spcPct val="80000"/>
              </a:lnSpc>
            </a:pPr>
            <a:r>
              <a:rPr lang="hu-HU" sz="2000" b="1"/>
              <a:t>Pneumonia or pleuritis</a:t>
            </a:r>
          </a:p>
          <a:p>
            <a:pPr lvl="1">
              <a:lnSpc>
                <a:spcPct val="80000"/>
              </a:lnSpc>
            </a:pPr>
            <a:r>
              <a:rPr lang="hu-HU" sz="1800"/>
              <a:t>Localized sharp, knifelike pain</a:t>
            </a:r>
          </a:p>
          <a:p>
            <a:pPr lvl="1">
              <a:lnSpc>
                <a:spcPct val="80000"/>
              </a:lnSpc>
            </a:pPr>
            <a:r>
              <a:rPr lang="hu-HU" sz="1800"/>
              <a:t>Pain is aggravated by inspiration and coughing</a:t>
            </a:r>
          </a:p>
          <a:p>
            <a:pPr lvl="1">
              <a:lnSpc>
                <a:spcPct val="80000"/>
              </a:lnSpc>
            </a:pPr>
            <a:r>
              <a:rPr lang="hu-HU" sz="1800"/>
              <a:t>Dyspnea, fever, rales, occasionally pleural rub</a:t>
            </a:r>
          </a:p>
          <a:p>
            <a:pPr lvl="1">
              <a:lnSpc>
                <a:spcPct val="80000"/>
              </a:lnSpc>
            </a:pPr>
            <a:endParaRPr lang="hu-HU" sz="1800">
              <a:solidFill>
                <a:srgbClr val="FF0000"/>
              </a:solidFill>
            </a:endParaRPr>
          </a:p>
          <a:p>
            <a:pPr lvl="1">
              <a:lnSpc>
                <a:spcPct val="80000"/>
              </a:lnSpc>
            </a:pPr>
            <a:endParaRPr lang="hu-HU" sz="1800"/>
          </a:p>
        </p:txBody>
      </p:sp>
    </p:spTree>
    <p:extLst>
      <p:ext uri="{BB962C8B-B14F-4D97-AF65-F5344CB8AC3E}">
        <p14:creationId xmlns:p14="http://schemas.microsoft.com/office/powerpoint/2010/main" val="15837164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chemeClr val="accent2"/>
          </a:solidFill>
        </p:spPr>
        <p:txBody>
          <a:bodyPr>
            <a:normAutofit fontScale="90000"/>
          </a:bodyPr>
          <a:lstStyle/>
          <a:p>
            <a:r>
              <a:rPr lang="hu-HU" sz="4000" b="1">
                <a:solidFill>
                  <a:schemeClr val="bg1"/>
                </a:solidFill>
              </a:rPr>
              <a:t>Differencial diagnosis of chest discomfort</a:t>
            </a:r>
          </a:p>
        </p:txBody>
      </p:sp>
      <p:sp>
        <p:nvSpPr>
          <p:cNvPr id="18435" name="Rectangle 3"/>
          <p:cNvSpPr>
            <a:spLocks noGrp="1" noChangeArrowheads="1"/>
          </p:cNvSpPr>
          <p:nvPr>
            <p:ph type="body" idx="1"/>
          </p:nvPr>
        </p:nvSpPr>
        <p:spPr/>
        <p:txBody>
          <a:bodyPr/>
          <a:lstStyle/>
          <a:p>
            <a:pPr>
              <a:lnSpc>
                <a:spcPct val="90000"/>
              </a:lnSpc>
            </a:pPr>
            <a:r>
              <a:rPr lang="hu-HU" sz="2400" b="1" dirty="0"/>
              <a:t>Esophageal reflux</a:t>
            </a:r>
          </a:p>
          <a:p>
            <a:pPr lvl="1">
              <a:lnSpc>
                <a:spcPct val="90000"/>
              </a:lnSpc>
            </a:pPr>
            <a:r>
              <a:rPr lang="hu-HU" sz="2000" dirty="0"/>
              <a:t>Deep, burning discomfort that may be exacerbated by alcohol, aspirin, or some foods</a:t>
            </a:r>
          </a:p>
          <a:p>
            <a:pPr lvl="1">
              <a:lnSpc>
                <a:spcPct val="90000"/>
              </a:lnSpc>
            </a:pPr>
            <a:r>
              <a:rPr lang="hu-HU" sz="2000" dirty="0"/>
              <a:t>Worsened by postprandial recumbency, relieved by antacids</a:t>
            </a:r>
          </a:p>
          <a:p>
            <a:pPr>
              <a:lnSpc>
                <a:spcPct val="90000"/>
              </a:lnSpc>
            </a:pPr>
            <a:r>
              <a:rPr lang="hu-HU" sz="2400" b="1" dirty="0"/>
              <a:t>Ulcer disease</a:t>
            </a:r>
          </a:p>
          <a:p>
            <a:pPr lvl="1">
              <a:lnSpc>
                <a:spcPct val="90000"/>
              </a:lnSpc>
            </a:pPr>
            <a:r>
              <a:rPr lang="hu-HU" sz="2000" dirty="0"/>
              <a:t>Symptoms do not associated with exertion</a:t>
            </a:r>
          </a:p>
          <a:p>
            <a:pPr lvl="1">
              <a:lnSpc>
                <a:spcPct val="90000"/>
              </a:lnSpc>
            </a:pPr>
            <a:r>
              <a:rPr lang="hu-HU" sz="2000" dirty="0"/>
              <a:t>Prolonged burning pain</a:t>
            </a:r>
          </a:p>
          <a:p>
            <a:pPr lvl="1">
              <a:lnSpc>
                <a:spcPct val="90000"/>
              </a:lnSpc>
            </a:pPr>
            <a:r>
              <a:rPr lang="hu-HU" sz="2000" dirty="0"/>
              <a:t>Typically occurs 60 to 90 min after </a:t>
            </a:r>
            <a:r>
              <a:rPr lang="hu-HU" sz="2000" dirty="0" smtClean="0"/>
              <a:t>meals</a:t>
            </a:r>
            <a:r>
              <a:rPr lang="en-US" sz="2000" dirty="0" smtClean="0"/>
              <a:t>.</a:t>
            </a:r>
            <a:endParaRPr lang="hu-HU" sz="2000" dirty="0"/>
          </a:p>
        </p:txBody>
      </p:sp>
    </p:spTree>
    <p:extLst>
      <p:ext uri="{BB962C8B-B14F-4D97-AF65-F5344CB8AC3E}">
        <p14:creationId xmlns:p14="http://schemas.microsoft.com/office/powerpoint/2010/main" val="6782647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760" y="260648"/>
            <a:ext cx="8766720" cy="6540252"/>
          </a:xfrm>
          <a:prstGeom prst="rect">
            <a:avLst/>
          </a:prstGeom>
        </p:spPr>
        <p:txBody>
          <a:bodyPr wrap="square">
            <a:spAutoFit/>
          </a:bodyPr>
          <a:lstStyle/>
          <a:p>
            <a:r>
              <a:rPr lang="en-US" sz="3500" b="1" dirty="0">
                <a:effectLst>
                  <a:outerShdw blurRad="38100" dist="38100" dir="2700000" algn="tl">
                    <a:srgbClr val="000000">
                      <a:alpha val="43137"/>
                    </a:srgbClr>
                  </a:outerShdw>
                </a:effectLst>
              </a:rPr>
              <a:t>ECG</a:t>
            </a:r>
          </a:p>
          <a:p>
            <a:r>
              <a:rPr lang="en-US" sz="2400" dirty="0"/>
              <a:t>12-lead ECG is the best initial test if ACS is suspected.</a:t>
            </a:r>
          </a:p>
          <a:p>
            <a:r>
              <a:rPr lang="en-US" sz="2400" dirty="0"/>
              <a:t>Dynamic changes require serial ECG evaluation.</a:t>
            </a:r>
          </a:p>
          <a:p>
            <a:r>
              <a:rPr lang="en-US" sz="2400" dirty="0"/>
              <a:t>Compare to prior ECGs (if available).</a:t>
            </a:r>
          </a:p>
          <a:p>
            <a:r>
              <a:rPr lang="en-US" sz="2400" b="1" dirty="0"/>
              <a:t>ECG changes in STEMI </a:t>
            </a:r>
          </a:p>
          <a:p>
            <a:r>
              <a:rPr lang="en-US" sz="2400" b="1" dirty="0"/>
              <a:t>Acute stage</a:t>
            </a:r>
            <a:r>
              <a:rPr lang="en-US" sz="2400" dirty="0"/>
              <a:t>: myocardial damage ongoing</a:t>
            </a:r>
          </a:p>
          <a:p>
            <a:pPr lvl="1"/>
            <a:r>
              <a:rPr lang="en-US" sz="2400" dirty="0" err="1"/>
              <a:t>Hyperacute</a:t>
            </a:r>
            <a:r>
              <a:rPr lang="en-US" sz="2400" dirty="0"/>
              <a:t> T waves ("</a:t>
            </a:r>
            <a:r>
              <a:rPr lang="en-US" sz="2400" b="1" dirty="0"/>
              <a:t>peaked T wave</a:t>
            </a:r>
            <a:r>
              <a:rPr lang="en-US" sz="2400" dirty="0"/>
              <a:t>") </a:t>
            </a:r>
          </a:p>
          <a:p>
            <a:pPr lvl="1"/>
            <a:r>
              <a:rPr lang="en-US" sz="2400" b="1" dirty="0"/>
              <a:t>ST elevations</a:t>
            </a:r>
            <a:r>
              <a:rPr lang="en-US" sz="2400" dirty="0"/>
              <a:t> in two contiguous leads with reciprocal ST depressions </a:t>
            </a:r>
          </a:p>
          <a:p>
            <a:r>
              <a:rPr lang="en-US" sz="2400" b="1" dirty="0"/>
              <a:t>Intermediate stage</a:t>
            </a:r>
            <a:r>
              <a:rPr lang="en-US" sz="2400" dirty="0"/>
              <a:t>: myocardial necrosis present</a:t>
            </a:r>
          </a:p>
          <a:p>
            <a:pPr lvl="1"/>
            <a:r>
              <a:rPr lang="en-US" sz="2400" dirty="0"/>
              <a:t>Absence of R wave</a:t>
            </a:r>
          </a:p>
          <a:p>
            <a:pPr lvl="1"/>
            <a:r>
              <a:rPr lang="en-US" sz="2400" dirty="0"/>
              <a:t>T-wave inversions </a:t>
            </a:r>
          </a:p>
          <a:p>
            <a:pPr lvl="1"/>
            <a:r>
              <a:rPr lang="en-US" sz="2400" dirty="0"/>
              <a:t>Pathological Q waves  </a:t>
            </a:r>
          </a:p>
          <a:p>
            <a:r>
              <a:rPr lang="en-US" sz="2400" b="1" dirty="0"/>
              <a:t>Chronic stage</a:t>
            </a:r>
            <a:r>
              <a:rPr lang="en-US" sz="2400" dirty="0"/>
              <a:t>: permanent scarring</a:t>
            </a:r>
          </a:p>
          <a:p>
            <a:pPr lvl="1"/>
            <a:r>
              <a:rPr lang="en-US" sz="2400" dirty="0"/>
              <a:t>Persistent, broad, and deep </a:t>
            </a:r>
            <a:r>
              <a:rPr lang="en-US" sz="2400" b="1" dirty="0"/>
              <a:t>Q waves</a:t>
            </a:r>
            <a:endParaRPr lang="en-US" sz="2400" dirty="0"/>
          </a:p>
          <a:p>
            <a:pPr lvl="1"/>
            <a:r>
              <a:rPr lang="en-US" sz="2400" dirty="0"/>
              <a:t>Often incomplete recovery of R waves</a:t>
            </a:r>
          </a:p>
          <a:p>
            <a:pPr lvl="1"/>
            <a:r>
              <a:rPr lang="en-US" sz="2400" dirty="0"/>
              <a:t>Permanent T wave inversion is possible.</a:t>
            </a:r>
          </a:p>
        </p:txBody>
      </p:sp>
    </p:spTree>
    <p:extLst>
      <p:ext uri="{BB962C8B-B14F-4D97-AF65-F5344CB8AC3E}">
        <p14:creationId xmlns:p14="http://schemas.microsoft.com/office/powerpoint/2010/main" val="42861321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2085816"/>
            <a:ext cx="7110536" cy="1631216"/>
          </a:xfrm>
          <a:prstGeom prst="rect">
            <a:avLst/>
          </a:prstGeom>
        </p:spPr>
        <p:txBody>
          <a:bodyPr wrap="square">
            <a:spAutoFit/>
          </a:bodyPr>
          <a:lstStyle/>
          <a:p>
            <a:r>
              <a:rPr lang="en-US" sz="2500" dirty="0"/>
              <a:t>The sequence of ECG changes over several hours to days: </a:t>
            </a:r>
            <a:r>
              <a:rPr lang="en-US" sz="2500" dirty="0" err="1"/>
              <a:t>hyperacute</a:t>
            </a:r>
            <a:r>
              <a:rPr lang="en-US" sz="2500" dirty="0"/>
              <a:t> T wave → ST elevation → pathological Q wave → T-wave inversion → ST normalization → T-wave </a:t>
            </a:r>
            <a:r>
              <a:rPr lang="en-US" sz="2500" dirty="0" smtClean="0"/>
              <a:t>normalization</a:t>
            </a:r>
            <a:endParaRPr lang="en-US" sz="2500"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34981"/>
            <a:ext cx="1224136" cy="2054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645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34981"/>
            <a:ext cx="1224136" cy="2054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691680" y="1988840"/>
            <a:ext cx="7056784" cy="2015936"/>
          </a:xfrm>
          <a:prstGeom prst="rect">
            <a:avLst/>
          </a:prstGeom>
        </p:spPr>
        <p:txBody>
          <a:bodyPr wrap="square">
            <a:spAutoFit/>
          </a:bodyPr>
          <a:lstStyle/>
          <a:p>
            <a:r>
              <a:rPr lang="en-US" sz="2500" dirty="0"/>
              <a:t>An acute left bundle branch block accompanied by symptoms of acute coronary syndrome is also considered an ST-elevation myocardial infarction (STEMI) because ST elevations cannot be adequately assessed in the setting of an LBBB.</a:t>
            </a:r>
          </a:p>
        </p:txBody>
      </p:sp>
    </p:spTree>
    <p:extLst>
      <p:ext uri="{BB962C8B-B14F-4D97-AF65-F5344CB8AC3E}">
        <p14:creationId xmlns:p14="http://schemas.microsoft.com/office/powerpoint/2010/main" val="860120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188640"/>
            <a:ext cx="8712968" cy="648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46632"/>
            <a:ext cx="9144000" cy="669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856984" cy="6495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844824"/>
            <a:ext cx="8352928" cy="2862322"/>
          </a:xfrm>
          <a:prstGeom prst="rect">
            <a:avLst/>
          </a:prstGeom>
        </p:spPr>
        <p:txBody>
          <a:bodyPr wrap="square">
            <a:spAutoFit/>
          </a:bodyPr>
          <a:lstStyle/>
          <a:p>
            <a:r>
              <a:rPr lang="en-US" sz="3000" b="1" dirty="0"/>
              <a:t>ECG changes in NSTEMI/unstable angina</a:t>
            </a:r>
          </a:p>
          <a:p>
            <a:r>
              <a:rPr lang="en-US" sz="3000" dirty="0"/>
              <a:t>No ST elevations present</a:t>
            </a:r>
          </a:p>
          <a:p>
            <a:r>
              <a:rPr lang="en-US" sz="3000" dirty="0"/>
              <a:t>Nonspecific changes may be present.</a:t>
            </a:r>
          </a:p>
          <a:p>
            <a:pPr lvl="1"/>
            <a:r>
              <a:rPr lang="en-US" sz="3000" dirty="0">
                <a:hlinkClick r:id="rId2"/>
              </a:rPr>
              <a:t>ST depression</a:t>
            </a:r>
            <a:endParaRPr lang="en-US" sz="3000" dirty="0"/>
          </a:p>
          <a:p>
            <a:pPr lvl="1"/>
            <a:r>
              <a:rPr lang="en-US" sz="3000" dirty="0"/>
              <a:t>Inverted </a:t>
            </a:r>
            <a:r>
              <a:rPr lang="en-US" sz="3000" dirty="0">
                <a:hlinkClick r:id="rId3"/>
              </a:rPr>
              <a:t>T wave</a:t>
            </a:r>
            <a:endParaRPr lang="en-US" sz="3000" dirty="0"/>
          </a:p>
          <a:p>
            <a:pPr lvl="1"/>
            <a:r>
              <a:rPr lang="en-US" sz="3000" dirty="0"/>
              <a:t>Loss of R wave</a:t>
            </a:r>
          </a:p>
        </p:txBody>
      </p:sp>
    </p:spTree>
    <p:extLst>
      <p:ext uri="{BB962C8B-B14F-4D97-AF65-F5344CB8AC3E}">
        <p14:creationId xmlns:p14="http://schemas.microsoft.com/office/powerpoint/2010/main" val="1879143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57475629"/>
              </p:ext>
            </p:extLst>
          </p:nvPr>
        </p:nvGraphicFramePr>
        <p:xfrm>
          <a:off x="251520" y="683895"/>
          <a:ext cx="8424936" cy="5775849"/>
        </p:xfrm>
        <a:graphic>
          <a:graphicData uri="http://schemas.openxmlformats.org/drawingml/2006/table">
            <a:tbl>
              <a:tblPr/>
              <a:tblGrid>
                <a:gridCol w="1512168"/>
                <a:gridCol w="2016224"/>
                <a:gridCol w="4896544"/>
              </a:tblGrid>
              <a:tr h="251442">
                <a:tc>
                  <a:txBody>
                    <a:bodyPr/>
                    <a:lstStyle/>
                    <a:p>
                      <a:pPr algn="ctr" fontAlgn="t">
                        <a:lnSpc>
                          <a:spcPts val="2100"/>
                        </a:lnSpc>
                      </a:pPr>
                      <a:r>
                        <a:rPr lang="en-US" sz="1800" b="1" u="none" strike="noStrike" dirty="0">
                          <a:effectLst/>
                        </a:rPr>
                        <a:t>ECG</a:t>
                      </a:r>
                      <a:r>
                        <a:rPr lang="en-US" sz="1800" b="1" dirty="0">
                          <a:effectLst/>
                        </a:rPr>
                        <a:t> leads affected</a:t>
                      </a:r>
                      <a:endParaRPr lang="en-US" sz="1800" dirty="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lnSpc>
                          <a:spcPts val="2100"/>
                        </a:lnSpc>
                      </a:pPr>
                      <a:r>
                        <a:rPr lang="en-US" sz="1800" b="1">
                          <a:effectLst/>
                        </a:rPr>
                        <a:t>Infarct location</a:t>
                      </a:r>
                      <a:endParaRPr lang="en-US" sz="180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lnSpc>
                          <a:spcPts val="2100"/>
                        </a:lnSpc>
                      </a:pPr>
                      <a:r>
                        <a:rPr lang="en-US" sz="1800" b="1" dirty="0">
                          <a:effectLst/>
                        </a:rPr>
                        <a:t>Vessel involved</a:t>
                      </a:r>
                      <a:r>
                        <a:rPr lang="en-US" sz="1800" dirty="0">
                          <a:effectLst/>
                        </a:rPr>
                        <a:t>  </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r>
              <a:tr h="628606">
                <a:tc>
                  <a:txBody>
                    <a:bodyPr/>
                    <a:lstStyle/>
                    <a:p>
                      <a:pPr algn="ctr" fontAlgn="t">
                        <a:lnSpc>
                          <a:spcPts val="2100"/>
                        </a:lnSpc>
                      </a:pPr>
                      <a:r>
                        <a:rPr lang="en-US" sz="1800" b="1" dirty="0">
                          <a:effectLst/>
                        </a:rPr>
                        <a:t>V</a:t>
                      </a:r>
                      <a:r>
                        <a:rPr lang="en-US" sz="1800" b="1" baseline="-25000" dirty="0">
                          <a:effectLst/>
                        </a:rPr>
                        <a:t>1</a:t>
                      </a:r>
                      <a:r>
                        <a:rPr lang="en-US" sz="1800" b="1" dirty="0">
                          <a:effectLst/>
                        </a:rPr>
                        <a:t>–V</a:t>
                      </a:r>
                      <a:r>
                        <a:rPr lang="en-US" sz="1800" b="1" baseline="-25000" dirty="0">
                          <a:effectLst/>
                        </a:rPr>
                        <a:t>6</a:t>
                      </a:r>
                      <a:r>
                        <a:rPr lang="en-US" sz="1800" dirty="0">
                          <a:effectLst/>
                        </a:rPr>
                        <a:t> </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lnSpc>
                          <a:spcPts val="2100"/>
                        </a:lnSpc>
                        <a:buFont typeface="Arial"/>
                        <a:buChar char="•"/>
                      </a:pPr>
                      <a:r>
                        <a:rPr lang="en-US" sz="1800">
                          <a:effectLst/>
                        </a:rPr>
                        <a:t>Extensive anterior (Leads aVL and I can also be affected.)</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c>
                  <a:txBody>
                    <a:bodyPr/>
                    <a:lstStyle/>
                    <a:p>
                      <a:pPr fontAlgn="t">
                        <a:lnSpc>
                          <a:spcPts val="2100"/>
                        </a:lnSpc>
                        <a:buFont typeface="Arial"/>
                        <a:buChar char="•"/>
                      </a:pPr>
                      <a:r>
                        <a:rPr lang="en-US" sz="1800" dirty="0">
                          <a:effectLst/>
                        </a:rPr>
                        <a:t>Proximal </a:t>
                      </a:r>
                      <a:r>
                        <a:rPr lang="en-US" sz="1800" u="none" strike="noStrike" dirty="0">
                          <a:effectLst/>
                        </a:rPr>
                        <a:t>left anterior descending artery</a:t>
                      </a:r>
                      <a:r>
                        <a:rPr lang="en-US" sz="1800" dirty="0">
                          <a:effectLst/>
                        </a:rPr>
                        <a:t> (LAD) </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r>
              <a:tr h="251442">
                <a:tc>
                  <a:txBody>
                    <a:bodyPr/>
                    <a:lstStyle/>
                    <a:p>
                      <a:pPr algn="ctr" fontAlgn="t">
                        <a:lnSpc>
                          <a:spcPts val="2100"/>
                        </a:lnSpc>
                      </a:pPr>
                      <a:r>
                        <a:rPr lang="en-US" sz="1800" b="1">
                          <a:effectLst/>
                        </a:rPr>
                        <a:t>V</a:t>
                      </a:r>
                      <a:r>
                        <a:rPr lang="en-US" sz="1800" b="1" baseline="-25000">
                          <a:effectLst/>
                        </a:rPr>
                        <a:t>1</a:t>
                      </a:r>
                      <a:r>
                        <a:rPr lang="en-US" sz="1800" b="1">
                          <a:effectLst/>
                        </a:rPr>
                        <a:t>–V</a:t>
                      </a:r>
                      <a:r>
                        <a:rPr lang="en-US" sz="1800" b="1" baseline="-25000">
                          <a:effectLst/>
                        </a:rPr>
                        <a:t>2</a:t>
                      </a:r>
                      <a:endParaRPr lang="en-US" sz="180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lnSpc>
                          <a:spcPts val="2100"/>
                        </a:lnSpc>
                        <a:buFont typeface="Arial"/>
                        <a:buChar char="•"/>
                      </a:pPr>
                      <a:r>
                        <a:rPr lang="en-US" sz="1800" b="1">
                          <a:effectLst/>
                        </a:rPr>
                        <a:t>(Antero)septal</a:t>
                      </a:r>
                      <a:endParaRPr lang="en-US" sz="180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c>
                  <a:txBody>
                    <a:bodyPr/>
                    <a:lstStyle/>
                    <a:p>
                      <a:pPr fontAlgn="t">
                        <a:lnSpc>
                          <a:spcPts val="2100"/>
                        </a:lnSpc>
                        <a:buFont typeface="Arial"/>
                        <a:buChar char="•"/>
                      </a:pPr>
                      <a:r>
                        <a:rPr lang="en-US" sz="1800" b="1">
                          <a:effectLst/>
                        </a:rPr>
                        <a:t>LAD</a:t>
                      </a:r>
                      <a:endParaRPr lang="en-US" sz="180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r>
              <a:tr h="251442">
                <a:tc>
                  <a:txBody>
                    <a:bodyPr/>
                    <a:lstStyle/>
                    <a:p>
                      <a:pPr algn="ctr" fontAlgn="t">
                        <a:lnSpc>
                          <a:spcPts val="2100"/>
                        </a:lnSpc>
                      </a:pPr>
                      <a:r>
                        <a:rPr lang="en-US" sz="1800" b="1">
                          <a:effectLst/>
                        </a:rPr>
                        <a:t>V</a:t>
                      </a:r>
                      <a:r>
                        <a:rPr lang="en-US" sz="1800" b="1" baseline="-25000">
                          <a:effectLst/>
                        </a:rPr>
                        <a:t>3</a:t>
                      </a:r>
                      <a:r>
                        <a:rPr lang="en-US" sz="1800" b="1">
                          <a:effectLst/>
                        </a:rPr>
                        <a:t>–V</a:t>
                      </a:r>
                      <a:r>
                        <a:rPr lang="en-US" sz="1800" b="1" baseline="-25000">
                          <a:effectLst/>
                        </a:rPr>
                        <a:t>4</a:t>
                      </a:r>
                      <a:endParaRPr lang="en-US" sz="180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lnSpc>
                          <a:spcPts val="2100"/>
                        </a:lnSpc>
                        <a:buFont typeface="Arial"/>
                        <a:buChar char="•"/>
                      </a:pPr>
                      <a:r>
                        <a:rPr lang="en-US" sz="1800" b="1" dirty="0">
                          <a:effectLst/>
                        </a:rPr>
                        <a:t>(Antero)apical</a:t>
                      </a:r>
                      <a:endParaRPr lang="en-US" sz="1800" dirty="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c>
                  <a:txBody>
                    <a:bodyPr/>
                    <a:lstStyle/>
                    <a:p>
                      <a:pPr fontAlgn="t">
                        <a:lnSpc>
                          <a:spcPts val="2100"/>
                        </a:lnSpc>
                        <a:buFont typeface="Arial"/>
                        <a:buChar char="•"/>
                      </a:pPr>
                      <a:r>
                        <a:rPr lang="en-US" sz="1800" b="1">
                          <a:effectLst/>
                        </a:rPr>
                        <a:t>Distal LAD</a:t>
                      </a:r>
                      <a:endParaRPr lang="en-US" sz="180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r>
              <a:tr h="1382933">
                <a:tc>
                  <a:txBody>
                    <a:bodyPr/>
                    <a:lstStyle/>
                    <a:p>
                      <a:pPr algn="ctr" fontAlgn="t">
                        <a:lnSpc>
                          <a:spcPts val="2100"/>
                        </a:lnSpc>
                      </a:pPr>
                      <a:r>
                        <a:rPr lang="en-US" sz="1800" b="1">
                          <a:effectLst/>
                        </a:rPr>
                        <a:t>V</a:t>
                      </a:r>
                      <a:r>
                        <a:rPr lang="en-US" sz="1800" b="1" baseline="-25000">
                          <a:effectLst/>
                        </a:rPr>
                        <a:t>5</a:t>
                      </a:r>
                      <a:r>
                        <a:rPr lang="en-US" sz="1800" b="1">
                          <a:effectLst/>
                        </a:rPr>
                        <a:t>–V</a:t>
                      </a:r>
                      <a:r>
                        <a:rPr lang="en-US" sz="1800" b="1" baseline="-25000">
                          <a:effectLst/>
                        </a:rPr>
                        <a:t>6</a:t>
                      </a:r>
                      <a:endParaRPr lang="en-US" sz="180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lnSpc>
                          <a:spcPts val="2100"/>
                        </a:lnSpc>
                        <a:buFont typeface="Arial"/>
                        <a:buChar char="•"/>
                      </a:pPr>
                      <a:r>
                        <a:rPr lang="en-US" sz="1800" b="1">
                          <a:effectLst/>
                        </a:rPr>
                        <a:t>(Antero)lateral</a:t>
                      </a:r>
                      <a:endParaRPr lang="en-US" sz="180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c>
                  <a:txBody>
                    <a:bodyPr/>
                    <a:lstStyle/>
                    <a:p>
                      <a:pPr fontAlgn="t">
                        <a:lnSpc>
                          <a:spcPts val="2100"/>
                        </a:lnSpc>
                        <a:buFont typeface="Arial"/>
                        <a:buChar char="•"/>
                      </a:pPr>
                      <a:r>
                        <a:rPr lang="en-US" sz="1800" dirty="0">
                          <a:effectLst/>
                        </a:rPr>
                        <a:t>Diagonal branch of LAD</a:t>
                      </a:r>
                    </a:p>
                    <a:p>
                      <a:pPr fontAlgn="t">
                        <a:lnSpc>
                          <a:spcPts val="2100"/>
                        </a:lnSpc>
                        <a:buFont typeface="Arial"/>
                        <a:buChar char="•"/>
                      </a:pPr>
                      <a:r>
                        <a:rPr lang="en-US" sz="1800" dirty="0">
                          <a:effectLst/>
                        </a:rPr>
                        <a:t>Distal LAD</a:t>
                      </a:r>
                    </a:p>
                    <a:p>
                      <a:pPr fontAlgn="t">
                        <a:lnSpc>
                          <a:spcPts val="2100"/>
                        </a:lnSpc>
                        <a:buFont typeface="Arial"/>
                        <a:buChar char="•"/>
                      </a:pPr>
                      <a:r>
                        <a:rPr lang="en-US" sz="1800" b="1" u="none" strike="noStrike" dirty="0">
                          <a:effectLst/>
                        </a:rPr>
                        <a:t>Left circumflex artery</a:t>
                      </a:r>
                      <a:r>
                        <a:rPr lang="en-US" sz="1800" b="1" dirty="0">
                          <a:effectLst/>
                        </a:rPr>
                        <a:t> (</a:t>
                      </a:r>
                      <a:r>
                        <a:rPr lang="en-US" sz="1800" b="1" u="none" strike="noStrike" dirty="0">
                          <a:effectLst/>
                        </a:rPr>
                        <a:t>LCX</a:t>
                      </a:r>
                      <a:r>
                        <a:rPr lang="en-US" sz="1800" b="1" dirty="0">
                          <a:effectLst/>
                        </a:rPr>
                        <a:t>)</a:t>
                      </a:r>
                      <a:endParaRPr lang="en-US" sz="1800" dirty="0">
                        <a:effectLst/>
                      </a:endParaRPr>
                    </a:p>
                    <a:p>
                      <a:pPr fontAlgn="t">
                        <a:lnSpc>
                          <a:spcPts val="2100"/>
                        </a:lnSpc>
                        <a:buFont typeface="Arial"/>
                        <a:buChar char="•"/>
                      </a:pPr>
                      <a:r>
                        <a:rPr lang="en-US" sz="1800" dirty="0">
                          <a:effectLst/>
                        </a:rPr>
                        <a:t>In rare cases, can also be caused by </a:t>
                      </a:r>
                      <a:r>
                        <a:rPr lang="en-US" sz="1800" u="none" strike="noStrike" dirty="0">
                          <a:effectLst/>
                        </a:rPr>
                        <a:t>right coronary artery</a:t>
                      </a:r>
                      <a:r>
                        <a:rPr lang="en-US" sz="1800" dirty="0">
                          <a:effectLst/>
                        </a:rPr>
                        <a:t> (</a:t>
                      </a:r>
                      <a:r>
                        <a:rPr lang="en-US" sz="1800" u="none" strike="noStrike" dirty="0">
                          <a:effectLst/>
                        </a:rPr>
                        <a:t>RCA</a:t>
                      </a:r>
                      <a:r>
                        <a:rPr lang="en-US" sz="1800" dirty="0">
                          <a:effectLst/>
                        </a:rPr>
                        <a:t>) infarct</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r>
              <a:tr h="251442">
                <a:tc>
                  <a:txBody>
                    <a:bodyPr/>
                    <a:lstStyle/>
                    <a:p>
                      <a:pPr algn="ctr" fontAlgn="t">
                        <a:lnSpc>
                          <a:spcPts val="2100"/>
                        </a:lnSpc>
                      </a:pPr>
                      <a:r>
                        <a:rPr lang="en-US" sz="1800" b="1">
                          <a:effectLst/>
                        </a:rPr>
                        <a:t>I, aVL</a:t>
                      </a:r>
                      <a:endParaRPr lang="en-US" sz="1800">
                        <a:effectLst/>
                      </a:endParaRP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lnSpc>
                          <a:spcPts val="2100"/>
                        </a:lnSpc>
                        <a:buFont typeface="Arial"/>
                        <a:buChar char="•"/>
                      </a:pPr>
                      <a:r>
                        <a:rPr lang="en-US" sz="1800">
                          <a:effectLst/>
                        </a:rPr>
                        <a:t>Lateral</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c>
                  <a:txBody>
                    <a:bodyPr/>
                    <a:lstStyle/>
                    <a:p>
                      <a:pPr fontAlgn="t">
                        <a:lnSpc>
                          <a:spcPts val="2100"/>
                        </a:lnSpc>
                        <a:buFont typeface="Arial"/>
                        <a:buChar char="•"/>
                      </a:pPr>
                      <a:r>
                        <a:rPr lang="en-US" sz="1800" dirty="0">
                          <a:effectLst/>
                        </a:rPr>
                        <a:t>Proximal </a:t>
                      </a:r>
                      <a:r>
                        <a:rPr lang="en-US" sz="1800" u="none" strike="noStrike" dirty="0">
                          <a:effectLst/>
                        </a:rPr>
                        <a:t>LCX</a:t>
                      </a:r>
                      <a:r>
                        <a:rPr lang="en-US" sz="1800" dirty="0">
                          <a:effectLst/>
                        </a:rPr>
                        <a:t> </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r>
              <a:tr h="251442">
                <a:tc>
                  <a:txBody>
                    <a:bodyPr/>
                    <a:lstStyle/>
                    <a:p>
                      <a:pPr algn="ctr" fontAlgn="t">
                        <a:lnSpc>
                          <a:spcPts val="2100"/>
                        </a:lnSpc>
                      </a:pPr>
                      <a:r>
                        <a:rPr lang="en-US" sz="1800" b="1">
                          <a:effectLst/>
                        </a:rPr>
                        <a:t>II, III, aVF</a:t>
                      </a:r>
                      <a:r>
                        <a:rPr lang="en-US" sz="1800">
                          <a:effectLst/>
                        </a:rPr>
                        <a:t>    </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rowSpan="2">
                  <a:txBody>
                    <a:bodyPr/>
                    <a:lstStyle/>
                    <a:p>
                      <a:pPr fontAlgn="t">
                        <a:lnSpc>
                          <a:spcPts val="2100"/>
                        </a:lnSpc>
                        <a:buFont typeface="Arial"/>
                        <a:buChar char="•"/>
                      </a:pPr>
                      <a:r>
                        <a:rPr lang="en-US" sz="1800">
                          <a:effectLst/>
                        </a:rPr>
                        <a:t>Inferior</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c rowSpan="2">
                  <a:txBody>
                    <a:bodyPr/>
                    <a:lstStyle/>
                    <a:p>
                      <a:pPr fontAlgn="t">
                        <a:lnSpc>
                          <a:spcPts val="2100"/>
                        </a:lnSpc>
                        <a:buFont typeface="Arial"/>
                        <a:buChar char="•"/>
                      </a:pPr>
                      <a:r>
                        <a:rPr lang="en-US" sz="1800" u="none" strike="noStrike" dirty="0">
                          <a:effectLst/>
                        </a:rPr>
                        <a:t>RCA</a:t>
                      </a:r>
                      <a:r>
                        <a:rPr lang="en-US" sz="1800" dirty="0">
                          <a:effectLst/>
                        </a:rPr>
                        <a:t> (more common) </a:t>
                      </a:r>
                    </a:p>
                    <a:p>
                      <a:pPr fontAlgn="t">
                        <a:lnSpc>
                          <a:spcPts val="2100"/>
                        </a:lnSpc>
                        <a:buFont typeface="Arial"/>
                        <a:buChar char="•"/>
                      </a:pPr>
                      <a:r>
                        <a:rPr lang="en-US" sz="1800" dirty="0">
                          <a:effectLst/>
                        </a:rPr>
                        <a:t>Distal </a:t>
                      </a:r>
                      <a:r>
                        <a:rPr lang="en-US" sz="1800" u="none" strike="noStrike" dirty="0">
                          <a:effectLst/>
                        </a:rPr>
                        <a:t>LCX</a:t>
                      </a:r>
                      <a:r>
                        <a:rPr lang="en-US" sz="1800" dirty="0">
                          <a:effectLst/>
                        </a:rPr>
                        <a:t> (less common)</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r>
              <a:tr h="251442">
                <a:tc>
                  <a:txBody>
                    <a:bodyPr/>
                    <a:lstStyle/>
                    <a:p>
                      <a:pPr algn="ctr" fontAlgn="t">
                        <a:lnSpc>
                          <a:spcPts val="2100"/>
                        </a:lnSpc>
                      </a:pPr>
                      <a:r>
                        <a:rPr lang="en-US" sz="1800" b="1">
                          <a:effectLst/>
                        </a:rPr>
                        <a:t>V</a:t>
                      </a:r>
                      <a:r>
                        <a:rPr lang="en-US" sz="1800" b="1" baseline="-25000">
                          <a:effectLst/>
                        </a:rPr>
                        <a:t>3</a:t>
                      </a:r>
                      <a:r>
                        <a:rPr lang="en-US" sz="1800" b="1">
                          <a:effectLst/>
                        </a:rPr>
                        <a:t>R–V</a:t>
                      </a:r>
                      <a:r>
                        <a:rPr lang="en-US" sz="1800" b="1" baseline="-25000">
                          <a:effectLst/>
                        </a:rPr>
                        <a:t>6</a:t>
                      </a:r>
                      <a:r>
                        <a:rPr lang="en-US" sz="1800" b="1">
                          <a:effectLst/>
                        </a:rPr>
                        <a:t>R</a:t>
                      </a:r>
                      <a:r>
                        <a:rPr lang="en-US" sz="1800">
                          <a:effectLst/>
                        </a:rPr>
                        <a:t> </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vMerge="1">
                  <a:txBody>
                    <a:bodyPr/>
                    <a:lstStyle/>
                    <a:p>
                      <a:endParaRPr lang="en-US"/>
                    </a:p>
                  </a:txBody>
                  <a:tcPr/>
                </a:tc>
                <a:tc vMerge="1">
                  <a:txBody>
                    <a:bodyPr/>
                    <a:lstStyle/>
                    <a:p>
                      <a:endParaRPr lang="en-US"/>
                    </a:p>
                  </a:txBody>
                  <a:tcPr/>
                </a:tc>
              </a:tr>
              <a:tr h="1005769">
                <a:tc>
                  <a:txBody>
                    <a:bodyPr/>
                    <a:lstStyle/>
                    <a:p>
                      <a:pPr algn="ctr" fontAlgn="t">
                        <a:lnSpc>
                          <a:spcPts val="2100"/>
                        </a:lnSpc>
                      </a:pPr>
                      <a:r>
                        <a:rPr lang="en-US" sz="1800" b="1">
                          <a:effectLst/>
                        </a:rPr>
                        <a:t>V</a:t>
                      </a:r>
                      <a:r>
                        <a:rPr lang="en-US" sz="1800" b="1" baseline="-25000">
                          <a:effectLst/>
                        </a:rPr>
                        <a:t>7</a:t>
                      </a:r>
                      <a:r>
                        <a:rPr lang="en-US" sz="1800" b="1">
                          <a:effectLst/>
                        </a:rPr>
                        <a:t>-V</a:t>
                      </a:r>
                      <a:r>
                        <a:rPr lang="en-US" sz="1800" b="1" baseline="-25000">
                          <a:effectLst/>
                        </a:rPr>
                        <a:t>9</a:t>
                      </a:r>
                      <a:r>
                        <a:rPr lang="en-US" sz="1800">
                          <a:effectLst/>
                        </a:rPr>
                        <a:t> </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lnSpc>
                          <a:spcPts val="2100"/>
                        </a:lnSpc>
                        <a:buFont typeface="Arial"/>
                        <a:buChar char="•"/>
                      </a:pPr>
                      <a:r>
                        <a:rPr lang="en-US" sz="1800">
                          <a:effectLst/>
                        </a:rPr>
                        <a:t>Posterior/posterolateral</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c>
                  <a:txBody>
                    <a:bodyPr/>
                    <a:lstStyle/>
                    <a:p>
                      <a:pPr fontAlgn="t">
                        <a:lnSpc>
                          <a:spcPts val="2100"/>
                        </a:lnSpc>
                        <a:buFont typeface="Arial"/>
                        <a:buChar char="•"/>
                      </a:pPr>
                      <a:r>
                        <a:rPr lang="en-US" sz="1800" u="none" strike="noStrike" dirty="0">
                          <a:effectLst/>
                        </a:rPr>
                        <a:t>Posterior descending artery</a:t>
                      </a:r>
                      <a:r>
                        <a:rPr lang="en-US" sz="1800" dirty="0">
                          <a:effectLst/>
                        </a:rPr>
                        <a:t> (from </a:t>
                      </a:r>
                      <a:r>
                        <a:rPr lang="en-US" sz="1800" u="none" strike="noStrike" dirty="0">
                          <a:effectLst/>
                        </a:rPr>
                        <a:t>RCA</a:t>
                      </a:r>
                      <a:r>
                        <a:rPr lang="en-US" sz="1800" dirty="0">
                          <a:effectLst/>
                        </a:rPr>
                        <a:t> or </a:t>
                      </a:r>
                      <a:r>
                        <a:rPr lang="en-US" sz="1800" u="none" strike="noStrike" dirty="0">
                          <a:effectLst/>
                        </a:rPr>
                        <a:t>LCX</a:t>
                      </a:r>
                      <a:r>
                        <a:rPr lang="en-US" sz="1800" dirty="0">
                          <a:effectLst/>
                        </a:rPr>
                        <a:t>)</a:t>
                      </a:r>
                    </a:p>
                    <a:p>
                      <a:pPr fontAlgn="t">
                        <a:lnSpc>
                          <a:spcPts val="2100"/>
                        </a:lnSpc>
                        <a:buFont typeface="Arial"/>
                        <a:buChar char="•"/>
                      </a:pPr>
                      <a:r>
                        <a:rPr lang="en-US" sz="1800" dirty="0">
                          <a:effectLst/>
                        </a:rPr>
                        <a:t>Reciprocal </a:t>
                      </a:r>
                      <a:r>
                        <a:rPr lang="en-US" sz="1800" u="none" strike="noStrike" dirty="0">
                          <a:effectLst/>
                        </a:rPr>
                        <a:t>ST depressions</a:t>
                      </a:r>
                      <a:r>
                        <a:rPr lang="en-US" sz="1800" dirty="0">
                          <a:effectLst/>
                        </a:rPr>
                        <a:t> in V</a:t>
                      </a:r>
                      <a:r>
                        <a:rPr lang="en-US" sz="1800" baseline="-25000" dirty="0">
                          <a:effectLst/>
                        </a:rPr>
                        <a:t>1–3</a:t>
                      </a:r>
                      <a:r>
                        <a:rPr lang="en-US" sz="1800" dirty="0">
                          <a:effectLst/>
                        </a:rPr>
                        <a:t> may also be seen</a:t>
                      </a:r>
                    </a:p>
                  </a:txBody>
                  <a:tcPr marL="62861" marR="62861" marT="31430" marB="31430">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251520" y="145812"/>
            <a:ext cx="5984908" cy="384721"/>
          </a:xfrm>
          <a:prstGeom prst="rect">
            <a:avLst/>
          </a:prstGeom>
          <a:solidFill>
            <a:srgbClr val="F6F7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500" b="1" dirty="0">
                <a:effectLst>
                  <a:outerShdw blurRad="38100" dist="38100" dir="2700000" algn="tl">
                    <a:srgbClr val="000000">
                      <a:alpha val="43137"/>
                    </a:srgbClr>
                  </a:outerShdw>
                </a:effectLst>
              </a:rPr>
              <a:t>Localization of the myocardial infarct on ECG </a:t>
            </a:r>
          </a:p>
        </p:txBody>
      </p:sp>
    </p:spTree>
    <p:extLst>
      <p:ext uri="{BB962C8B-B14F-4D97-AF65-F5344CB8AC3E}">
        <p14:creationId xmlns:p14="http://schemas.microsoft.com/office/powerpoint/2010/main" val="1879143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1904" y="1916832"/>
            <a:ext cx="7542584" cy="2785378"/>
          </a:xfrm>
          <a:prstGeom prst="rect">
            <a:avLst/>
          </a:prstGeom>
        </p:spPr>
        <p:txBody>
          <a:bodyPr wrap="square">
            <a:spAutoFit/>
          </a:bodyPr>
          <a:lstStyle/>
          <a:p>
            <a:r>
              <a:rPr lang="en-US" sz="2500" dirty="0"/>
              <a:t>Infarction of the </a:t>
            </a:r>
            <a:r>
              <a:rPr lang="en-US" sz="2500" b="1" dirty="0"/>
              <a:t>anterior wall</a:t>
            </a:r>
            <a:r>
              <a:rPr lang="en-US" sz="2500" dirty="0"/>
              <a:t> is caused by obstruction of the </a:t>
            </a:r>
            <a:r>
              <a:rPr lang="en-US" sz="2500" b="1" dirty="0"/>
              <a:t>LAD</a:t>
            </a:r>
            <a:r>
              <a:rPr lang="en-US" sz="2500" dirty="0"/>
              <a:t> or its branches. Depending on the extent of anterior wall infarction, it results in ECG changes in the anterior wall leads (</a:t>
            </a:r>
            <a:r>
              <a:rPr lang="en-US" sz="2500" b="1" dirty="0"/>
              <a:t>V</a:t>
            </a:r>
            <a:r>
              <a:rPr lang="en-US" sz="2500" b="1" baseline="-25000" dirty="0"/>
              <a:t>1–6</a:t>
            </a:r>
            <a:r>
              <a:rPr lang="en-US" sz="2500" dirty="0"/>
              <a:t>) and/or </a:t>
            </a:r>
            <a:r>
              <a:rPr lang="en-US" sz="2500" b="1" dirty="0"/>
              <a:t>I and </a:t>
            </a:r>
            <a:r>
              <a:rPr lang="en-US" sz="2500" b="1" dirty="0" err="1"/>
              <a:t>aVL</a:t>
            </a:r>
            <a:r>
              <a:rPr lang="en-US" sz="2500" dirty="0"/>
              <a:t>. Infarction of the </a:t>
            </a:r>
            <a:r>
              <a:rPr lang="en-US" sz="2500" b="1" dirty="0"/>
              <a:t>inferior wall</a:t>
            </a:r>
            <a:r>
              <a:rPr lang="en-US" sz="2500" dirty="0"/>
              <a:t> is caused by obstruction of the </a:t>
            </a:r>
            <a:r>
              <a:rPr lang="en-US" sz="2500" b="1" dirty="0"/>
              <a:t>LCX</a:t>
            </a:r>
            <a:r>
              <a:rPr lang="en-US" sz="2500" dirty="0"/>
              <a:t> or </a:t>
            </a:r>
            <a:r>
              <a:rPr lang="en-US" sz="2500" b="1" dirty="0"/>
              <a:t>RCA</a:t>
            </a:r>
            <a:r>
              <a:rPr lang="en-US" sz="2500" dirty="0"/>
              <a:t> or their branches, and ECG changes are seen in leads </a:t>
            </a:r>
            <a:r>
              <a:rPr lang="en-US" sz="2500" b="1" dirty="0"/>
              <a:t>II, III, </a:t>
            </a:r>
            <a:r>
              <a:rPr lang="en-US" sz="2500" dirty="0"/>
              <a:t>and </a:t>
            </a:r>
            <a:r>
              <a:rPr lang="en-US" sz="2500" b="1" dirty="0" err="1"/>
              <a:t>aVF</a:t>
            </a:r>
            <a:r>
              <a:rPr lang="en-US" sz="2500" dirty="0"/>
              <a:t>.</a:t>
            </a: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154458"/>
            <a:ext cx="1008112" cy="2066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2326521"/>
            <a:ext cx="6606480" cy="1246495"/>
          </a:xfrm>
          <a:prstGeom prst="rect">
            <a:avLst/>
          </a:prstGeom>
        </p:spPr>
        <p:txBody>
          <a:bodyPr wrap="square">
            <a:spAutoFit/>
          </a:bodyPr>
          <a:lstStyle/>
          <a:p>
            <a:r>
              <a:rPr lang="en-US" sz="2500" dirty="0"/>
              <a:t>To remember the ECG leads with maximal ST elevation in </a:t>
            </a:r>
            <a:r>
              <a:rPr lang="en-US" sz="2500" b="1" dirty="0"/>
              <a:t>anterior MI</a:t>
            </a:r>
            <a:r>
              <a:rPr lang="en-US" sz="2500" dirty="0"/>
              <a:t>, think </a:t>
            </a:r>
            <a:r>
              <a:rPr lang="en-US" sz="2500" b="1" dirty="0"/>
              <a:t>“SAL”</a:t>
            </a:r>
            <a:r>
              <a:rPr lang="en-US" sz="2500" dirty="0"/>
              <a:t>: “</a:t>
            </a:r>
            <a:r>
              <a:rPr lang="en-US" sz="2500" b="1" dirty="0" err="1"/>
              <a:t>S</a:t>
            </a:r>
            <a:r>
              <a:rPr lang="en-US" sz="2500" dirty="0" err="1"/>
              <a:t>eptal</a:t>
            </a:r>
            <a:r>
              <a:rPr lang="en-US" sz="2500" dirty="0"/>
              <a:t> (V1–2), </a:t>
            </a:r>
            <a:r>
              <a:rPr lang="en-US" sz="2500" b="1" dirty="0"/>
              <a:t>A</a:t>
            </a:r>
            <a:r>
              <a:rPr lang="en-US" sz="2500" dirty="0"/>
              <a:t>pical (V3–4), </a:t>
            </a:r>
            <a:r>
              <a:rPr lang="en-US" sz="2500" b="1" dirty="0"/>
              <a:t>L</a:t>
            </a:r>
            <a:r>
              <a:rPr lang="en-US" sz="2500" dirty="0"/>
              <a:t>ateral (V5–6).</a:t>
            </a:r>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096086"/>
            <a:ext cx="1224136" cy="1692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1864" y="2708920"/>
            <a:ext cx="7542584" cy="861774"/>
          </a:xfrm>
          <a:prstGeom prst="rect">
            <a:avLst/>
          </a:prstGeom>
        </p:spPr>
        <p:txBody>
          <a:bodyPr wrap="square">
            <a:spAutoFit/>
          </a:bodyPr>
          <a:lstStyle/>
          <a:p>
            <a:r>
              <a:rPr lang="en-US" sz="2500" dirty="0"/>
              <a:t>In severe </a:t>
            </a:r>
            <a:r>
              <a:rPr lang="en-US" sz="2500" dirty="0" err="1"/>
              <a:t>transmural</a:t>
            </a:r>
            <a:r>
              <a:rPr lang="en-US" sz="2500" dirty="0"/>
              <a:t> posterior wall infarction, there may not be any ST elevation on a standard 12-lead ECG.</a:t>
            </a:r>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380307"/>
            <a:ext cx="882352" cy="1739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2359908"/>
            <a:ext cx="8424936" cy="4093428"/>
          </a:xfrm>
          <a:prstGeom prst="rect">
            <a:avLst/>
          </a:prstGeom>
        </p:spPr>
        <p:txBody>
          <a:bodyPr wrap="square">
            <a:spAutoFit/>
          </a:bodyPr>
          <a:lstStyle/>
          <a:p>
            <a:endParaRPr lang="en-US" sz="2000" dirty="0"/>
          </a:p>
          <a:p>
            <a:r>
              <a:rPr lang="en-US" sz="2000" b="1" dirty="0"/>
              <a:t>Investigation </a:t>
            </a:r>
            <a:endParaRPr lang="en-US" sz="2000" dirty="0"/>
          </a:p>
          <a:p>
            <a:r>
              <a:rPr lang="en-US" sz="2000" dirty="0"/>
              <a:t>•</a:t>
            </a:r>
            <a:r>
              <a:rPr lang="en-US" sz="2000" b="1" dirty="0"/>
              <a:t>Resting ECG </a:t>
            </a:r>
            <a:endParaRPr lang="en-US" sz="2000" dirty="0"/>
          </a:p>
          <a:p>
            <a:r>
              <a:rPr lang="en-US" sz="2000" dirty="0"/>
              <a:t>–may show evidence of previous MI but is often normal, even in patients with severe CAD. </a:t>
            </a:r>
          </a:p>
          <a:p>
            <a:r>
              <a:rPr lang="en-US" sz="2000" dirty="0" smtClean="0"/>
              <a:t>–</a:t>
            </a:r>
            <a:r>
              <a:rPr lang="en-US" sz="2000" dirty="0"/>
              <a:t>The most convincing evidence of myocardial </a:t>
            </a:r>
            <a:r>
              <a:rPr lang="en-US" sz="2000" dirty="0" err="1"/>
              <a:t>ischaemia</a:t>
            </a:r>
            <a:r>
              <a:rPr lang="en-US" sz="2000" dirty="0"/>
              <a:t> - reversible ST segment depression or elevation, with or without T-wave inversion, at the time the patient is experiencing symptoms </a:t>
            </a:r>
            <a:r>
              <a:rPr lang="en-US" sz="2000" dirty="0" smtClean="0"/>
              <a:t>(during Angina or MI)</a:t>
            </a:r>
            <a:endParaRPr lang="en-US" sz="2000" dirty="0"/>
          </a:p>
          <a:p>
            <a:r>
              <a:rPr lang="en-US" sz="2000" dirty="0"/>
              <a:t>•</a:t>
            </a:r>
            <a:r>
              <a:rPr lang="en-US" sz="2000" b="1" dirty="0"/>
              <a:t>Exercise ECG </a:t>
            </a:r>
            <a:endParaRPr lang="en-US" sz="2000" dirty="0"/>
          </a:p>
          <a:p>
            <a:r>
              <a:rPr lang="en-US" sz="2000" dirty="0"/>
              <a:t>–Exercise tolerance test (ETT) - standard treadmill or bicycle while monitoring the patient’s ECG, BP and general condition. </a:t>
            </a:r>
          </a:p>
          <a:p>
            <a:r>
              <a:rPr lang="en-US" sz="2000" dirty="0"/>
              <a:t>–Planar or down-sloping ST segment depression of ≥ 1mm is indicative of </a:t>
            </a:r>
            <a:r>
              <a:rPr lang="en-US" sz="2000" dirty="0" err="1"/>
              <a:t>ischaemia</a:t>
            </a:r>
            <a:r>
              <a:rPr lang="en-US" sz="2000" dirty="0"/>
              <a:t> (</a:t>
            </a:r>
            <a:r>
              <a:rPr lang="en-US" sz="2000" b="1" dirty="0"/>
              <a:t>A, B</a:t>
            </a:r>
            <a:r>
              <a:rPr lang="en-US" sz="2000" dirty="0"/>
              <a:t>) </a:t>
            </a: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116632"/>
            <a:ext cx="4824536"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91968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121789"/>
            <a:ext cx="8424935" cy="6661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72793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836712"/>
            <a:ext cx="4572000" cy="5093702"/>
          </a:xfrm>
          <a:prstGeom prst="rect">
            <a:avLst/>
          </a:prstGeom>
        </p:spPr>
        <p:txBody>
          <a:bodyPr>
            <a:spAutoFit/>
          </a:bodyPr>
          <a:lstStyle/>
          <a:p>
            <a:r>
              <a:rPr lang="en-US" sz="2500" b="1" dirty="0" smtClean="0"/>
              <a:t>ECG in MI :</a:t>
            </a:r>
          </a:p>
          <a:p>
            <a:r>
              <a:rPr lang="en-US" sz="2500" dirty="0" smtClean="0"/>
              <a:t>ST segment elevation / or  depression , and/ or T inversion.  </a:t>
            </a:r>
          </a:p>
          <a:p>
            <a:endParaRPr lang="en-US" sz="2500" b="1" dirty="0"/>
          </a:p>
          <a:p>
            <a:pPr marL="342900" indent="-342900">
              <a:buFont typeface="Arial" pitchFamily="34" charset="0"/>
              <a:buChar char="•"/>
            </a:pPr>
            <a:r>
              <a:rPr lang="en-US" sz="2500" dirty="0" smtClean="0"/>
              <a:t>Differential </a:t>
            </a:r>
            <a:r>
              <a:rPr lang="en-US" sz="2500" dirty="0"/>
              <a:t>diagnosis of ST segment </a:t>
            </a:r>
            <a:r>
              <a:rPr lang="en-US" sz="2500" dirty="0" smtClean="0"/>
              <a:t>depression</a:t>
            </a:r>
          </a:p>
          <a:p>
            <a:pPr marL="342900" indent="-342900">
              <a:buFont typeface="Arial" pitchFamily="34" charset="0"/>
              <a:buChar char="•"/>
            </a:pPr>
            <a:r>
              <a:rPr lang="en-US" sz="2500" dirty="0" smtClean="0"/>
              <a:t>Myocardial Ischemia</a:t>
            </a:r>
          </a:p>
          <a:p>
            <a:pPr marL="342900" indent="-342900">
              <a:buFont typeface="Arial" pitchFamily="34" charset="0"/>
              <a:buChar char="•"/>
            </a:pPr>
            <a:r>
              <a:rPr lang="en-US" sz="2500" dirty="0" smtClean="0"/>
              <a:t>LVH</a:t>
            </a:r>
          </a:p>
          <a:p>
            <a:pPr marL="342900" indent="-342900">
              <a:buFont typeface="Arial" pitchFamily="34" charset="0"/>
              <a:buChar char="•"/>
            </a:pPr>
            <a:r>
              <a:rPr lang="en-US" sz="2500" dirty="0" smtClean="0"/>
              <a:t>Severe hypertension</a:t>
            </a:r>
          </a:p>
          <a:p>
            <a:pPr marL="342900" indent="-342900">
              <a:buFont typeface="Arial" pitchFamily="34" charset="0"/>
              <a:buChar char="•"/>
            </a:pPr>
            <a:r>
              <a:rPr lang="en-US" sz="2500" dirty="0" smtClean="0"/>
              <a:t>Cardiomyopathy</a:t>
            </a:r>
          </a:p>
          <a:p>
            <a:pPr marL="342900" indent="-342900">
              <a:buFont typeface="Arial" pitchFamily="34" charset="0"/>
              <a:buChar char="•"/>
            </a:pPr>
            <a:r>
              <a:rPr lang="en-US" sz="2500" dirty="0" smtClean="0"/>
              <a:t>Anemia</a:t>
            </a:r>
          </a:p>
          <a:p>
            <a:pPr marL="342900" indent="-342900">
              <a:buFont typeface="Arial" pitchFamily="34" charset="0"/>
              <a:buChar char="•"/>
            </a:pPr>
            <a:r>
              <a:rPr lang="en-US" sz="2500" dirty="0" smtClean="0"/>
              <a:t>Hypokalemia</a:t>
            </a:r>
          </a:p>
          <a:p>
            <a:pPr marL="342900" indent="-342900">
              <a:buFont typeface="Arial" pitchFamily="34" charset="0"/>
              <a:buChar char="•"/>
            </a:pPr>
            <a:r>
              <a:rPr lang="en-US" sz="2500" dirty="0" smtClean="0"/>
              <a:t>Digitalis </a:t>
            </a:r>
            <a:r>
              <a:rPr lang="en-US" sz="2500" dirty="0"/>
              <a:t>effect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0689" y="1997839"/>
            <a:ext cx="3305175"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23165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3832" y="1268760"/>
            <a:ext cx="6462464" cy="2862322"/>
          </a:xfrm>
          <a:prstGeom prst="rect">
            <a:avLst/>
          </a:prstGeom>
        </p:spPr>
        <p:txBody>
          <a:bodyPr wrap="square">
            <a:spAutoFit/>
          </a:bodyPr>
          <a:lstStyle/>
          <a:p>
            <a:r>
              <a:rPr lang="en-US" sz="3000" dirty="0"/>
              <a:t>Differential diagnosis of ST segment elevation</a:t>
            </a:r>
          </a:p>
          <a:p>
            <a:pPr marL="342900" indent="-342900">
              <a:buFont typeface="Arial" pitchFamily="34" charset="0"/>
              <a:buChar char="•"/>
            </a:pPr>
            <a:r>
              <a:rPr lang="en-US" sz="3000" dirty="0" smtClean="0"/>
              <a:t>Myocardial infarction</a:t>
            </a:r>
          </a:p>
          <a:p>
            <a:pPr marL="342900" indent="-342900">
              <a:buFont typeface="Arial" pitchFamily="34" charset="0"/>
              <a:buChar char="•"/>
            </a:pPr>
            <a:r>
              <a:rPr lang="en-US" sz="3000" dirty="0" err="1" smtClean="0"/>
              <a:t>Prinzmetal’s</a:t>
            </a:r>
            <a:r>
              <a:rPr lang="en-US" sz="3000" dirty="0" smtClean="0"/>
              <a:t> angina</a:t>
            </a:r>
          </a:p>
          <a:p>
            <a:pPr marL="342900" indent="-342900">
              <a:buFont typeface="Arial" pitchFamily="34" charset="0"/>
              <a:buChar char="•"/>
            </a:pPr>
            <a:r>
              <a:rPr lang="en-US" sz="3000" dirty="0" smtClean="0"/>
              <a:t>Ventricular </a:t>
            </a:r>
            <a:r>
              <a:rPr lang="en-US" sz="3000" dirty="0"/>
              <a:t>aneurysm (post MI </a:t>
            </a:r>
            <a:r>
              <a:rPr lang="en-US" sz="3000" dirty="0" smtClean="0"/>
              <a:t>)</a:t>
            </a:r>
          </a:p>
          <a:p>
            <a:pPr marL="342900" indent="-342900">
              <a:buFont typeface="Arial" pitchFamily="34" charset="0"/>
              <a:buChar char="•"/>
            </a:pPr>
            <a:r>
              <a:rPr lang="en-US" sz="3000" dirty="0" smtClean="0"/>
              <a:t>Acute pericarditis</a:t>
            </a:r>
            <a:endParaRPr lang="en-US" sz="3000" dirty="0"/>
          </a:p>
        </p:txBody>
      </p:sp>
    </p:spTree>
    <p:extLst>
      <p:ext uri="{BB962C8B-B14F-4D97-AF65-F5344CB8AC3E}">
        <p14:creationId xmlns:p14="http://schemas.microsoft.com/office/powerpoint/2010/main" val="36722413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16" y="116632"/>
            <a:ext cx="8892480"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76763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65310"/>
            <a:ext cx="9144000" cy="6244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00170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94890"/>
            <a:ext cx="9144000" cy="6474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66898"/>
            <a:ext cx="9144000" cy="6330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640"/>
            <a:ext cx="9144000"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024" y="0"/>
            <a:ext cx="8604448" cy="6669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116632"/>
            <a:ext cx="9144000"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143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9001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32238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903649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32238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016" y="44624"/>
            <a:ext cx="4572000" cy="861774"/>
          </a:xfrm>
          <a:prstGeom prst="rect">
            <a:avLst/>
          </a:prstGeom>
        </p:spPr>
        <p:txBody>
          <a:bodyPr>
            <a:spAutoFit/>
          </a:bodyPr>
          <a:lstStyle/>
          <a:p>
            <a:r>
              <a:rPr lang="en-US" sz="2500" b="1" dirty="0"/>
              <a:t>Laboratory findings</a:t>
            </a:r>
          </a:p>
          <a:p>
            <a:r>
              <a:rPr lang="en-US" sz="2500" b="1" dirty="0"/>
              <a:t>Cardiac biomarkers</a:t>
            </a:r>
          </a:p>
        </p:txBody>
      </p:sp>
      <p:graphicFrame>
        <p:nvGraphicFramePr>
          <p:cNvPr id="3" name="Table 2"/>
          <p:cNvGraphicFramePr>
            <a:graphicFrameLocks noGrp="1"/>
          </p:cNvGraphicFramePr>
          <p:nvPr>
            <p:extLst>
              <p:ext uri="{D42A27DB-BD31-4B8C-83A1-F6EECF244321}">
                <p14:modId xmlns:p14="http://schemas.microsoft.com/office/powerpoint/2010/main" val="2515758795"/>
              </p:ext>
            </p:extLst>
          </p:nvPr>
        </p:nvGraphicFramePr>
        <p:xfrm>
          <a:off x="216024" y="980728"/>
          <a:ext cx="8676456" cy="5654873"/>
        </p:xfrm>
        <a:graphic>
          <a:graphicData uri="http://schemas.openxmlformats.org/drawingml/2006/table">
            <a:tbl>
              <a:tblPr/>
              <a:tblGrid>
                <a:gridCol w="683567"/>
                <a:gridCol w="576064"/>
                <a:gridCol w="936104"/>
                <a:gridCol w="1296145"/>
                <a:gridCol w="5184576"/>
              </a:tblGrid>
              <a:tr h="163308">
                <a:tc>
                  <a:txBody>
                    <a:bodyPr/>
                    <a:lstStyle/>
                    <a:p>
                      <a:pPr algn="ctr" fontAlgn="t">
                        <a:lnSpc>
                          <a:spcPts val="1800"/>
                        </a:lnSpc>
                      </a:pPr>
                      <a:r>
                        <a:rPr lang="en-US" sz="1800" b="1" dirty="0">
                          <a:effectLst/>
                        </a:rPr>
                        <a:t>Biomarker/enzyme</a:t>
                      </a:r>
                      <a:endParaRPr lang="en-US" sz="1800" dirty="0">
                        <a:effectLst/>
                      </a:endParaRP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lnSpc>
                          <a:spcPts val="1800"/>
                        </a:lnSpc>
                      </a:pPr>
                      <a:r>
                        <a:rPr lang="en-US" sz="1800" b="1">
                          <a:effectLst/>
                        </a:rPr>
                        <a:t>Rise*</a:t>
                      </a:r>
                      <a:endParaRPr lang="en-US" sz="1800">
                        <a:effectLst/>
                      </a:endParaRP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lnSpc>
                          <a:spcPts val="1800"/>
                        </a:lnSpc>
                      </a:pPr>
                      <a:r>
                        <a:rPr lang="en-US" sz="1600" b="1">
                          <a:effectLst/>
                        </a:rPr>
                        <a:t>Maximum*</a:t>
                      </a:r>
                      <a:endParaRPr lang="en-US" sz="1600">
                        <a:effectLst/>
                      </a:endParaRP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lnSpc>
                          <a:spcPts val="1800"/>
                        </a:lnSpc>
                      </a:pPr>
                      <a:r>
                        <a:rPr lang="en-US" sz="1600" b="1" dirty="0">
                          <a:effectLst/>
                        </a:rPr>
                        <a:t>Normalization*</a:t>
                      </a:r>
                      <a:endParaRPr lang="en-US" sz="1600" dirty="0">
                        <a:effectLst/>
                      </a:endParaRP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lnSpc>
                          <a:spcPts val="1800"/>
                        </a:lnSpc>
                      </a:pPr>
                      <a:r>
                        <a:rPr lang="en-US" sz="1800" b="1">
                          <a:effectLst/>
                        </a:rPr>
                        <a:t>Characteristics</a:t>
                      </a:r>
                      <a:endParaRPr lang="en-US" sz="1800">
                        <a:effectLst/>
                      </a:endParaRP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r>
              <a:tr h="2402960">
                <a:tc>
                  <a:txBody>
                    <a:bodyPr/>
                    <a:lstStyle/>
                    <a:p>
                      <a:pPr algn="ctr" fontAlgn="t">
                        <a:lnSpc>
                          <a:spcPts val="1800"/>
                        </a:lnSpc>
                      </a:pPr>
                      <a:r>
                        <a:rPr lang="en-US" sz="1800" b="1" u="none" strike="noStrike">
                          <a:effectLst/>
                        </a:rPr>
                        <a:t>Troponin T/I</a:t>
                      </a:r>
                      <a:endParaRPr lang="en-US" sz="1800">
                        <a:effectLst/>
                      </a:endParaRP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lnSpc>
                          <a:spcPts val="1800"/>
                        </a:lnSpc>
                      </a:pPr>
                      <a:r>
                        <a:rPr lang="en-US" sz="1800">
                          <a:effectLst/>
                        </a:rPr>
                        <a:t>6-8 h</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lnSpc>
                          <a:spcPts val="1800"/>
                        </a:lnSpc>
                      </a:pPr>
                      <a:r>
                        <a:rPr lang="en-US" sz="1800">
                          <a:effectLst/>
                        </a:rPr>
                        <a:t>12–24 h</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lnSpc>
                          <a:spcPts val="1800"/>
                        </a:lnSpc>
                      </a:pPr>
                      <a:r>
                        <a:rPr lang="en-US" sz="1800">
                          <a:effectLst/>
                        </a:rPr>
                        <a:t>7–10 days</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lnSpc>
                          <a:spcPts val="1800"/>
                        </a:lnSpc>
                        <a:buFont typeface="Arial"/>
                        <a:buChar char="•"/>
                      </a:pPr>
                      <a:r>
                        <a:rPr lang="en-US" sz="1800" dirty="0">
                          <a:effectLst/>
                        </a:rPr>
                        <a:t>Cardiac-specific with </a:t>
                      </a:r>
                      <a:r>
                        <a:rPr lang="en-US" sz="1800" b="1" dirty="0">
                          <a:effectLst/>
                        </a:rPr>
                        <a:t>high sensitivity for </a:t>
                      </a:r>
                      <a:r>
                        <a:rPr lang="en-US" sz="1800" b="1" u="none" strike="noStrike" dirty="0">
                          <a:effectLst/>
                        </a:rPr>
                        <a:t>myocardial</a:t>
                      </a:r>
                      <a:r>
                        <a:rPr lang="en-US" sz="1800" b="1" dirty="0">
                          <a:effectLst/>
                        </a:rPr>
                        <a:t> </a:t>
                      </a:r>
                      <a:r>
                        <a:rPr lang="en-US" sz="1800" b="1" u="none" strike="noStrike" dirty="0">
                          <a:effectLst/>
                        </a:rPr>
                        <a:t>ischemia</a:t>
                      </a:r>
                      <a:r>
                        <a:rPr lang="en-US" sz="1800" dirty="0">
                          <a:effectLst/>
                        </a:rPr>
                        <a:t> </a:t>
                      </a:r>
                    </a:p>
                    <a:p>
                      <a:pPr fontAlgn="t">
                        <a:lnSpc>
                          <a:spcPts val="1800"/>
                        </a:lnSpc>
                        <a:buFont typeface="Arial"/>
                        <a:buChar char="•"/>
                      </a:pPr>
                      <a:r>
                        <a:rPr lang="en-US" sz="1800" dirty="0">
                          <a:effectLst/>
                        </a:rPr>
                        <a:t>The degree of elevation often correlates with the size of the infarct.</a:t>
                      </a:r>
                    </a:p>
                    <a:p>
                      <a:pPr fontAlgn="t">
                        <a:lnSpc>
                          <a:spcPts val="1800"/>
                        </a:lnSpc>
                        <a:buFont typeface="Arial"/>
                        <a:buChar char="•"/>
                      </a:pPr>
                      <a:r>
                        <a:rPr lang="en-US" sz="1800" dirty="0">
                          <a:effectLst/>
                        </a:rPr>
                        <a:t>High sensitivity </a:t>
                      </a:r>
                      <a:r>
                        <a:rPr lang="en-US" sz="1800" u="none" strike="noStrike" dirty="0">
                          <a:effectLst/>
                        </a:rPr>
                        <a:t>troponin</a:t>
                      </a:r>
                      <a:r>
                        <a:rPr lang="en-US" sz="1800" dirty="0">
                          <a:effectLst/>
                        </a:rPr>
                        <a:t> assays (</a:t>
                      </a:r>
                      <a:r>
                        <a:rPr lang="en-US" sz="1800" dirty="0" err="1">
                          <a:effectLst/>
                        </a:rPr>
                        <a:t>HscTn</a:t>
                      </a:r>
                      <a:r>
                        <a:rPr lang="en-US" sz="1800" dirty="0">
                          <a:effectLst/>
                        </a:rPr>
                        <a:t>) may detect an increase in serum </a:t>
                      </a:r>
                      <a:r>
                        <a:rPr lang="en-US" sz="1800" u="none" strike="noStrike" dirty="0">
                          <a:effectLst/>
                        </a:rPr>
                        <a:t>troponin</a:t>
                      </a:r>
                      <a:r>
                        <a:rPr lang="en-US" sz="1800" dirty="0">
                          <a:effectLst/>
                        </a:rPr>
                        <a:t> level as early as 90 to 180 minutes after </a:t>
                      </a:r>
                      <a:r>
                        <a:rPr lang="en-US" sz="1800" u="none" strike="noStrike" dirty="0">
                          <a:effectLst/>
                        </a:rPr>
                        <a:t>myocardial</a:t>
                      </a:r>
                      <a:r>
                        <a:rPr lang="en-US" sz="1800" dirty="0">
                          <a:effectLst/>
                        </a:rPr>
                        <a:t> </a:t>
                      </a:r>
                      <a:r>
                        <a:rPr lang="en-US" sz="1800" u="none" strike="noStrike" dirty="0">
                          <a:effectLst/>
                        </a:rPr>
                        <a:t>ischemia</a:t>
                      </a:r>
                      <a:r>
                        <a:rPr lang="en-US" sz="1800" dirty="0">
                          <a:effectLst/>
                        </a:rPr>
                        <a:t> has occurred </a:t>
                      </a:r>
                      <a:r>
                        <a:rPr lang="en-US" sz="1800" baseline="30000" dirty="0">
                          <a:effectLst/>
                        </a:rPr>
                        <a:t>[20]</a:t>
                      </a:r>
                      <a:endParaRPr lang="en-US" sz="1800" dirty="0">
                        <a:effectLst/>
                      </a:endParaRPr>
                    </a:p>
                    <a:p>
                      <a:pPr fontAlgn="t">
                        <a:lnSpc>
                          <a:spcPts val="1800"/>
                        </a:lnSpc>
                        <a:buFont typeface="Arial"/>
                        <a:buChar char="•"/>
                      </a:pPr>
                      <a:r>
                        <a:rPr lang="en-US" sz="1800" dirty="0">
                          <a:effectLst/>
                        </a:rPr>
                        <a:t>Can also be elevated in other cardiac and </a:t>
                      </a:r>
                      <a:r>
                        <a:rPr lang="en-US" sz="1800" dirty="0" err="1">
                          <a:effectLst/>
                        </a:rPr>
                        <a:t>noncardiac</a:t>
                      </a:r>
                      <a:r>
                        <a:rPr lang="en-US" sz="1800" dirty="0">
                          <a:effectLst/>
                        </a:rPr>
                        <a:t> conditions: See </a:t>
                      </a:r>
                      <a:r>
                        <a:rPr lang="en-US" sz="1800" u="none" strike="noStrike" dirty="0">
                          <a:effectLst/>
                        </a:rPr>
                        <a:t>differential diagnosis of increased troponin</a:t>
                      </a:r>
                      <a:r>
                        <a:rPr lang="en-US" sz="1800" dirty="0">
                          <a:effectLst/>
                        </a:rPr>
                        <a:t> below.</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r>
              <a:tr h="373275">
                <a:tc>
                  <a:txBody>
                    <a:bodyPr/>
                    <a:lstStyle/>
                    <a:p>
                      <a:pPr algn="ctr" fontAlgn="t">
                        <a:lnSpc>
                          <a:spcPts val="1800"/>
                        </a:lnSpc>
                      </a:pPr>
                      <a:r>
                        <a:rPr lang="en-US" sz="1800" b="1">
                          <a:effectLst/>
                        </a:rPr>
                        <a:t>Myoglobin</a:t>
                      </a:r>
                      <a:endParaRPr lang="en-US" sz="1800">
                        <a:effectLst/>
                      </a:endParaRP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lnSpc>
                          <a:spcPts val="1800"/>
                        </a:lnSpc>
                      </a:pPr>
                      <a:r>
                        <a:rPr lang="en-US" sz="1800">
                          <a:effectLst/>
                        </a:rPr>
                        <a:t>∼ 1 h</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lnSpc>
                          <a:spcPts val="1800"/>
                        </a:lnSpc>
                      </a:pPr>
                      <a:r>
                        <a:rPr lang="en-US" sz="1800">
                          <a:effectLst/>
                        </a:rPr>
                        <a:t>4–12 h</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lnSpc>
                          <a:spcPts val="1800"/>
                        </a:lnSpc>
                      </a:pPr>
                      <a:r>
                        <a:rPr lang="en-US" sz="1800">
                          <a:effectLst/>
                        </a:rPr>
                        <a:t>24 h</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lnSpc>
                          <a:spcPts val="1800"/>
                        </a:lnSpc>
                        <a:buFont typeface="Arial"/>
                        <a:buChar char="•"/>
                      </a:pPr>
                      <a:r>
                        <a:rPr lang="en-US" sz="1800">
                          <a:effectLst/>
                        </a:rPr>
                        <a:t>Nonspecific marker that is no longer commonly used</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r>
              <a:tr h="1353123">
                <a:tc>
                  <a:txBody>
                    <a:bodyPr/>
                    <a:lstStyle/>
                    <a:p>
                      <a:pPr algn="ctr" fontAlgn="t">
                        <a:lnSpc>
                          <a:spcPts val="1800"/>
                        </a:lnSpc>
                      </a:pPr>
                      <a:r>
                        <a:rPr lang="en-US" sz="1800" b="1" u="none" strike="noStrike">
                          <a:effectLst/>
                        </a:rPr>
                        <a:t>CK-MB</a:t>
                      </a:r>
                      <a:endParaRPr lang="en-US" sz="1800">
                        <a:effectLst/>
                      </a:endParaRP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fontAlgn="t">
                        <a:lnSpc>
                          <a:spcPts val="1800"/>
                        </a:lnSpc>
                      </a:pPr>
                      <a:r>
                        <a:rPr lang="en-US" sz="1800">
                          <a:effectLst/>
                        </a:rPr>
                        <a:t>∼ 4–9 h</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lnSpc>
                          <a:spcPts val="1800"/>
                        </a:lnSpc>
                      </a:pPr>
                      <a:r>
                        <a:rPr lang="en-US" sz="1800">
                          <a:effectLst/>
                        </a:rPr>
                        <a:t>12–24 h</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lnSpc>
                          <a:spcPts val="1800"/>
                        </a:lnSpc>
                      </a:pPr>
                      <a:r>
                        <a:rPr lang="en-US" sz="1800">
                          <a:effectLst/>
                        </a:rPr>
                        <a:t>2–3 days</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lnSpc>
                          <a:spcPts val="1800"/>
                        </a:lnSpc>
                        <a:buFont typeface="Arial"/>
                        <a:buChar char="•"/>
                      </a:pPr>
                      <a:r>
                        <a:rPr lang="en-US" sz="1800" u="none" strike="noStrike" dirty="0">
                          <a:effectLst/>
                        </a:rPr>
                        <a:t>CK-MB</a:t>
                      </a:r>
                      <a:r>
                        <a:rPr lang="en-US" sz="1800" dirty="0">
                          <a:effectLst/>
                        </a:rPr>
                        <a:t> is more specific to cardiac tissue than total CK.</a:t>
                      </a:r>
                    </a:p>
                    <a:p>
                      <a:pPr fontAlgn="t">
                        <a:lnSpc>
                          <a:spcPts val="1800"/>
                        </a:lnSpc>
                        <a:buFont typeface="Arial"/>
                        <a:buChar char="•"/>
                      </a:pPr>
                      <a:r>
                        <a:rPr lang="en-US" sz="1800" dirty="0">
                          <a:effectLst/>
                        </a:rPr>
                        <a:t>Can be helpful for </a:t>
                      </a:r>
                      <a:r>
                        <a:rPr lang="en-US" sz="1800" b="1" dirty="0">
                          <a:effectLst/>
                        </a:rPr>
                        <a:t>evaluating </a:t>
                      </a:r>
                      <a:r>
                        <a:rPr lang="en-US" sz="1800" b="1" dirty="0" err="1">
                          <a:effectLst/>
                        </a:rPr>
                        <a:t>reinfarction</a:t>
                      </a:r>
                      <a:r>
                        <a:rPr lang="en-US" sz="1800" dirty="0">
                          <a:effectLst/>
                        </a:rPr>
                        <a:t> because of its short </a:t>
                      </a:r>
                      <a:r>
                        <a:rPr lang="en-US" sz="1800" u="none" strike="noStrike" dirty="0">
                          <a:effectLst/>
                        </a:rPr>
                        <a:t>half-life</a:t>
                      </a:r>
                      <a:r>
                        <a:rPr lang="en-US" sz="1800" dirty="0">
                          <a:effectLst/>
                        </a:rPr>
                        <a:t>  but is no longer commonly used</a:t>
                      </a:r>
                    </a:p>
                    <a:p>
                      <a:pPr fontAlgn="t">
                        <a:lnSpc>
                          <a:spcPts val="1800"/>
                        </a:lnSpc>
                        <a:buFont typeface="Arial"/>
                        <a:buChar char="•"/>
                      </a:pPr>
                      <a:r>
                        <a:rPr lang="en-US" sz="1800" dirty="0">
                          <a:effectLst/>
                        </a:rPr>
                        <a:t>The degree of elevation often correlates with the size of the infarct.</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r>
              <a:tr h="233297">
                <a:tc gridSpan="5">
                  <a:txBody>
                    <a:bodyPr/>
                    <a:lstStyle/>
                    <a:p>
                      <a:pPr fontAlgn="t">
                        <a:lnSpc>
                          <a:spcPts val="1800"/>
                        </a:lnSpc>
                      </a:pPr>
                      <a:r>
                        <a:rPr lang="en-US" sz="1800" dirty="0">
                          <a:effectLst/>
                        </a:rPr>
                        <a:t>* The values rise, reach a certain maximum, and normalize in the span of hours or days following the onset of </a:t>
                      </a:r>
                      <a:r>
                        <a:rPr lang="en-US" sz="1800" u="none" strike="noStrike" dirty="0">
                          <a:effectLst/>
                        </a:rPr>
                        <a:t>myocardial infarction</a:t>
                      </a:r>
                      <a:r>
                        <a:rPr lang="en-US" sz="1800" dirty="0">
                          <a:effectLst/>
                        </a:rPr>
                        <a:t> or its symptoms. Values and time references may vary based on the precise </a:t>
                      </a:r>
                      <a:r>
                        <a:rPr lang="en-US" sz="1800" u="none" strike="noStrike" dirty="0">
                          <a:effectLst/>
                        </a:rPr>
                        <a:t>laboratory methods</a:t>
                      </a:r>
                      <a:r>
                        <a:rPr lang="en-US" sz="1800" dirty="0">
                          <a:effectLst/>
                        </a:rPr>
                        <a:t> employed.</a:t>
                      </a:r>
                    </a:p>
                  </a:txBody>
                  <a:tcPr marL="23330" marR="23330" marT="11665" marB="11665">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15732238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2132856"/>
            <a:ext cx="7344816" cy="2785378"/>
          </a:xfrm>
          <a:prstGeom prst="rect">
            <a:avLst/>
          </a:prstGeom>
        </p:spPr>
        <p:txBody>
          <a:bodyPr wrap="square">
            <a:spAutoFit/>
          </a:bodyPr>
          <a:lstStyle/>
          <a:p>
            <a:r>
              <a:rPr lang="en-US" sz="2500" dirty="0"/>
              <a:t>Serum </a:t>
            </a:r>
            <a:r>
              <a:rPr lang="en-US" sz="2500" b="1" dirty="0"/>
              <a:t>troponin T</a:t>
            </a:r>
            <a:r>
              <a:rPr lang="en-US" sz="2500" dirty="0"/>
              <a:t> is the most important cardiac-specific marker and may be measured </a:t>
            </a:r>
            <a:r>
              <a:rPr lang="en-US" sz="2500" b="1" dirty="0"/>
              <a:t>3–4 hours after the onset</a:t>
            </a:r>
            <a:r>
              <a:rPr lang="en-US" sz="2500" dirty="0"/>
              <a:t> of myocardial infarction. CK-MB values correlate with the size of the infarct, reach a maximum after approximately 12–24 hours, and normalize after only 2–3 days, making </a:t>
            </a:r>
            <a:r>
              <a:rPr lang="en-US" sz="2500" b="1" dirty="0"/>
              <a:t>CK-MB</a:t>
            </a:r>
            <a:r>
              <a:rPr lang="en-US" sz="2500" dirty="0"/>
              <a:t> a good marker f</a:t>
            </a:r>
            <a:r>
              <a:rPr lang="en-US" sz="2500" b="1" dirty="0"/>
              <a:t>or evaluating </a:t>
            </a:r>
            <a:r>
              <a:rPr lang="en-US" sz="2500" b="1" dirty="0" err="1"/>
              <a:t>reinfarction</a:t>
            </a:r>
            <a:r>
              <a:rPr lang="en-US" sz="2500" dirty="0"/>
              <a:t>.</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154458"/>
            <a:ext cx="1008112" cy="2066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32238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792" y="2276872"/>
            <a:ext cx="8262664" cy="2015936"/>
          </a:xfrm>
          <a:prstGeom prst="rect">
            <a:avLst/>
          </a:prstGeom>
        </p:spPr>
        <p:txBody>
          <a:bodyPr wrap="square">
            <a:spAutoFit/>
          </a:bodyPr>
          <a:lstStyle/>
          <a:p>
            <a:r>
              <a:rPr lang="en-US" sz="2500" b="1" dirty="0"/>
              <a:t>Additional findings </a:t>
            </a:r>
          </a:p>
          <a:p>
            <a:r>
              <a:rPr lang="en-US" sz="2500" dirty="0"/>
              <a:t>Elevated inflammatory markers: </a:t>
            </a:r>
            <a:r>
              <a:rPr lang="en-US" sz="2500" b="1" dirty="0"/>
              <a:t>↑ WBC, CRP</a:t>
            </a:r>
            <a:r>
              <a:rPr lang="en-US" sz="2500" dirty="0"/>
              <a:t> </a:t>
            </a:r>
          </a:p>
          <a:p>
            <a:r>
              <a:rPr lang="en-US" sz="2500" dirty="0"/>
              <a:t>Elevated BNP: especially in heart failure</a:t>
            </a:r>
          </a:p>
          <a:p>
            <a:r>
              <a:rPr lang="en-US" sz="2500" dirty="0"/>
              <a:t>Elevated LDH </a:t>
            </a:r>
          </a:p>
          <a:p>
            <a:r>
              <a:rPr lang="en-US" sz="2500" dirty="0"/>
              <a:t>Elevated AST (SGOT) </a:t>
            </a:r>
          </a:p>
        </p:txBody>
      </p:sp>
    </p:spTree>
    <p:extLst>
      <p:ext uri="{BB962C8B-B14F-4D97-AF65-F5344CB8AC3E}">
        <p14:creationId xmlns:p14="http://schemas.microsoft.com/office/powerpoint/2010/main" val="15732238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628800"/>
            <a:ext cx="8568952" cy="3554819"/>
          </a:xfrm>
          <a:prstGeom prst="rect">
            <a:avLst/>
          </a:prstGeom>
        </p:spPr>
        <p:txBody>
          <a:bodyPr wrap="square">
            <a:spAutoFit/>
          </a:bodyPr>
          <a:lstStyle/>
          <a:p>
            <a:r>
              <a:rPr lang="en-US" sz="2500" b="1" dirty="0"/>
              <a:t>Coronary angiography</a:t>
            </a:r>
          </a:p>
          <a:p>
            <a:r>
              <a:rPr lang="en-US" sz="2500" dirty="0"/>
              <a:t>Best test for </a:t>
            </a:r>
            <a:r>
              <a:rPr lang="en-US" sz="2500" b="1" dirty="0"/>
              <a:t>definitive</a:t>
            </a:r>
            <a:r>
              <a:rPr lang="en-US" sz="2500" dirty="0"/>
              <a:t> </a:t>
            </a:r>
            <a:r>
              <a:rPr lang="en-US" sz="2500" b="1" dirty="0"/>
              <a:t>diagnosis</a:t>
            </a:r>
            <a:r>
              <a:rPr lang="en-US" sz="2500" dirty="0"/>
              <a:t> of acute coronary occlusion</a:t>
            </a:r>
          </a:p>
          <a:p>
            <a:r>
              <a:rPr lang="en-US" sz="2500" dirty="0"/>
              <a:t>Can be used for </a:t>
            </a:r>
            <a:r>
              <a:rPr lang="en-US" sz="2500" b="1" dirty="0"/>
              <a:t>concurrent intervention</a:t>
            </a:r>
            <a:r>
              <a:rPr lang="en-US" sz="2500" dirty="0"/>
              <a:t> (e.g., PCI with stent placement)</a:t>
            </a:r>
          </a:p>
          <a:p>
            <a:r>
              <a:rPr lang="en-US" sz="2500" dirty="0"/>
              <a:t>Can identify site and degree of vessel occlusion</a:t>
            </a:r>
          </a:p>
          <a:p>
            <a:r>
              <a:rPr lang="en-US" sz="2500" dirty="0"/>
              <a:t>Indications include</a:t>
            </a:r>
          </a:p>
          <a:p>
            <a:pPr lvl="1"/>
            <a:r>
              <a:rPr lang="en-US" sz="2500" b="1" dirty="0"/>
              <a:t>Acute STEMI</a:t>
            </a:r>
            <a:endParaRPr lang="en-US" sz="2500" dirty="0"/>
          </a:p>
          <a:p>
            <a:pPr lvl="1"/>
            <a:r>
              <a:rPr lang="en-US" sz="2500" dirty="0"/>
              <a:t>Other high-risk ACS </a:t>
            </a:r>
            <a:r>
              <a:rPr lang="en-US" sz="2500" dirty="0" smtClean="0"/>
              <a:t>(</a:t>
            </a:r>
            <a:r>
              <a:rPr lang="en-US" sz="2500" dirty="0"/>
              <a:t> TIMI score below)</a:t>
            </a:r>
          </a:p>
          <a:p>
            <a:pPr lvl="1"/>
            <a:r>
              <a:rPr lang="en-US" sz="2500" dirty="0"/>
              <a:t>See also cardiac catheterization.</a:t>
            </a:r>
          </a:p>
        </p:txBody>
      </p:sp>
    </p:spTree>
    <p:extLst>
      <p:ext uri="{BB962C8B-B14F-4D97-AF65-F5344CB8AC3E}">
        <p14:creationId xmlns:p14="http://schemas.microsoft.com/office/powerpoint/2010/main" val="15732238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1904" y="2614553"/>
            <a:ext cx="7470576" cy="1246495"/>
          </a:xfrm>
          <a:prstGeom prst="rect">
            <a:avLst/>
          </a:prstGeom>
        </p:spPr>
        <p:txBody>
          <a:bodyPr wrap="square">
            <a:spAutoFit/>
          </a:bodyPr>
          <a:lstStyle/>
          <a:p>
            <a:r>
              <a:rPr lang="en-US" sz="2500" dirty="0"/>
              <a:t>The most commonly occluded coronary arteries (descending order): left anterior descending artery, right coronary artery, circumflex artery.</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154458"/>
            <a:ext cx="1008112" cy="2066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32238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052736"/>
            <a:ext cx="8352928" cy="2246769"/>
          </a:xfrm>
          <a:prstGeom prst="rect">
            <a:avLst/>
          </a:prstGeom>
        </p:spPr>
        <p:txBody>
          <a:bodyPr wrap="square">
            <a:spAutoFit/>
          </a:bodyPr>
          <a:lstStyle/>
          <a:p>
            <a:r>
              <a:rPr lang="en-US" sz="2800" b="1" dirty="0"/>
              <a:t>Coronary angiograph</a:t>
            </a:r>
          </a:p>
          <a:p>
            <a:pPr marL="457200" indent="-457200">
              <a:buFont typeface="Arial" pitchFamily="34" charset="0"/>
              <a:buChar char="•"/>
            </a:pPr>
            <a:r>
              <a:rPr lang="en-US" sz="2800" dirty="0" smtClean="0"/>
              <a:t>Coronary </a:t>
            </a:r>
            <a:r>
              <a:rPr lang="en-US" sz="2800" dirty="0"/>
              <a:t>angiography visualizes the location and</a:t>
            </a:r>
          </a:p>
          <a:p>
            <a:r>
              <a:rPr lang="en-US" sz="2800" dirty="0"/>
              <a:t>severity of coronary after stenosis. Narrowing</a:t>
            </a:r>
          </a:p>
          <a:p>
            <a:r>
              <a:rPr lang="en-US" sz="2800" dirty="0"/>
              <a:t>greater than 50% of luminal diameter is considered</a:t>
            </a:r>
          </a:p>
          <a:p>
            <a:r>
              <a:rPr lang="en-US" sz="2800" dirty="0"/>
              <a:t>clinically </a:t>
            </a:r>
            <a:r>
              <a:rPr lang="en-US" sz="2800" dirty="0" smtClean="0"/>
              <a:t>significant.</a:t>
            </a:r>
            <a:endParaRPr lang="en-US" sz="2800" dirty="0"/>
          </a:p>
        </p:txBody>
      </p:sp>
    </p:spTree>
    <p:extLst>
      <p:ext uri="{BB962C8B-B14F-4D97-AF65-F5344CB8AC3E}">
        <p14:creationId xmlns:p14="http://schemas.microsoft.com/office/powerpoint/2010/main" val="27162923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902905"/>
            <a:ext cx="8712968" cy="2400657"/>
          </a:xfrm>
          <a:prstGeom prst="rect">
            <a:avLst/>
          </a:prstGeom>
        </p:spPr>
        <p:txBody>
          <a:bodyPr wrap="square">
            <a:spAutoFit/>
          </a:bodyPr>
          <a:lstStyle/>
          <a:p>
            <a:r>
              <a:rPr lang="en-US" sz="3000" b="1" dirty="0" smtClean="0"/>
              <a:t>Indication of </a:t>
            </a:r>
            <a:r>
              <a:rPr lang="en-US" sz="3000" b="1" dirty="0" err="1" smtClean="0"/>
              <a:t>cath</a:t>
            </a:r>
            <a:r>
              <a:rPr lang="en-US" sz="3000" b="1" dirty="0" smtClean="0"/>
              <a:t> :</a:t>
            </a:r>
            <a:endParaRPr lang="en-US" sz="3000" b="1" dirty="0"/>
          </a:p>
          <a:p>
            <a:pPr marL="342900" indent="-342900">
              <a:buFont typeface="Arial" pitchFamily="34" charset="0"/>
              <a:buChar char="•"/>
            </a:pPr>
            <a:r>
              <a:rPr lang="en-US" sz="3000" dirty="0"/>
              <a:t> </a:t>
            </a:r>
            <a:r>
              <a:rPr lang="en-US" sz="3000" dirty="0" smtClean="0"/>
              <a:t>Unstable angina</a:t>
            </a:r>
          </a:p>
          <a:p>
            <a:pPr marL="342900" indent="-342900">
              <a:buFont typeface="Arial" pitchFamily="34" charset="0"/>
              <a:buChar char="•"/>
            </a:pPr>
            <a:r>
              <a:rPr lang="en-US" sz="3000" dirty="0" smtClean="0"/>
              <a:t>Post </a:t>
            </a:r>
            <a:r>
              <a:rPr lang="en-US" sz="3000" dirty="0"/>
              <a:t>myocardial </a:t>
            </a:r>
            <a:r>
              <a:rPr lang="en-US" sz="3000" dirty="0" smtClean="0"/>
              <a:t>infarction</a:t>
            </a:r>
          </a:p>
          <a:p>
            <a:pPr marL="342900" indent="-342900">
              <a:buFont typeface="Arial" pitchFamily="34" charset="0"/>
              <a:buChar char="•"/>
            </a:pPr>
            <a:r>
              <a:rPr lang="en-US" sz="3000" dirty="0" smtClean="0"/>
              <a:t>Stable angina</a:t>
            </a:r>
            <a:endParaRPr lang="en-US" sz="3000" dirty="0"/>
          </a:p>
          <a:p>
            <a:endParaRPr lang="en-US" sz="3000" dirty="0"/>
          </a:p>
        </p:txBody>
      </p:sp>
    </p:spTree>
    <p:extLst>
      <p:ext uri="{BB962C8B-B14F-4D97-AF65-F5344CB8AC3E}">
        <p14:creationId xmlns:p14="http://schemas.microsoft.com/office/powerpoint/2010/main" val="28677491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751344"/>
            <a:ext cx="8352928" cy="5478423"/>
          </a:xfrm>
          <a:prstGeom prst="rect">
            <a:avLst/>
          </a:prstGeom>
        </p:spPr>
        <p:txBody>
          <a:bodyPr wrap="square">
            <a:spAutoFit/>
          </a:bodyPr>
          <a:lstStyle/>
          <a:p>
            <a:r>
              <a:rPr lang="en-US" sz="2500" b="1" dirty="0"/>
              <a:t>Additional studies</a:t>
            </a:r>
          </a:p>
          <a:p>
            <a:r>
              <a:rPr lang="en-US" sz="2500" b="1" dirty="0"/>
              <a:t>Transthoracic echocardiogram</a:t>
            </a:r>
            <a:endParaRPr lang="en-US" sz="2500" dirty="0"/>
          </a:p>
          <a:p>
            <a:pPr lvl="1"/>
            <a:r>
              <a:rPr lang="en-US" sz="2500" dirty="0"/>
              <a:t>Identification of any wall motion abnormalities and to assess LV function</a:t>
            </a:r>
          </a:p>
          <a:p>
            <a:pPr lvl="1"/>
            <a:r>
              <a:rPr lang="en-US" sz="2500" dirty="0"/>
              <a:t>Important for risk assessment: In STEMI, the best predictor of survival is LVEF.</a:t>
            </a:r>
          </a:p>
          <a:p>
            <a:pPr lvl="1"/>
            <a:r>
              <a:rPr lang="en-US" sz="2500" dirty="0"/>
              <a:t>Evaluation for complications: aneurysms, mitral valve regurgitation, pericardial effusion, free wall rupture</a:t>
            </a:r>
          </a:p>
          <a:p>
            <a:r>
              <a:rPr lang="en-US" sz="2500" b="1" dirty="0"/>
              <a:t>Cardiac CT</a:t>
            </a:r>
            <a:endParaRPr lang="en-US" sz="2500" dirty="0"/>
          </a:p>
          <a:p>
            <a:pPr lvl="1"/>
            <a:r>
              <a:rPr lang="en-US" sz="2500" dirty="0"/>
              <a:t>May be considered as an alternative to invasive coronary angiography in patients with an intermediate risk of ACS (based on TIMI score)</a:t>
            </a:r>
          </a:p>
          <a:p>
            <a:pPr lvl="1"/>
            <a:r>
              <a:rPr lang="en-US" sz="2500" dirty="0"/>
              <a:t>Allows for noninvasive visualization of the coronary arteries</a:t>
            </a:r>
          </a:p>
          <a:p>
            <a:pPr lvl="1"/>
            <a:r>
              <a:rPr lang="en-US" sz="2500" dirty="0"/>
              <a:t>Contraindication: arrhythmias, tachycardia</a:t>
            </a:r>
          </a:p>
        </p:txBody>
      </p:sp>
    </p:spTree>
    <p:extLst>
      <p:ext uri="{BB962C8B-B14F-4D97-AF65-F5344CB8AC3E}">
        <p14:creationId xmlns:p14="http://schemas.microsoft.com/office/powerpoint/2010/main" val="15732238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052736"/>
            <a:ext cx="8424936" cy="4708981"/>
          </a:xfrm>
          <a:prstGeom prst="rect">
            <a:avLst/>
          </a:prstGeom>
        </p:spPr>
        <p:txBody>
          <a:bodyPr wrap="square">
            <a:spAutoFit/>
          </a:bodyPr>
          <a:lstStyle/>
          <a:p>
            <a:r>
              <a:rPr lang="en-US" sz="2500" b="1" dirty="0"/>
              <a:t>Differential diagnosis of increased troponin</a:t>
            </a:r>
          </a:p>
          <a:p>
            <a:r>
              <a:rPr lang="en-US" sz="2500" b="1" dirty="0"/>
              <a:t>Cardiac causes</a:t>
            </a:r>
            <a:endParaRPr lang="en-US" sz="2500" dirty="0"/>
          </a:p>
          <a:p>
            <a:pPr marL="742950" lvl="1" indent="-285750">
              <a:buFont typeface="Arial" pitchFamily="34" charset="0"/>
              <a:buChar char="•"/>
            </a:pPr>
            <a:r>
              <a:rPr lang="en-US" sz="2500" dirty="0"/>
              <a:t>Myocarditis</a:t>
            </a:r>
          </a:p>
          <a:p>
            <a:pPr marL="742950" lvl="1" indent="-285750">
              <a:buFont typeface="Arial" pitchFamily="34" charset="0"/>
              <a:buChar char="•"/>
            </a:pPr>
            <a:r>
              <a:rPr lang="en-US" sz="2500" dirty="0"/>
              <a:t>Decompensated congestive heart failure</a:t>
            </a:r>
          </a:p>
          <a:p>
            <a:pPr marL="742950" lvl="1" indent="-285750">
              <a:buFont typeface="Arial" pitchFamily="34" charset="0"/>
              <a:buChar char="•"/>
            </a:pPr>
            <a:r>
              <a:rPr lang="en-US" sz="2500" dirty="0"/>
              <a:t>Pulmonary embolism </a:t>
            </a:r>
          </a:p>
          <a:p>
            <a:pPr marL="742950" lvl="1" indent="-285750">
              <a:buFont typeface="Arial" pitchFamily="34" charset="0"/>
              <a:buChar char="•"/>
            </a:pPr>
            <a:r>
              <a:rPr lang="en-US" sz="2500" dirty="0"/>
              <a:t>Cardiac arrhythmia, tachycardia</a:t>
            </a:r>
          </a:p>
          <a:p>
            <a:pPr marL="742950" lvl="1" indent="-285750">
              <a:buFont typeface="Arial" pitchFamily="34" charset="0"/>
              <a:buChar char="•"/>
            </a:pPr>
            <a:r>
              <a:rPr lang="en-US" sz="2500" dirty="0"/>
              <a:t>Cardiac trauma</a:t>
            </a:r>
          </a:p>
          <a:p>
            <a:pPr marL="742950" lvl="1" indent="-285750">
              <a:buFont typeface="Arial" pitchFamily="34" charset="0"/>
              <a:buChar char="•"/>
            </a:pPr>
            <a:r>
              <a:rPr lang="en-US" sz="2500" dirty="0" err="1"/>
              <a:t>Takotsubo</a:t>
            </a:r>
            <a:r>
              <a:rPr lang="en-US" sz="2500" dirty="0"/>
              <a:t> cardiomyopathy</a:t>
            </a:r>
          </a:p>
          <a:p>
            <a:pPr marL="285750" indent="-285750">
              <a:buFont typeface="Arial" pitchFamily="34" charset="0"/>
              <a:buChar char="•"/>
            </a:pPr>
            <a:r>
              <a:rPr lang="en-US" sz="2500" b="1" dirty="0" err="1"/>
              <a:t>Noncardiac</a:t>
            </a:r>
            <a:r>
              <a:rPr lang="en-US" sz="2500" b="1" dirty="0"/>
              <a:t> causes</a:t>
            </a:r>
            <a:endParaRPr lang="en-US" sz="2500" dirty="0"/>
          </a:p>
          <a:p>
            <a:pPr marL="742950" lvl="1" indent="-285750">
              <a:buFont typeface="Arial" pitchFamily="34" charset="0"/>
              <a:buChar char="•"/>
            </a:pPr>
            <a:r>
              <a:rPr lang="en-US" sz="2500" dirty="0"/>
              <a:t>Renal failure </a:t>
            </a:r>
          </a:p>
          <a:p>
            <a:pPr marL="742950" lvl="1" indent="-285750">
              <a:buFont typeface="Arial" pitchFamily="34" charset="0"/>
              <a:buChar char="•"/>
            </a:pPr>
            <a:r>
              <a:rPr lang="en-US" sz="2500" dirty="0"/>
              <a:t>Stroke</a:t>
            </a:r>
          </a:p>
          <a:p>
            <a:pPr marL="742950" lvl="1" indent="-285750">
              <a:buFont typeface="Arial" pitchFamily="34" charset="0"/>
              <a:buChar char="•"/>
            </a:pPr>
            <a:r>
              <a:rPr lang="en-US" sz="2500" dirty="0"/>
              <a:t>Critical illness (e.g., sepsis)</a:t>
            </a:r>
          </a:p>
        </p:txBody>
      </p:sp>
    </p:spTree>
    <p:extLst>
      <p:ext uri="{BB962C8B-B14F-4D97-AF65-F5344CB8AC3E}">
        <p14:creationId xmlns:p14="http://schemas.microsoft.com/office/powerpoint/2010/main" val="15732238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145644"/>
            <a:ext cx="8712968" cy="3939540"/>
          </a:xfrm>
          <a:prstGeom prst="rect">
            <a:avLst/>
          </a:prstGeom>
        </p:spPr>
        <p:txBody>
          <a:bodyPr wrap="square">
            <a:spAutoFit/>
          </a:bodyPr>
          <a:lstStyle/>
          <a:p>
            <a:r>
              <a:rPr lang="en-US" sz="2500" b="1" dirty="0"/>
              <a:t>Differential diagnosis of ST-elevations on ECG </a:t>
            </a:r>
          </a:p>
          <a:p>
            <a:pPr marL="285750" indent="-285750">
              <a:buFont typeface="Arial" pitchFamily="34" charset="0"/>
              <a:buChar char="•"/>
            </a:pPr>
            <a:r>
              <a:rPr lang="en-US" sz="2500" dirty="0"/>
              <a:t>Early repolarization</a:t>
            </a:r>
          </a:p>
          <a:p>
            <a:pPr marL="285750" indent="-285750">
              <a:buFont typeface="Arial" pitchFamily="34" charset="0"/>
              <a:buChar char="•"/>
            </a:pPr>
            <a:r>
              <a:rPr lang="en-US" sz="2500" dirty="0"/>
              <a:t>LBBB</a:t>
            </a:r>
          </a:p>
          <a:p>
            <a:pPr marL="285750" indent="-285750">
              <a:buFont typeface="Arial" pitchFamily="34" charset="0"/>
              <a:buChar char="•"/>
            </a:pPr>
            <a:r>
              <a:rPr lang="en-US" sz="2500" dirty="0" err="1"/>
              <a:t>Brugada</a:t>
            </a:r>
            <a:r>
              <a:rPr lang="en-US" sz="2500" dirty="0"/>
              <a:t> syndrome</a:t>
            </a:r>
          </a:p>
          <a:p>
            <a:pPr marL="285750" indent="-285750">
              <a:buFont typeface="Arial" pitchFamily="34" charset="0"/>
              <a:buChar char="•"/>
            </a:pPr>
            <a:r>
              <a:rPr lang="en-US" sz="2500" dirty="0"/>
              <a:t>Myocarditis</a:t>
            </a:r>
          </a:p>
          <a:p>
            <a:pPr marL="285750" indent="-285750">
              <a:buFont typeface="Arial" pitchFamily="34" charset="0"/>
              <a:buChar char="•"/>
            </a:pPr>
            <a:r>
              <a:rPr lang="en-US" sz="2500" dirty="0"/>
              <a:t>Pericarditis</a:t>
            </a:r>
          </a:p>
          <a:p>
            <a:pPr marL="285750" indent="-285750">
              <a:buFont typeface="Arial" pitchFamily="34" charset="0"/>
              <a:buChar char="•"/>
            </a:pPr>
            <a:r>
              <a:rPr lang="en-US" sz="2500" dirty="0"/>
              <a:t>Pulmonary embolism</a:t>
            </a:r>
          </a:p>
          <a:p>
            <a:pPr marL="285750" indent="-285750">
              <a:buFont typeface="Arial" pitchFamily="34" charset="0"/>
              <a:buChar char="•"/>
            </a:pPr>
            <a:r>
              <a:rPr lang="en-US" sz="2500" dirty="0"/>
              <a:t>Hyperkalemia</a:t>
            </a:r>
          </a:p>
          <a:p>
            <a:pPr marL="285750" indent="-285750">
              <a:buFont typeface="Arial" pitchFamily="34" charset="0"/>
              <a:buChar char="•"/>
            </a:pPr>
            <a:r>
              <a:rPr lang="en-US" sz="2500" dirty="0"/>
              <a:t>Tricyclic antidepressant use</a:t>
            </a:r>
          </a:p>
          <a:p>
            <a:pPr marL="285750" indent="-285750">
              <a:buFont typeface="Arial" pitchFamily="34" charset="0"/>
              <a:buChar char="•"/>
            </a:pPr>
            <a:r>
              <a:rPr lang="en-US" sz="2500" dirty="0"/>
              <a:t>Poor ECG lead placement</a:t>
            </a:r>
          </a:p>
        </p:txBody>
      </p:sp>
    </p:spTree>
    <p:extLst>
      <p:ext uri="{BB962C8B-B14F-4D97-AF65-F5344CB8AC3E}">
        <p14:creationId xmlns:p14="http://schemas.microsoft.com/office/powerpoint/2010/main" val="39015704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2276872"/>
            <a:ext cx="7272808" cy="2015936"/>
          </a:xfrm>
          <a:prstGeom prst="rect">
            <a:avLst/>
          </a:prstGeom>
        </p:spPr>
        <p:txBody>
          <a:bodyPr wrap="square">
            <a:spAutoFit/>
          </a:bodyPr>
          <a:lstStyle/>
          <a:p>
            <a:r>
              <a:rPr lang="en-US" sz="2500" b="1" dirty="0"/>
              <a:t>Treatment</a:t>
            </a:r>
          </a:p>
          <a:p>
            <a:r>
              <a:rPr lang="en-US" sz="2500" dirty="0"/>
              <a:t>Any patient with ST elevations on ECG requires immediate evaluation for urgent revascularization. The administration of other therapies should not delay care.</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380307"/>
            <a:ext cx="882352" cy="1739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05778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028343"/>
            <a:ext cx="8640960" cy="4708981"/>
          </a:xfrm>
          <a:prstGeom prst="rect">
            <a:avLst/>
          </a:prstGeom>
        </p:spPr>
        <p:txBody>
          <a:bodyPr wrap="square">
            <a:spAutoFit/>
          </a:bodyPr>
          <a:lstStyle/>
          <a:p>
            <a:r>
              <a:rPr lang="en-US" sz="2500" b="1" dirty="0"/>
              <a:t>All patients </a:t>
            </a:r>
          </a:p>
          <a:p>
            <a:pPr marL="285750" indent="-285750">
              <a:buFont typeface="Arial" pitchFamily="34" charset="0"/>
              <a:buChar char="•"/>
            </a:pPr>
            <a:r>
              <a:rPr lang="en-US" sz="2500" b="1" dirty="0"/>
              <a:t>Monitoring</a:t>
            </a:r>
            <a:endParaRPr lang="en-US" sz="2500" dirty="0"/>
          </a:p>
          <a:p>
            <a:pPr marL="742950" lvl="1" indent="-285750">
              <a:buFont typeface="Arial" pitchFamily="34" charset="0"/>
              <a:buChar char="•"/>
            </a:pPr>
            <a:r>
              <a:rPr lang="en-US" sz="2500" dirty="0"/>
              <a:t>Serial 12-lead ECG</a:t>
            </a:r>
          </a:p>
          <a:p>
            <a:pPr marL="742950" lvl="1" indent="-285750">
              <a:buFont typeface="Arial" pitchFamily="34" charset="0"/>
              <a:buChar char="•"/>
            </a:pPr>
            <a:r>
              <a:rPr lang="en-US" sz="2500" dirty="0"/>
              <a:t>Continuous cardiac monitoring</a:t>
            </a:r>
          </a:p>
          <a:p>
            <a:pPr marL="742950" lvl="1" indent="-285750">
              <a:buFont typeface="Arial" pitchFamily="34" charset="0"/>
              <a:buChar char="•"/>
            </a:pPr>
            <a:r>
              <a:rPr lang="en-US" sz="2500" dirty="0"/>
              <a:t>Serial serum troponin measurement</a:t>
            </a:r>
          </a:p>
          <a:p>
            <a:pPr marL="285750" indent="-285750">
              <a:buFont typeface="Arial" pitchFamily="34" charset="0"/>
              <a:buChar char="•"/>
            </a:pPr>
            <a:r>
              <a:rPr lang="en-US" sz="2500" b="1" dirty="0"/>
              <a:t>Pharmacologic therapy</a:t>
            </a:r>
            <a:endParaRPr lang="en-US" sz="2500" dirty="0"/>
          </a:p>
          <a:p>
            <a:pPr marL="742950" lvl="1" indent="-285750">
              <a:buFont typeface="Arial" pitchFamily="34" charset="0"/>
              <a:buChar char="•"/>
            </a:pPr>
            <a:r>
              <a:rPr lang="en-US" sz="2500" dirty="0"/>
              <a:t>Sublingual or intravenous </a:t>
            </a:r>
            <a:r>
              <a:rPr lang="en-US" sz="2500" b="1" dirty="0"/>
              <a:t>nitrate</a:t>
            </a:r>
            <a:r>
              <a:rPr lang="en-US" sz="2500" dirty="0"/>
              <a:t> (nitroglycerin or ISDN) </a:t>
            </a:r>
          </a:p>
          <a:p>
            <a:pPr marL="1200150" lvl="2" indent="-285750">
              <a:buFont typeface="Arial" pitchFamily="34" charset="0"/>
              <a:buChar char="•"/>
            </a:pPr>
            <a:r>
              <a:rPr lang="en-US" sz="2500" dirty="0"/>
              <a:t>For symptomatic relief of chest pain</a:t>
            </a:r>
          </a:p>
          <a:p>
            <a:pPr marL="1200150" lvl="2" indent="-285750">
              <a:buFont typeface="Arial" pitchFamily="34" charset="0"/>
              <a:buChar char="•"/>
            </a:pPr>
            <a:r>
              <a:rPr lang="en-US" sz="2500" dirty="0"/>
              <a:t>Does not improve prognosis</a:t>
            </a:r>
          </a:p>
          <a:p>
            <a:pPr marL="1200150" lvl="2" indent="-285750">
              <a:buFont typeface="Arial" pitchFamily="34" charset="0"/>
              <a:buChar char="•"/>
            </a:pPr>
            <a:r>
              <a:rPr lang="en-US" sz="2500" dirty="0"/>
              <a:t>Contraindications: inferior wall infarct (due to risk for hypotension), hypotension, and/or PDE 5 inhibitor (e.g., sildenafil) taken within last 24 hours</a:t>
            </a:r>
          </a:p>
        </p:txBody>
      </p:sp>
      <p:sp>
        <p:nvSpPr>
          <p:cNvPr id="3" name="Right Arrow 2"/>
          <p:cNvSpPr/>
          <p:nvPr/>
        </p:nvSpPr>
        <p:spPr>
          <a:xfrm>
            <a:off x="3995936" y="6093296"/>
            <a:ext cx="309634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05778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16632"/>
            <a:ext cx="8748464" cy="6863417"/>
          </a:xfrm>
          <a:prstGeom prst="rect">
            <a:avLst/>
          </a:prstGeom>
        </p:spPr>
        <p:txBody>
          <a:bodyPr wrap="square">
            <a:spAutoFit/>
          </a:bodyPr>
          <a:lstStyle/>
          <a:p>
            <a:pPr marL="800100" lvl="1" indent="-342900">
              <a:buFont typeface="Arial" pitchFamily="34" charset="0"/>
              <a:buChar char="•"/>
            </a:pPr>
            <a:r>
              <a:rPr lang="en-US" sz="2200" b="1" dirty="0" smtClean="0">
                <a:effectLst>
                  <a:outerShdw blurRad="38100" dist="38100" dir="2700000" algn="tl">
                    <a:srgbClr val="000000">
                      <a:alpha val="43137"/>
                    </a:srgbClr>
                  </a:outerShdw>
                </a:effectLst>
              </a:rPr>
              <a:t>Morphine</a:t>
            </a:r>
            <a:r>
              <a:rPr lang="en-US" sz="2200" dirty="0"/>
              <a:t> IV or SC (3–5 mg)</a:t>
            </a:r>
          </a:p>
          <a:p>
            <a:pPr marL="1257300" lvl="2" indent="-342900">
              <a:buFont typeface="Arial" pitchFamily="34" charset="0"/>
              <a:buChar char="•"/>
            </a:pPr>
            <a:r>
              <a:rPr lang="en-US" sz="2200" dirty="0"/>
              <a:t>Only if the patient has severe, persistent </a:t>
            </a:r>
            <a:r>
              <a:rPr lang="en-US" sz="2200" b="1" dirty="0"/>
              <a:t>chest</a:t>
            </a:r>
            <a:r>
              <a:rPr lang="en-US" sz="2200" dirty="0"/>
              <a:t> </a:t>
            </a:r>
            <a:r>
              <a:rPr lang="en-US" sz="2200" b="1" dirty="0">
                <a:effectLst>
                  <a:outerShdw blurRad="38100" dist="38100" dir="2700000" algn="tl">
                    <a:srgbClr val="000000">
                      <a:alpha val="43137"/>
                    </a:srgbClr>
                  </a:outerShdw>
                </a:effectLst>
              </a:rPr>
              <a:t>pain</a:t>
            </a:r>
            <a:r>
              <a:rPr lang="en-US" sz="2200" dirty="0"/>
              <a:t> or severe anxiety related to the </a:t>
            </a:r>
            <a:r>
              <a:rPr lang="en-US" sz="2200" b="1" dirty="0">
                <a:effectLst>
                  <a:outerShdw blurRad="38100" dist="38100" dir="2700000" algn="tl">
                    <a:srgbClr val="000000">
                      <a:alpha val="43137"/>
                    </a:srgbClr>
                  </a:outerShdw>
                </a:effectLst>
              </a:rPr>
              <a:t>myocardial</a:t>
            </a:r>
            <a:r>
              <a:rPr lang="en-US" sz="2200" dirty="0"/>
              <a:t> event</a:t>
            </a:r>
          </a:p>
          <a:p>
            <a:pPr marL="1257300" lvl="2" indent="-342900">
              <a:buFont typeface="Arial" pitchFamily="34" charset="0"/>
              <a:buChar char="•"/>
            </a:pPr>
            <a:r>
              <a:rPr lang="en-US" sz="2200" dirty="0"/>
              <a:t>Administer with caution due to increased risk of complications (e.g., hypotension, respiratory depression) and </a:t>
            </a:r>
            <a:r>
              <a:rPr lang="en-US" sz="2200" b="1" dirty="0">
                <a:effectLst>
                  <a:outerShdw blurRad="38100" dist="38100" dir="2700000" algn="tl">
                    <a:srgbClr val="000000">
                      <a:alpha val="43137"/>
                    </a:srgbClr>
                  </a:outerShdw>
                </a:effectLst>
              </a:rPr>
              <a:t>adverse</a:t>
            </a:r>
            <a:r>
              <a:rPr lang="en-US" sz="2200" dirty="0"/>
              <a:t> </a:t>
            </a:r>
            <a:r>
              <a:rPr lang="en-US" sz="2200" b="1" dirty="0">
                <a:effectLst>
                  <a:outerShdw blurRad="38100" dist="38100" dir="2700000" algn="tl">
                    <a:srgbClr val="000000">
                      <a:alpha val="43137"/>
                    </a:srgbClr>
                  </a:outerShdw>
                </a:effectLst>
              </a:rPr>
              <a:t>events</a:t>
            </a:r>
            <a:r>
              <a:rPr lang="en-US" sz="2200" dirty="0"/>
              <a:t> </a:t>
            </a:r>
          </a:p>
          <a:p>
            <a:pPr marL="800100" lvl="1" indent="-342900">
              <a:buFont typeface="Arial" pitchFamily="34" charset="0"/>
              <a:buChar char="•"/>
            </a:pPr>
            <a:r>
              <a:rPr lang="en-US" sz="2200" b="1" dirty="0">
                <a:effectLst>
                  <a:outerShdw blurRad="38100" dist="38100" dir="2700000" algn="tl">
                    <a:srgbClr val="000000">
                      <a:alpha val="43137"/>
                    </a:srgbClr>
                  </a:outerShdw>
                </a:effectLst>
              </a:rPr>
              <a:t>Beta</a:t>
            </a:r>
            <a:r>
              <a:rPr lang="en-US" sz="2200" dirty="0"/>
              <a:t> </a:t>
            </a:r>
            <a:r>
              <a:rPr lang="en-US" sz="2200" b="1" dirty="0">
                <a:effectLst>
                  <a:outerShdw blurRad="38100" dist="38100" dir="2700000" algn="tl">
                    <a:srgbClr val="000000">
                      <a:alpha val="43137"/>
                    </a:srgbClr>
                  </a:outerShdw>
                </a:effectLst>
              </a:rPr>
              <a:t>blocker</a:t>
            </a:r>
          </a:p>
          <a:p>
            <a:pPr marL="1257300" lvl="2" indent="-342900">
              <a:buFont typeface="Arial" pitchFamily="34" charset="0"/>
              <a:buChar char="•"/>
            </a:pPr>
            <a:r>
              <a:rPr lang="en-US" sz="2200" dirty="0"/>
              <a:t>Recommended within the first 24 hours of admission</a:t>
            </a:r>
          </a:p>
          <a:p>
            <a:pPr marL="1257300" lvl="2" indent="-342900">
              <a:buFont typeface="Arial" pitchFamily="34" charset="0"/>
              <a:buChar char="•"/>
            </a:pPr>
            <a:r>
              <a:rPr lang="en-US" sz="2200" dirty="0"/>
              <a:t>Avoid in patients with hypotension, features of </a:t>
            </a:r>
            <a:r>
              <a:rPr lang="en-US" sz="2200" b="1" dirty="0">
                <a:effectLst>
                  <a:outerShdw blurRad="38100" dist="38100" dir="2700000" algn="tl">
                    <a:srgbClr val="000000">
                      <a:alpha val="43137"/>
                    </a:srgbClr>
                  </a:outerShdw>
                </a:effectLst>
              </a:rPr>
              <a:t>heart</a:t>
            </a:r>
            <a:r>
              <a:rPr lang="en-US" sz="2200" dirty="0"/>
              <a:t> </a:t>
            </a:r>
            <a:r>
              <a:rPr lang="en-US" sz="2200" b="1" dirty="0">
                <a:effectLst>
                  <a:outerShdw blurRad="38100" dist="38100" dir="2700000" algn="tl">
                    <a:srgbClr val="000000">
                      <a:alpha val="43137"/>
                    </a:srgbClr>
                  </a:outerShdw>
                </a:effectLst>
              </a:rPr>
              <a:t>failure</a:t>
            </a:r>
            <a:r>
              <a:rPr lang="en-US" sz="2200" dirty="0"/>
              <a:t>, and/or risk of </a:t>
            </a:r>
            <a:r>
              <a:rPr lang="en-US" sz="2200" b="1" dirty="0">
                <a:effectLst>
                  <a:outerShdw blurRad="38100" dist="38100" dir="2700000" algn="tl">
                    <a:srgbClr val="000000">
                      <a:alpha val="43137"/>
                    </a:srgbClr>
                  </a:outerShdw>
                </a:effectLst>
              </a:rPr>
              <a:t>cardiogenic</a:t>
            </a:r>
            <a:r>
              <a:rPr lang="en-US" sz="2200" dirty="0"/>
              <a:t> </a:t>
            </a:r>
            <a:r>
              <a:rPr lang="en-US" sz="2200" b="1" dirty="0">
                <a:effectLst>
                  <a:outerShdw blurRad="38100" dist="38100" dir="2700000" algn="tl">
                    <a:srgbClr val="000000">
                      <a:alpha val="43137"/>
                    </a:srgbClr>
                  </a:outerShdw>
                </a:effectLst>
              </a:rPr>
              <a:t>shock</a:t>
            </a:r>
            <a:r>
              <a:rPr lang="en-US" sz="2200" dirty="0"/>
              <a:t> (e.g., large LV infarct, low </a:t>
            </a:r>
            <a:r>
              <a:rPr lang="en-US" sz="2200" b="1" dirty="0">
                <a:effectLst>
                  <a:outerShdw blurRad="38100" dist="38100" dir="2700000" algn="tl">
                    <a:srgbClr val="000000">
                      <a:alpha val="43137"/>
                    </a:srgbClr>
                  </a:outerShdw>
                </a:effectLst>
              </a:rPr>
              <a:t>ejection</a:t>
            </a:r>
            <a:r>
              <a:rPr lang="en-US" sz="2200" dirty="0"/>
              <a:t> </a:t>
            </a:r>
            <a:r>
              <a:rPr lang="en-US" sz="2200" b="1" dirty="0">
                <a:effectLst>
                  <a:outerShdw blurRad="38100" dist="38100" dir="2700000" algn="tl">
                    <a:srgbClr val="000000">
                      <a:alpha val="43137"/>
                    </a:srgbClr>
                  </a:outerShdw>
                </a:effectLst>
              </a:rPr>
              <a:t>fraction</a:t>
            </a:r>
            <a:r>
              <a:rPr lang="en-US" sz="2200" dirty="0"/>
              <a:t>).</a:t>
            </a:r>
          </a:p>
          <a:p>
            <a:pPr marL="800100" lvl="1" indent="-342900">
              <a:buFont typeface="Arial" pitchFamily="34" charset="0"/>
              <a:buChar char="•"/>
            </a:pPr>
            <a:r>
              <a:rPr lang="en-US" sz="2200" b="1" dirty="0">
                <a:effectLst>
                  <a:outerShdw blurRad="38100" dist="38100" dir="2700000" algn="tl">
                    <a:srgbClr val="000000">
                      <a:alpha val="43137"/>
                    </a:srgbClr>
                  </a:outerShdw>
                </a:effectLst>
              </a:rPr>
              <a:t>Statins</a:t>
            </a:r>
            <a:r>
              <a:rPr lang="en-US" sz="2200" dirty="0"/>
              <a:t>: early initiation of high-intensity </a:t>
            </a:r>
            <a:r>
              <a:rPr lang="en-US" sz="2200" b="1" dirty="0">
                <a:effectLst>
                  <a:outerShdw blurRad="38100" dist="38100" dir="2700000" algn="tl">
                    <a:srgbClr val="000000">
                      <a:alpha val="43137"/>
                    </a:srgbClr>
                  </a:outerShdw>
                </a:effectLst>
              </a:rPr>
              <a:t>statin</a:t>
            </a:r>
            <a:r>
              <a:rPr lang="en-US" sz="2200" dirty="0"/>
              <a:t> (such as </a:t>
            </a:r>
            <a:r>
              <a:rPr lang="en-US" sz="2200" b="1" dirty="0">
                <a:effectLst>
                  <a:outerShdw blurRad="38100" dist="38100" dir="2700000" algn="tl">
                    <a:srgbClr val="000000">
                      <a:alpha val="43137"/>
                    </a:srgbClr>
                  </a:outerShdw>
                </a:effectLst>
              </a:rPr>
              <a:t>atorvastatin</a:t>
            </a:r>
            <a:r>
              <a:rPr lang="en-US" sz="2200" dirty="0"/>
              <a:t> 80 mg) regardless of baseline </a:t>
            </a:r>
            <a:r>
              <a:rPr lang="en-US" sz="2200" b="1" dirty="0">
                <a:effectLst>
                  <a:outerShdw blurRad="38100" dist="38100" dir="2700000" algn="tl">
                    <a:srgbClr val="000000">
                      <a:alpha val="43137"/>
                    </a:srgbClr>
                  </a:outerShdw>
                </a:effectLst>
              </a:rPr>
              <a:t>cholesterol</a:t>
            </a:r>
            <a:r>
              <a:rPr lang="en-US" sz="2200" dirty="0"/>
              <a:t>, LDL, and HDL levels </a:t>
            </a:r>
          </a:p>
          <a:p>
            <a:pPr marL="800100" lvl="1" indent="-342900">
              <a:buFont typeface="Arial" pitchFamily="34" charset="0"/>
              <a:buChar char="•"/>
            </a:pPr>
            <a:r>
              <a:rPr lang="en-US" sz="2200" b="1" dirty="0">
                <a:effectLst>
                  <a:outerShdw blurRad="38100" dist="38100" dir="2700000" algn="tl">
                    <a:srgbClr val="000000">
                      <a:alpha val="43137"/>
                    </a:srgbClr>
                  </a:outerShdw>
                </a:effectLst>
              </a:rPr>
              <a:t>Loop</a:t>
            </a:r>
            <a:r>
              <a:rPr lang="en-US" sz="2200" dirty="0"/>
              <a:t> </a:t>
            </a:r>
            <a:r>
              <a:rPr lang="en-US" sz="2200" b="1" dirty="0">
                <a:effectLst>
                  <a:outerShdw blurRad="38100" dist="38100" dir="2700000" algn="tl">
                    <a:srgbClr val="000000">
                      <a:alpha val="43137"/>
                    </a:srgbClr>
                  </a:outerShdw>
                </a:effectLst>
              </a:rPr>
              <a:t>diuretic</a:t>
            </a:r>
            <a:r>
              <a:rPr lang="en-US" sz="2200" dirty="0"/>
              <a:t> (e.g., </a:t>
            </a:r>
            <a:r>
              <a:rPr lang="en-US" sz="2200" b="1" dirty="0">
                <a:effectLst>
                  <a:outerShdw blurRad="38100" dist="38100" dir="2700000" algn="tl">
                    <a:srgbClr val="000000">
                      <a:alpha val="43137"/>
                    </a:srgbClr>
                  </a:outerShdw>
                </a:effectLst>
              </a:rPr>
              <a:t>furosemide</a:t>
            </a:r>
            <a:r>
              <a:rPr lang="en-US" sz="2200" dirty="0"/>
              <a:t>) if the patient has flash pulmonary edema or features of </a:t>
            </a:r>
            <a:r>
              <a:rPr lang="en-US" sz="2200" b="1" dirty="0">
                <a:effectLst>
                  <a:outerShdw blurRad="38100" dist="38100" dir="2700000" algn="tl">
                    <a:srgbClr val="000000">
                      <a:alpha val="43137"/>
                    </a:srgbClr>
                  </a:outerShdw>
                </a:effectLst>
              </a:rPr>
              <a:t>heart</a:t>
            </a:r>
            <a:r>
              <a:rPr lang="en-US" sz="2200" dirty="0"/>
              <a:t> </a:t>
            </a:r>
            <a:r>
              <a:rPr lang="en-US" sz="2200" b="1" dirty="0">
                <a:effectLst>
                  <a:outerShdw blurRad="38100" dist="38100" dir="2700000" algn="tl">
                    <a:srgbClr val="000000">
                      <a:alpha val="43137"/>
                    </a:srgbClr>
                  </a:outerShdw>
                </a:effectLst>
              </a:rPr>
              <a:t>failure</a:t>
            </a:r>
          </a:p>
          <a:p>
            <a:pPr marL="342900" indent="-342900">
              <a:buFont typeface="Arial" pitchFamily="34" charset="0"/>
              <a:buChar char="•"/>
            </a:pPr>
            <a:r>
              <a:rPr lang="en-US" sz="2200" b="1" dirty="0"/>
              <a:t>Supportive care</a:t>
            </a:r>
            <a:endParaRPr lang="en-US" sz="2200" dirty="0"/>
          </a:p>
          <a:p>
            <a:pPr marL="800100" lvl="1" indent="-342900">
              <a:buFont typeface="Arial" pitchFamily="34" charset="0"/>
              <a:buChar char="•"/>
            </a:pPr>
            <a:r>
              <a:rPr lang="en-US" sz="2200" b="1" dirty="0">
                <a:effectLst>
                  <a:outerShdw blurRad="38100" dist="38100" dir="2700000" algn="tl">
                    <a:srgbClr val="000000">
                      <a:alpha val="43137"/>
                    </a:srgbClr>
                  </a:outerShdw>
                </a:effectLst>
              </a:rPr>
              <a:t>Intravenous</a:t>
            </a:r>
            <a:r>
              <a:rPr lang="en-US" sz="2200" dirty="0"/>
              <a:t> </a:t>
            </a:r>
            <a:r>
              <a:rPr lang="en-US" sz="2200" b="1" dirty="0">
                <a:effectLst>
                  <a:outerShdw blurRad="38100" dist="38100" dir="2700000" algn="tl">
                    <a:srgbClr val="000000">
                      <a:alpha val="43137"/>
                    </a:srgbClr>
                  </a:outerShdw>
                </a:effectLst>
              </a:rPr>
              <a:t>fluids</a:t>
            </a:r>
            <a:r>
              <a:rPr lang="en-US" sz="2200" dirty="0"/>
              <a:t> (e.g., normal saline): in patients with an inferior </a:t>
            </a:r>
            <a:r>
              <a:rPr lang="en-US" sz="2200" b="1" dirty="0">
                <a:effectLst>
                  <a:outerShdw blurRad="38100" dist="38100" dir="2700000" algn="tl">
                    <a:srgbClr val="000000">
                      <a:alpha val="43137"/>
                    </a:srgbClr>
                  </a:outerShdw>
                </a:effectLst>
              </a:rPr>
              <a:t>MI</a:t>
            </a:r>
            <a:r>
              <a:rPr lang="en-US" sz="2200" dirty="0"/>
              <a:t> that causes RV dysfunction </a:t>
            </a:r>
          </a:p>
          <a:p>
            <a:pPr marL="800100" lvl="1" indent="-342900">
              <a:buFont typeface="Arial" pitchFamily="34" charset="0"/>
              <a:buChar char="•"/>
            </a:pPr>
            <a:r>
              <a:rPr lang="en-US" sz="2200" dirty="0"/>
              <a:t>Oxygen: only in case of cyanosis, severe </a:t>
            </a:r>
            <a:r>
              <a:rPr lang="en-US" sz="2200" b="1" dirty="0">
                <a:effectLst>
                  <a:outerShdw blurRad="38100" dist="38100" dir="2700000" algn="tl">
                    <a:srgbClr val="000000">
                      <a:alpha val="43137"/>
                    </a:srgbClr>
                  </a:outerShdw>
                </a:effectLst>
              </a:rPr>
              <a:t>dyspnea</a:t>
            </a:r>
            <a:r>
              <a:rPr lang="en-US" sz="2200" dirty="0"/>
              <a:t>, or SpO</a:t>
            </a:r>
            <a:r>
              <a:rPr lang="en-US" sz="2200" baseline="-25000" dirty="0"/>
              <a:t>2</a:t>
            </a:r>
            <a:r>
              <a:rPr lang="en-US" sz="2200" dirty="0"/>
              <a:t> &lt; 90% (&lt; 95% in </a:t>
            </a:r>
            <a:r>
              <a:rPr lang="en-US" sz="2200" b="1" dirty="0">
                <a:effectLst>
                  <a:outerShdw blurRad="38100" dist="38100" dir="2700000" algn="tl">
                    <a:srgbClr val="000000">
                      <a:alpha val="43137"/>
                    </a:srgbClr>
                  </a:outerShdw>
                </a:effectLst>
              </a:rPr>
              <a:t>STEMI</a:t>
            </a:r>
            <a:r>
              <a:rPr lang="en-US" sz="2200" dirty="0"/>
              <a:t>)</a:t>
            </a:r>
          </a:p>
        </p:txBody>
      </p:sp>
    </p:spTree>
    <p:extLst>
      <p:ext uri="{BB962C8B-B14F-4D97-AF65-F5344CB8AC3E}">
        <p14:creationId xmlns:p14="http://schemas.microsoft.com/office/powerpoint/2010/main" val="35505778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2420888"/>
            <a:ext cx="7452320" cy="2015936"/>
          </a:xfrm>
          <a:prstGeom prst="rect">
            <a:avLst/>
          </a:prstGeom>
        </p:spPr>
        <p:txBody>
          <a:bodyPr wrap="square">
            <a:spAutoFit/>
          </a:bodyPr>
          <a:lstStyle/>
          <a:p>
            <a:r>
              <a:rPr lang="en-US" sz="2500" dirty="0"/>
              <a:t>Primary interventions of MI treatment include “</a:t>
            </a:r>
            <a:r>
              <a:rPr lang="en-US" sz="2500" b="1" dirty="0"/>
              <a:t>MONA</a:t>
            </a:r>
            <a:r>
              <a:rPr lang="en-US" sz="2500" dirty="0"/>
              <a:t>”: </a:t>
            </a:r>
            <a:r>
              <a:rPr lang="en-US" sz="2500" b="1" dirty="0"/>
              <a:t>M</a:t>
            </a:r>
            <a:r>
              <a:rPr lang="en-US" sz="2500" dirty="0"/>
              <a:t>orphine, </a:t>
            </a:r>
            <a:r>
              <a:rPr lang="en-US" sz="2500" b="1" dirty="0"/>
              <a:t>O</a:t>
            </a:r>
            <a:r>
              <a:rPr lang="en-US" sz="2500" dirty="0"/>
              <a:t>xygen, </a:t>
            </a:r>
            <a:r>
              <a:rPr lang="en-US" sz="2500" b="1" dirty="0"/>
              <a:t>N</a:t>
            </a:r>
            <a:r>
              <a:rPr lang="en-US" sz="2500" dirty="0"/>
              <a:t>itroglycerin, and </a:t>
            </a:r>
            <a:r>
              <a:rPr lang="en-US" sz="2500" b="1" dirty="0"/>
              <a:t>A</a:t>
            </a:r>
            <a:r>
              <a:rPr lang="en-US" sz="2500" dirty="0"/>
              <a:t>spirin. But remember: Morphine, oxygen, and nitroglycerine are not necessarily indicated for every patient .</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98474"/>
            <a:ext cx="1008112" cy="2066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05778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620688"/>
            <a:ext cx="8352928" cy="5863144"/>
          </a:xfrm>
          <a:prstGeom prst="rect">
            <a:avLst/>
          </a:prstGeom>
        </p:spPr>
        <p:txBody>
          <a:bodyPr wrap="square">
            <a:spAutoFit/>
          </a:bodyPr>
          <a:lstStyle/>
          <a:p>
            <a:r>
              <a:rPr lang="en-US" sz="2500" b="1" dirty="0"/>
              <a:t>STEMI </a:t>
            </a:r>
          </a:p>
          <a:p>
            <a:pPr marL="285750" indent="-285750">
              <a:buFont typeface="Arial" pitchFamily="34" charset="0"/>
              <a:buChar char="•"/>
            </a:pPr>
            <a:r>
              <a:rPr lang="en-US" sz="2500" b="1" dirty="0"/>
              <a:t>Immediate revascularization </a:t>
            </a:r>
          </a:p>
          <a:p>
            <a:pPr marL="285750" indent="-285750">
              <a:buFont typeface="Arial" pitchFamily="34" charset="0"/>
              <a:buChar char="•"/>
            </a:pPr>
            <a:r>
              <a:rPr lang="en-US" sz="2500" dirty="0" smtClean="0">
                <a:effectLst/>
              </a:rPr>
              <a:t>Revascularization is the most important step in the management of acute </a:t>
            </a:r>
            <a:r>
              <a:rPr lang="en-US" sz="2500" u="none" strike="noStrike" dirty="0" smtClean="0">
                <a:effectLst/>
              </a:rPr>
              <a:t>STEMI</a:t>
            </a:r>
            <a:r>
              <a:rPr lang="en-US" sz="2500" dirty="0" smtClean="0">
                <a:effectLst/>
              </a:rPr>
              <a:t> and initiation of further therapies (e.g., DAPT, anticoagulation) should not delay this step in management.</a:t>
            </a:r>
          </a:p>
          <a:p>
            <a:pPr marL="285750" indent="-285750">
              <a:buFont typeface="Arial" pitchFamily="34" charset="0"/>
              <a:buChar char="•"/>
            </a:pPr>
            <a:r>
              <a:rPr lang="en-US" sz="2500" b="1" dirty="0"/>
              <a:t>Emergent coronary angiography</a:t>
            </a:r>
            <a:r>
              <a:rPr lang="en-US" sz="2500" dirty="0"/>
              <a:t>: with percutaneous coronary intervention (</a:t>
            </a:r>
            <a:r>
              <a:rPr lang="en-US" sz="2500" b="1" dirty="0"/>
              <a:t>PCI</a:t>
            </a:r>
            <a:r>
              <a:rPr lang="en-US" sz="2500" dirty="0"/>
              <a:t>)</a:t>
            </a:r>
          </a:p>
          <a:p>
            <a:pPr marL="742950" lvl="1" indent="-285750">
              <a:buFont typeface="Arial" pitchFamily="34" charset="0"/>
              <a:buChar char="•"/>
            </a:pPr>
            <a:r>
              <a:rPr lang="en-US" sz="2500" dirty="0"/>
              <a:t>Preferred method of revascularization</a:t>
            </a:r>
          </a:p>
          <a:p>
            <a:pPr marL="742950" lvl="1" indent="-285750">
              <a:buFont typeface="Arial" pitchFamily="34" charset="0"/>
              <a:buChar char="•"/>
            </a:pPr>
            <a:r>
              <a:rPr lang="en-US" sz="2500" dirty="0"/>
              <a:t>Balloon dilatation with stent implantation </a:t>
            </a:r>
            <a:r>
              <a:rPr lang="en-US" sz="2500" dirty="0" smtClean="0"/>
              <a:t>(</a:t>
            </a:r>
            <a:r>
              <a:rPr lang="en-US" sz="2500" dirty="0"/>
              <a:t> cardiac catheterization)</a:t>
            </a:r>
          </a:p>
          <a:p>
            <a:pPr marL="742950" lvl="1" indent="-285750">
              <a:buFont typeface="Arial" pitchFamily="34" charset="0"/>
              <a:buChar char="•"/>
            </a:pPr>
            <a:r>
              <a:rPr lang="en-US" sz="2500" dirty="0"/>
              <a:t>Ideally, door-to-PCI time should be &lt; 90 minutes. It should not exceed 120 minutes.</a:t>
            </a:r>
          </a:p>
          <a:p>
            <a:r>
              <a:rPr lang="en-US" sz="2500" dirty="0" smtClean="0">
                <a:effectLst/>
              </a:rPr>
              <a:t/>
            </a:r>
            <a:br>
              <a:rPr lang="en-US" sz="2500" dirty="0" smtClean="0">
                <a:effectLst/>
              </a:rPr>
            </a:br>
            <a:endParaRPr lang="en-US" sz="2500" dirty="0"/>
          </a:p>
        </p:txBody>
      </p:sp>
      <p:sp>
        <p:nvSpPr>
          <p:cNvPr id="3" name="Right Arrow 2"/>
          <p:cNvSpPr/>
          <p:nvPr/>
        </p:nvSpPr>
        <p:spPr>
          <a:xfrm>
            <a:off x="3995936" y="6093296"/>
            <a:ext cx="309634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05778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08720"/>
            <a:ext cx="8856984" cy="5093702"/>
          </a:xfrm>
          <a:prstGeom prst="rect">
            <a:avLst/>
          </a:prstGeom>
        </p:spPr>
        <p:txBody>
          <a:bodyPr wrap="square">
            <a:spAutoFit/>
          </a:bodyPr>
          <a:lstStyle/>
          <a:p>
            <a:pPr marL="285750" indent="-285750">
              <a:buFont typeface="Arial" pitchFamily="34" charset="0"/>
              <a:buChar char="•"/>
            </a:pPr>
            <a:r>
              <a:rPr lang="en-US" sz="2500" b="1" dirty="0"/>
              <a:t>Thrombolytic therapy</a:t>
            </a:r>
            <a:r>
              <a:rPr lang="en-US" sz="2500" dirty="0"/>
              <a:t>: tPA, </a:t>
            </a:r>
            <a:r>
              <a:rPr lang="en-US" sz="2500" dirty="0" err="1"/>
              <a:t>reteplase</a:t>
            </a:r>
            <a:r>
              <a:rPr lang="en-US" sz="2500" dirty="0"/>
              <a:t>, or </a:t>
            </a:r>
            <a:r>
              <a:rPr lang="en-US" sz="2500" dirty="0" err="1"/>
              <a:t>streptokinaseIndications</a:t>
            </a:r>
            <a:r>
              <a:rPr lang="en-US" sz="2500" dirty="0"/>
              <a:t>:</a:t>
            </a:r>
          </a:p>
          <a:p>
            <a:pPr marL="742950" lvl="1" indent="-285750">
              <a:buFont typeface="Arial" pitchFamily="34" charset="0"/>
              <a:buChar char="•"/>
            </a:pPr>
            <a:r>
              <a:rPr lang="en-US" sz="2500" b="1" dirty="0"/>
              <a:t>If PCI cannot be performed</a:t>
            </a:r>
            <a:r>
              <a:rPr lang="en-US" sz="2500" dirty="0"/>
              <a:t> &lt; 120 minutes after onset of STEMI</a:t>
            </a:r>
          </a:p>
          <a:p>
            <a:pPr marL="742950" lvl="1" indent="-285750">
              <a:buFont typeface="Arial" pitchFamily="34" charset="0"/>
              <a:buChar char="•"/>
            </a:pPr>
            <a:r>
              <a:rPr lang="en-US" sz="2500" dirty="0"/>
              <a:t>If PCI was unsuccessful</a:t>
            </a:r>
          </a:p>
          <a:p>
            <a:pPr marL="742950" lvl="1" indent="-285750">
              <a:buFont typeface="Arial" pitchFamily="34" charset="0"/>
              <a:buChar char="•"/>
            </a:pPr>
            <a:r>
              <a:rPr lang="en-US" sz="2500" dirty="0"/>
              <a:t>No contraindications to thrombolysis</a:t>
            </a:r>
          </a:p>
          <a:p>
            <a:pPr marL="285750" indent="-285750">
              <a:buFont typeface="Arial" pitchFamily="34" charset="0"/>
              <a:buChar char="•"/>
            </a:pPr>
            <a:r>
              <a:rPr lang="en-US" sz="2500" dirty="0"/>
              <a:t>Contraindications</a:t>
            </a:r>
          </a:p>
          <a:p>
            <a:pPr marL="742950" lvl="1" indent="-285750">
              <a:buFont typeface="Arial" pitchFamily="34" charset="0"/>
              <a:buChar char="•"/>
            </a:pPr>
            <a:r>
              <a:rPr lang="en-US" sz="2500" dirty="0"/>
              <a:t>Any prior intracranial bleeding</a:t>
            </a:r>
          </a:p>
          <a:p>
            <a:pPr marL="742950" lvl="1" indent="-285750">
              <a:buFont typeface="Arial" pitchFamily="34" charset="0"/>
              <a:buChar char="•"/>
            </a:pPr>
            <a:r>
              <a:rPr lang="en-US" sz="2500" dirty="0"/>
              <a:t>Recent large GI bleeding</a:t>
            </a:r>
          </a:p>
          <a:p>
            <a:pPr marL="742950" lvl="1" indent="-285750">
              <a:buFont typeface="Arial" pitchFamily="34" charset="0"/>
              <a:buChar char="•"/>
            </a:pPr>
            <a:r>
              <a:rPr lang="en-US" sz="2500" dirty="0"/>
              <a:t>Recent major trauma, head injury, and/or surgery</a:t>
            </a:r>
          </a:p>
          <a:p>
            <a:pPr marL="742950" lvl="1" indent="-285750">
              <a:buFont typeface="Arial" pitchFamily="34" charset="0"/>
              <a:buChar char="•"/>
            </a:pPr>
            <a:r>
              <a:rPr lang="en-US" sz="2500" dirty="0"/>
              <a:t>Ischemic stroke within the past 3 months</a:t>
            </a:r>
          </a:p>
          <a:p>
            <a:pPr marL="742950" lvl="1" indent="-285750">
              <a:buFont typeface="Arial" pitchFamily="34" charset="0"/>
              <a:buChar char="•"/>
            </a:pPr>
            <a:r>
              <a:rPr lang="en-US" sz="2500" dirty="0"/>
              <a:t>Hypertension (&gt; 180/110 mm Hg)</a:t>
            </a:r>
          </a:p>
          <a:p>
            <a:pPr marL="742950" lvl="1" indent="-285750">
              <a:buFont typeface="Arial" pitchFamily="34" charset="0"/>
              <a:buChar char="•"/>
            </a:pPr>
            <a:r>
              <a:rPr lang="en-US" sz="2500" dirty="0"/>
              <a:t>Known coagulopathy</a:t>
            </a:r>
          </a:p>
        </p:txBody>
      </p:sp>
      <p:sp>
        <p:nvSpPr>
          <p:cNvPr id="3" name="Right Arrow 2"/>
          <p:cNvSpPr/>
          <p:nvPr/>
        </p:nvSpPr>
        <p:spPr>
          <a:xfrm>
            <a:off x="3995936" y="6093296"/>
            <a:ext cx="309634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05778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988840"/>
            <a:ext cx="8262664" cy="2400657"/>
          </a:xfrm>
          <a:prstGeom prst="rect">
            <a:avLst/>
          </a:prstGeom>
        </p:spPr>
        <p:txBody>
          <a:bodyPr wrap="square">
            <a:spAutoFit/>
          </a:bodyPr>
          <a:lstStyle/>
          <a:p>
            <a:pPr marL="285750" indent="-285750">
              <a:buFont typeface="Arial" pitchFamily="34" charset="0"/>
              <a:buChar char="•"/>
            </a:pPr>
            <a:r>
              <a:rPr lang="en-US" sz="2500" dirty="0"/>
              <a:t>Timing</a:t>
            </a:r>
          </a:p>
          <a:p>
            <a:pPr marL="742950" lvl="1" indent="-285750">
              <a:buFont typeface="Arial" pitchFamily="34" charset="0"/>
              <a:buChar char="•"/>
            </a:pPr>
            <a:r>
              <a:rPr lang="en-US" sz="2500" dirty="0"/>
              <a:t>Symptom onset was within the past 3–12 hours</a:t>
            </a:r>
          </a:p>
          <a:p>
            <a:pPr marL="742950" lvl="1" indent="-285750">
              <a:buFont typeface="Arial" pitchFamily="34" charset="0"/>
              <a:buChar char="•"/>
            </a:pPr>
            <a:r>
              <a:rPr lang="en-US" sz="2500" dirty="0"/>
              <a:t>Should be administered within &lt; 30 minutes of patient arrival to the hospital</a:t>
            </a:r>
          </a:p>
          <a:p>
            <a:pPr marL="742950" lvl="1" indent="-285750">
              <a:buFont typeface="Arial" pitchFamily="34" charset="0"/>
              <a:buChar char="•"/>
            </a:pPr>
            <a:r>
              <a:rPr lang="en-US" sz="2500" dirty="0"/>
              <a:t>Contraindicated if &gt; 24 hours after symptom onset</a:t>
            </a:r>
          </a:p>
          <a:p>
            <a:pPr marL="285750" indent="-285750">
              <a:buFont typeface="Arial" pitchFamily="34" charset="0"/>
              <a:buChar char="•"/>
            </a:pPr>
            <a:r>
              <a:rPr lang="en-US" sz="2500" dirty="0"/>
              <a:t>PCI should be performed even if </a:t>
            </a:r>
            <a:r>
              <a:rPr lang="en-US" sz="2500" dirty="0" err="1"/>
              <a:t>lysis</a:t>
            </a:r>
            <a:r>
              <a:rPr lang="en-US" sz="2500" dirty="0"/>
              <a:t> is successful.</a:t>
            </a:r>
          </a:p>
        </p:txBody>
      </p:sp>
      <p:sp>
        <p:nvSpPr>
          <p:cNvPr id="3" name="Right Arrow 2"/>
          <p:cNvSpPr/>
          <p:nvPr/>
        </p:nvSpPr>
        <p:spPr>
          <a:xfrm>
            <a:off x="3995936" y="6093296"/>
            <a:ext cx="309634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05778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988840"/>
            <a:ext cx="8064896" cy="2785378"/>
          </a:xfrm>
          <a:prstGeom prst="rect">
            <a:avLst/>
          </a:prstGeom>
        </p:spPr>
        <p:txBody>
          <a:bodyPr wrap="square">
            <a:spAutoFit/>
          </a:bodyPr>
          <a:lstStyle/>
          <a:p>
            <a:pPr marL="342900" indent="-342900">
              <a:buFont typeface="Arial" pitchFamily="34" charset="0"/>
              <a:buChar char="•"/>
            </a:pPr>
            <a:r>
              <a:rPr lang="en-US" sz="2500" b="1" dirty="0"/>
              <a:t>Coronary artery bypass </a:t>
            </a:r>
            <a:r>
              <a:rPr lang="en-US" sz="2500" b="1" dirty="0" smtClean="0"/>
              <a:t>grafting</a:t>
            </a:r>
          </a:p>
          <a:p>
            <a:pPr marL="342900" indent="-342900">
              <a:buFont typeface="Arial" pitchFamily="34" charset="0"/>
              <a:buChar char="•"/>
            </a:pPr>
            <a:r>
              <a:rPr lang="en-US" sz="2500" dirty="0" smtClean="0"/>
              <a:t>Not </a:t>
            </a:r>
            <a:r>
              <a:rPr lang="en-US" sz="2500" dirty="0"/>
              <a:t>routinely recommended for acute STEMI</a:t>
            </a:r>
          </a:p>
          <a:p>
            <a:pPr marL="342900" indent="-342900">
              <a:buFont typeface="Arial" pitchFamily="34" charset="0"/>
              <a:buChar char="•"/>
            </a:pPr>
            <a:r>
              <a:rPr lang="en-US" sz="2500" dirty="0"/>
              <a:t>Indications</a:t>
            </a:r>
          </a:p>
          <a:p>
            <a:pPr marL="800100" lvl="1" indent="-342900">
              <a:buFont typeface="Arial" pitchFamily="34" charset="0"/>
              <a:buChar char="•"/>
            </a:pPr>
            <a:r>
              <a:rPr lang="en-US" sz="2500" dirty="0"/>
              <a:t>If PCI is unsuccessful</a:t>
            </a:r>
          </a:p>
          <a:p>
            <a:pPr marL="800100" lvl="1" indent="-342900">
              <a:buFont typeface="Arial" pitchFamily="34" charset="0"/>
              <a:buChar char="•"/>
            </a:pPr>
            <a:r>
              <a:rPr lang="en-US" sz="2500" dirty="0"/>
              <a:t>If coronary anatomy is not amenable to PCI</a:t>
            </a:r>
          </a:p>
          <a:p>
            <a:pPr marL="800100" lvl="1" indent="-342900">
              <a:buFont typeface="Arial" pitchFamily="34" charset="0"/>
              <a:buChar char="•"/>
            </a:pPr>
            <a:r>
              <a:rPr lang="en-US" sz="2500" dirty="0"/>
              <a:t>If STEMI occurs at the time of surgical repair of a mechanical defect</a:t>
            </a:r>
          </a:p>
        </p:txBody>
      </p:sp>
    </p:spTree>
    <p:extLst>
      <p:ext uri="{BB962C8B-B14F-4D97-AF65-F5344CB8AC3E}">
        <p14:creationId xmlns:p14="http://schemas.microsoft.com/office/powerpoint/2010/main" val="35505778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927586"/>
            <a:ext cx="8352928" cy="5478423"/>
          </a:xfrm>
          <a:prstGeom prst="rect">
            <a:avLst/>
          </a:prstGeom>
        </p:spPr>
        <p:txBody>
          <a:bodyPr wrap="square">
            <a:spAutoFit/>
          </a:bodyPr>
          <a:lstStyle/>
          <a:p>
            <a:r>
              <a:rPr lang="en-US" sz="2500" b="1" dirty="0"/>
              <a:t>Medical therapy</a:t>
            </a:r>
          </a:p>
          <a:p>
            <a:pPr marL="342900" indent="-342900">
              <a:buFont typeface="Arial" pitchFamily="34" charset="0"/>
              <a:buChar char="•"/>
            </a:pPr>
            <a:r>
              <a:rPr lang="en-US" sz="2500" b="1" dirty="0"/>
              <a:t>Dual antiplatelet therapy</a:t>
            </a:r>
            <a:r>
              <a:rPr lang="en-US" sz="2500" dirty="0"/>
              <a:t>: start as soon as possible</a:t>
            </a:r>
          </a:p>
          <a:p>
            <a:pPr marL="800100" lvl="1" indent="-342900">
              <a:buFont typeface="Arial" pitchFamily="34" charset="0"/>
              <a:buChar char="•"/>
            </a:pPr>
            <a:r>
              <a:rPr lang="en-US" sz="2500" dirty="0"/>
              <a:t>Aspirin loading dose 162 mg–325 mg</a:t>
            </a:r>
          </a:p>
          <a:p>
            <a:pPr marL="800100" lvl="1" indent="-342900">
              <a:buFont typeface="Arial" pitchFamily="34" charset="0"/>
              <a:buChar char="•"/>
            </a:pPr>
            <a:r>
              <a:rPr lang="en-US" sz="2500" dirty="0"/>
              <a:t>PLUS ADP receptor inhibitor: prasugrel, ticagrelor, or clopidogrel </a:t>
            </a:r>
          </a:p>
          <a:p>
            <a:pPr marL="800100" lvl="1" indent="-342900">
              <a:buFont typeface="Arial" pitchFamily="34" charset="0"/>
              <a:buChar char="•"/>
            </a:pPr>
            <a:r>
              <a:rPr lang="en-US" sz="2500" dirty="0"/>
              <a:t>Dual antiplatelet therapy should be continued for at least 12 months after PCI with DES.</a:t>
            </a:r>
          </a:p>
          <a:p>
            <a:pPr marL="342900" indent="-342900">
              <a:buFont typeface="Arial" pitchFamily="34" charset="0"/>
              <a:buChar char="•"/>
            </a:pPr>
            <a:r>
              <a:rPr lang="en-US" sz="2500" b="1" dirty="0"/>
              <a:t>GP </a:t>
            </a:r>
            <a:r>
              <a:rPr lang="en-US" sz="2500" b="1" dirty="0" err="1"/>
              <a:t>IIb</a:t>
            </a:r>
            <a:r>
              <a:rPr lang="en-US" sz="2500" b="1" dirty="0"/>
              <a:t>/</a:t>
            </a:r>
            <a:r>
              <a:rPr lang="en-US" sz="2500" b="1" dirty="0" err="1"/>
              <a:t>IIIa</a:t>
            </a:r>
            <a:r>
              <a:rPr lang="en-US" sz="2500" b="1" dirty="0"/>
              <a:t> receptor antagonist</a:t>
            </a:r>
            <a:r>
              <a:rPr lang="en-US" sz="2500" dirty="0"/>
              <a:t> (e.g., eptifibatide or tirofiban): should be considered in </a:t>
            </a:r>
            <a:r>
              <a:rPr lang="en-US" sz="2500" dirty="0" err="1"/>
              <a:t>precatheterization</a:t>
            </a:r>
            <a:r>
              <a:rPr lang="en-US" sz="2500" dirty="0"/>
              <a:t> setting</a:t>
            </a:r>
          </a:p>
          <a:p>
            <a:pPr marL="342900" indent="-342900">
              <a:buFont typeface="Arial" pitchFamily="34" charset="0"/>
              <a:buChar char="•"/>
            </a:pPr>
            <a:r>
              <a:rPr lang="en-US" sz="2500" b="1" dirty="0"/>
              <a:t>Anticoagulation</a:t>
            </a:r>
            <a:endParaRPr lang="en-US" sz="2500" dirty="0"/>
          </a:p>
          <a:p>
            <a:pPr marL="800100" lvl="1" indent="-342900">
              <a:buFont typeface="Arial" pitchFamily="34" charset="0"/>
              <a:buChar char="•"/>
            </a:pPr>
            <a:r>
              <a:rPr lang="en-US" sz="2500" dirty="0"/>
              <a:t>Heparin or bivalirudin recommended</a:t>
            </a:r>
          </a:p>
          <a:p>
            <a:pPr marL="800100" lvl="1" indent="-342900">
              <a:buFont typeface="Arial" pitchFamily="34" charset="0"/>
              <a:buChar char="•"/>
            </a:pPr>
            <a:r>
              <a:rPr lang="en-US" sz="2500" dirty="0"/>
              <a:t>Continue until PCI is performed or for 48 hours after a </a:t>
            </a:r>
            <a:r>
              <a:rPr lang="en-US" sz="2500" dirty="0" err="1"/>
              <a:t>fibrinolytic</a:t>
            </a:r>
            <a:r>
              <a:rPr lang="en-US" sz="2500" dirty="0"/>
              <a:t> is given.</a:t>
            </a:r>
          </a:p>
        </p:txBody>
      </p:sp>
    </p:spTree>
    <p:extLst>
      <p:ext uri="{BB962C8B-B14F-4D97-AF65-F5344CB8AC3E}">
        <p14:creationId xmlns:p14="http://schemas.microsoft.com/office/powerpoint/2010/main" val="38424442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2999274"/>
            <a:ext cx="7488832" cy="861774"/>
          </a:xfrm>
          <a:prstGeom prst="rect">
            <a:avLst/>
          </a:prstGeom>
        </p:spPr>
        <p:txBody>
          <a:bodyPr wrap="square">
            <a:spAutoFit/>
          </a:bodyPr>
          <a:lstStyle/>
          <a:p>
            <a:r>
              <a:rPr lang="en-US" sz="2500" dirty="0"/>
              <a:t>"</a:t>
            </a:r>
            <a:r>
              <a:rPr lang="en-US" sz="2500" b="1" dirty="0"/>
              <a:t>Time is muscle</a:t>
            </a:r>
            <a:r>
              <a:rPr lang="en-US" sz="2500" dirty="0"/>
              <a:t>": Revascularization should occur as soon as possible in patients with STEMI!</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98474"/>
            <a:ext cx="1008112" cy="2066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25483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60648"/>
            <a:ext cx="8946232" cy="6186309"/>
          </a:xfrm>
          <a:prstGeom prst="rect">
            <a:avLst/>
          </a:prstGeom>
        </p:spPr>
        <p:txBody>
          <a:bodyPr wrap="square">
            <a:spAutoFit/>
          </a:bodyPr>
          <a:lstStyle/>
          <a:p>
            <a:r>
              <a:rPr lang="en-US" sz="2500" b="1" dirty="0"/>
              <a:t>Unstable angina/NSTEMI </a:t>
            </a:r>
          </a:p>
          <a:p>
            <a:pPr marL="342900" indent="-342900">
              <a:buFont typeface="Arial" pitchFamily="34" charset="0"/>
              <a:buChar char="•"/>
            </a:pPr>
            <a:r>
              <a:rPr lang="en-US" sz="2200" b="1" dirty="0"/>
              <a:t>Dual antiplatelet therapy</a:t>
            </a:r>
            <a:r>
              <a:rPr lang="en-US" sz="2200" dirty="0"/>
              <a:t>: start as soon as possible</a:t>
            </a:r>
          </a:p>
          <a:p>
            <a:pPr marL="800100" lvl="1" indent="-342900">
              <a:buFont typeface="Arial" pitchFamily="34" charset="0"/>
              <a:buChar char="•"/>
            </a:pPr>
            <a:r>
              <a:rPr lang="en-US" sz="2200" dirty="0"/>
              <a:t>Aspirin loading dose</a:t>
            </a:r>
          </a:p>
          <a:p>
            <a:pPr marL="800100" lvl="1" indent="-342900">
              <a:buFont typeface="Arial" pitchFamily="34" charset="0"/>
              <a:buChar char="•"/>
            </a:pPr>
            <a:r>
              <a:rPr lang="en-US" sz="2200" dirty="0"/>
              <a:t>Plus ADP receptor inhibitor: clopidogrel or ticagrelor</a:t>
            </a:r>
          </a:p>
          <a:p>
            <a:pPr marL="800100" lvl="1" indent="-342900">
              <a:buFont typeface="Arial" pitchFamily="34" charset="0"/>
              <a:buChar char="•"/>
            </a:pPr>
            <a:r>
              <a:rPr lang="en-US" sz="2200" dirty="0"/>
              <a:t>Dual antiplatelet therapy should be continued for at least 12 months if PCI with DES was performed.</a:t>
            </a:r>
          </a:p>
          <a:p>
            <a:pPr marL="342900" indent="-342900">
              <a:buFont typeface="Arial" pitchFamily="34" charset="0"/>
              <a:buChar char="•"/>
            </a:pPr>
            <a:r>
              <a:rPr lang="en-US" sz="2200" b="1" dirty="0"/>
              <a:t>Anticoagulation</a:t>
            </a:r>
            <a:endParaRPr lang="en-US" sz="2200" dirty="0"/>
          </a:p>
          <a:p>
            <a:pPr marL="800100" lvl="1" indent="-342900">
              <a:buFont typeface="Arial" pitchFamily="34" charset="0"/>
              <a:buChar char="•"/>
            </a:pPr>
            <a:r>
              <a:rPr lang="en-US" sz="2200" dirty="0"/>
              <a:t>Heparin or enoxaparin</a:t>
            </a:r>
          </a:p>
          <a:p>
            <a:pPr marL="800100" lvl="1" indent="-342900">
              <a:buFont typeface="Arial" pitchFamily="34" charset="0"/>
              <a:buChar char="•"/>
            </a:pPr>
            <a:r>
              <a:rPr lang="en-US" sz="2200" dirty="0"/>
              <a:t>Continue for the duration of hospitalization or until PCI is performed.</a:t>
            </a:r>
          </a:p>
          <a:p>
            <a:pPr marL="342900" indent="-342900">
              <a:buFont typeface="Arial" pitchFamily="34" charset="0"/>
              <a:buChar char="•"/>
            </a:pPr>
            <a:r>
              <a:rPr lang="en-US" sz="2200" b="1" dirty="0"/>
              <a:t>Immediate vs. delayed revascularization</a:t>
            </a:r>
            <a:endParaRPr lang="en-US" sz="2200" dirty="0"/>
          </a:p>
          <a:p>
            <a:pPr marL="800100" lvl="1" indent="-342900">
              <a:buFont typeface="Arial" pitchFamily="34" charset="0"/>
              <a:buChar char="•"/>
            </a:pPr>
            <a:r>
              <a:rPr lang="en-US" sz="2200" dirty="0"/>
              <a:t>The indication for and timing of revascularization depends on the mortality risk (e.g., TIMI score).</a:t>
            </a:r>
          </a:p>
          <a:p>
            <a:pPr marL="800100" lvl="1" indent="-342900">
              <a:buFont typeface="Arial" pitchFamily="34" charset="0"/>
              <a:buChar char="•"/>
            </a:pPr>
            <a:r>
              <a:rPr lang="en-US" sz="2200" dirty="0"/>
              <a:t>In patients with therapy-resistant chest pain, a TIMI score ≥ 3, ↑ troponin, and/or ST changes &gt; 1 mm</a:t>
            </a:r>
          </a:p>
          <a:p>
            <a:pPr marL="1257300" lvl="2" indent="-342900">
              <a:buFont typeface="Arial" pitchFamily="34" charset="0"/>
              <a:buChar char="•"/>
            </a:pPr>
            <a:r>
              <a:rPr lang="en-US" sz="2200" dirty="0"/>
              <a:t>Consider the addition of a </a:t>
            </a:r>
            <a:r>
              <a:rPr lang="en-US" sz="2200" dirty="0" err="1"/>
              <a:t>GPIIb</a:t>
            </a:r>
            <a:r>
              <a:rPr lang="en-US" sz="2200" dirty="0"/>
              <a:t>/ </a:t>
            </a:r>
            <a:r>
              <a:rPr lang="en-US" sz="2200" dirty="0" err="1"/>
              <a:t>IIIa</a:t>
            </a:r>
            <a:r>
              <a:rPr lang="en-US" sz="2200" dirty="0"/>
              <a:t> inhibitor (e.g., tirofiban or eptifibatide)</a:t>
            </a:r>
          </a:p>
          <a:p>
            <a:pPr marL="1257300" lvl="2" indent="-342900">
              <a:buFont typeface="Arial" pitchFamily="34" charset="0"/>
              <a:buChar char="•"/>
            </a:pPr>
            <a:r>
              <a:rPr lang="en-US" sz="2200" dirty="0"/>
              <a:t>Plan for revascularization within 72 hours (e.g., angiography with PCI or CABG)</a:t>
            </a:r>
          </a:p>
        </p:txBody>
      </p:sp>
    </p:spTree>
    <p:extLst>
      <p:ext uri="{BB962C8B-B14F-4D97-AF65-F5344CB8AC3E}">
        <p14:creationId xmlns:p14="http://schemas.microsoft.com/office/powerpoint/2010/main" val="34525483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5920" y="3105835"/>
            <a:ext cx="7398568" cy="861774"/>
          </a:xfrm>
          <a:prstGeom prst="rect">
            <a:avLst/>
          </a:prstGeom>
        </p:spPr>
        <p:txBody>
          <a:bodyPr wrap="square">
            <a:spAutoFit/>
          </a:bodyPr>
          <a:lstStyle/>
          <a:p>
            <a:r>
              <a:rPr lang="en-US" sz="2500" dirty="0" err="1"/>
              <a:t>Fibrinolytic</a:t>
            </a:r>
            <a:r>
              <a:rPr lang="en-US" sz="2500" dirty="0"/>
              <a:t> treatment is not recommended in patients with unstable angina or NSTEMI.</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98474"/>
            <a:ext cx="1008112" cy="2066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25483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768" y="188640"/>
            <a:ext cx="8766720" cy="6555641"/>
          </a:xfrm>
          <a:prstGeom prst="rect">
            <a:avLst/>
          </a:prstGeom>
        </p:spPr>
        <p:txBody>
          <a:bodyPr wrap="square">
            <a:spAutoFit/>
          </a:bodyPr>
          <a:lstStyle/>
          <a:p>
            <a:endParaRPr lang="en-US" sz="3000" dirty="0"/>
          </a:p>
          <a:p>
            <a:r>
              <a:rPr lang="en-US" sz="3000" b="1" dirty="0"/>
              <a:t>Management: Medical </a:t>
            </a:r>
            <a:endParaRPr lang="en-US" sz="3000" dirty="0"/>
          </a:p>
          <a:p>
            <a:r>
              <a:rPr lang="en-US" sz="3000" dirty="0"/>
              <a:t>•</a:t>
            </a:r>
            <a:r>
              <a:rPr lang="en-US" sz="3000" b="1" dirty="0"/>
              <a:t>Antiplatelet therapy </a:t>
            </a:r>
            <a:endParaRPr lang="en-US" sz="3000" dirty="0"/>
          </a:p>
          <a:p>
            <a:r>
              <a:rPr lang="en-US" sz="3000" dirty="0"/>
              <a:t>–Low-dose (</a:t>
            </a:r>
            <a:r>
              <a:rPr lang="en-US" sz="3000" dirty="0" smtClean="0"/>
              <a:t>75-100 </a:t>
            </a:r>
            <a:r>
              <a:rPr lang="en-US" sz="3000" dirty="0"/>
              <a:t>mg) aspirin </a:t>
            </a:r>
          </a:p>
          <a:p>
            <a:r>
              <a:rPr lang="en-US" sz="3000" dirty="0"/>
              <a:t>•reduces the risk of adverse events such as MI </a:t>
            </a:r>
          </a:p>
          <a:p>
            <a:r>
              <a:rPr lang="en-US" sz="3000" dirty="0"/>
              <a:t>•prescribed for all patients with CAD indefinitely </a:t>
            </a:r>
          </a:p>
          <a:p>
            <a:r>
              <a:rPr lang="en-US" sz="3000" dirty="0"/>
              <a:t>–Clopidogrel (75 mg daily) </a:t>
            </a:r>
          </a:p>
          <a:p>
            <a:r>
              <a:rPr lang="en-US" sz="3000" dirty="0" smtClean="0"/>
              <a:t>•equally effective ALTERNATIVE and additive to Aspirin in cases of MI or USA. </a:t>
            </a:r>
          </a:p>
          <a:p>
            <a:r>
              <a:rPr lang="en-US" sz="3000" dirty="0" smtClean="0"/>
              <a:t>•</a:t>
            </a:r>
            <a:r>
              <a:rPr lang="en-US" sz="3000" dirty="0"/>
              <a:t>if aspirin causes dyspepsia or other side-effects </a:t>
            </a:r>
          </a:p>
          <a:p>
            <a:r>
              <a:rPr lang="en-US" sz="3000" dirty="0"/>
              <a:t>•</a:t>
            </a:r>
            <a:r>
              <a:rPr lang="en-US" sz="3000" b="1" dirty="0"/>
              <a:t>Anti-</a:t>
            </a:r>
            <a:r>
              <a:rPr lang="en-US" sz="3000" b="1" dirty="0" err="1"/>
              <a:t>anginal</a:t>
            </a:r>
            <a:r>
              <a:rPr lang="en-US" sz="3000" b="1" dirty="0"/>
              <a:t> drug treatment</a:t>
            </a:r>
            <a:r>
              <a:rPr lang="en-US" sz="3000" dirty="0"/>
              <a:t>: Five groups of drug </a:t>
            </a:r>
          </a:p>
          <a:p>
            <a:r>
              <a:rPr lang="en-US" sz="3000" dirty="0"/>
              <a:t>–Nitrates </a:t>
            </a:r>
          </a:p>
          <a:p>
            <a:r>
              <a:rPr lang="el-GR" sz="3000" dirty="0"/>
              <a:t>–β-</a:t>
            </a:r>
            <a:r>
              <a:rPr lang="en-US" sz="3000" dirty="0"/>
              <a:t>blockers </a:t>
            </a:r>
          </a:p>
          <a:p>
            <a:r>
              <a:rPr lang="en-US" sz="3000" dirty="0"/>
              <a:t>–calcium antagonists </a:t>
            </a:r>
          </a:p>
        </p:txBody>
      </p:sp>
    </p:spTree>
    <p:extLst>
      <p:ext uri="{BB962C8B-B14F-4D97-AF65-F5344CB8AC3E}">
        <p14:creationId xmlns:p14="http://schemas.microsoft.com/office/powerpoint/2010/main" val="40401713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575658"/>
            <a:ext cx="8712968" cy="3939540"/>
          </a:xfrm>
          <a:prstGeom prst="rect">
            <a:avLst/>
          </a:prstGeom>
        </p:spPr>
        <p:txBody>
          <a:bodyPr wrap="square">
            <a:spAutoFit/>
          </a:bodyPr>
          <a:lstStyle/>
          <a:p>
            <a:endParaRPr lang="en-US" sz="2500" dirty="0"/>
          </a:p>
          <a:p>
            <a:r>
              <a:rPr lang="en-US" sz="2500" b="1" dirty="0"/>
              <a:t>Management: Medical </a:t>
            </a:r>
            <a:endParaRPr lang="en-US" sz="2500" dirty="0"/>
          </a:p>
          <a:p>
            <a:r>
              <a:rPr lang="en-US" sz="2500" dirty="0"/>
              <a:t>•Nitrates </a:t>
            </a:r>
          </a:p>
          <a:p>
            <a:r>
              <a:rPr lang="en-US" sz="2500" dirty="0"/>
              <a:t>–act directly on </a:t>
            </a:r>
            <a:r>
              <a:rPr lang="en-US" sz="2500" b="1" dirty="0"/>
              <a:t>vascular smooth muscle </a:t>
            </a:r>
            <a:r>
              <a:rPr lang="en-US" sz="2500" dirty="0"/>
              <a:t>to produce </a:t>
            </a:r>
            <a:r>
              <a:rPr lang="en-US" sz="2500" b="1" dirty="0"/>
              <a:t>venous </a:t>
            </a:r>
            <a:r>
              <a:rPr lang="en-US" sz="2500" dirty="0"/>
              <a:t>and </a:t>
            </a:r>
            <a:r>
              <a:rPr lang="en-US" sz="2500" b="1" dirty="0"/>
              <a:t>arteriolar dilatation </a:t>
            </a:r>
            <a:endParaRPr lang="en-US" sz="2500" dirty="0"/>
          </a:p>
          <a:p>
            <a:r>
              <a:rPr lang="en-US" sz="2500" dirty="0" smtClean="0"/>
              <a:t>–</a:t>
            </a:r>
            <a:r>
              <a:rPr lang="en-US" sz="2500" dirty="0"/>
              <a:t>Increase in myocardial oxygen supply </a:t>
            </a:r>
          </a:p>
          <a:p>
            <a:r>
              <a:rPr lang="en-US" sz="2500" dirty="0" smtClean="0"/>
              <a:t>–</a:t>
            </a:r>
            <a:r>
              <a:rPr lang="en-US" sz="2500" dirty="0"/>
              <a:t>Continuous nitrate therapy can cause pharmacological tolerance </a:t>
            </a:r>
          </a:p>
          <a:p>
            <a:r>
              <a:rPr lang="en-US" sz="2500" dirty="0"/>
              <a:t>•avoided by a 6–8-hour nitrate-free period </a:t>
            </a:r>
          </a:p>
          <a:p>
            <a:r>
              <a:rPr lang="en-US" sz="2500" dirty="0"/>
              <a:t>•</a:t>
            </a:r>
            <a:r>
              <a:rPr lang="en-US" sz="2500" b="1" dirty="0"/>
              <a:t>Nocturnal angina: </a:t>
            </a:r>
            <a:r>
              <a:rPr lang="en-US" sz="2500" dirty="0" err="1"/>
              <a:t>longacting</a:t>
            </a:r>
            <a:r>
              <a:rPr lang="en-US" sz="2500" dirty="0"/>
              <a:t> nitrates can be given at the end of the day </a:t>
            </a: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1920" y="221382"/>
            <a:ext cx="5705475"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24520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016" y="145077"/>
            <a:ext cx="8748464" cy="5863144"/>
          </a:xfrm>
          <a:prstGeom prst="rect">
            <a:avLst/>
          </a:prstGeom>
        </p:spPr>
        <p:txBody>
          <a:bodyPr wrap="square">
            <a:spAutoFit/>
          </a:bodyPr>
          <a:lstStyle/>
          <a:p>
            <a:r>
              <a:rPr lang="en-US" sz="2500" b="1" dirty="0" smtClean="0"/>
              <a:t>Management</a:t>
            </a:r>
            <a:r>
              <a:rPr lang="en-US" sz="2500" b="1" dirty="0"/>
              <a:t>: Medical </a:t>
            </a:r>
            <a:endParaRPr lang="en-US" sz="2500" dirty="0"/>
          </a:p>
          <a:p>
            <a:pPr marL="342900" indent="-342900">
              <a:buFont typeface="Wingdings" pitchFamily="2" charset="2"/>
              <a:buChar char="Ø"/>
            </a:pPr>
            <a:r>
              <a:rPr lang="en-US" sz="2500" b="1" dirty="0" smtClean="0"/>
              <a:t>β-blockers</a:t>
            </a:r>
            <a:r>
              <a:rPr lang="en-US" sz="2500" dirty="0"/>
              <a:t>: lower myocardial oxygen demand by reducing heart rate, BP and myocardial contractility </a:t>
            </a:r>
            <a:endParaRPr lang="en-US" sz="2500" dirty="0" smtClean="0"/>
          </a:p>
          <a:p>
            <a:pPr marL="342900" indent="-342900">
              <a:buFont typeface="Arial" pitchFamily="34" charset="0"/>
              <a:buChar char="•"/>
            </a:pPr>
            <a:r>
              <a:rPr lang="en-US" sz="2500" dirty="0" smtClean="0"/>
              <a:t>First line treatment </a:t>
            </a:r>
            <a:endParaRPr lang="en-US" sz="2500" dirty="0"/>
          </a:p>
          <a:p>
            <a:r>
              <a:rPr lang="en-US" sz="2500" dirty="0"/>
              <a:t>•provoke bronchospasm in patients with asthma. </a:t>
            </a:r>
          </a:p>
          <a:p>
            <a:pPr marL="342900" indent="-342900">
              <a:buFont typeface="Wingdings" pitchFamily="2" charset="2"/>
              <a:buChar char="Ø"/>
            </a:pPr>
            <a:r>
              <a:rPr lang="en-US" sz="2500" b="1" dirty="0" smtClean="0"/>
              <a:t>Calcium </a:t>
            </a:r>
            <a:r>
              <a:rPr lang="en-US" sz="2500" b="1" dirty="0"/>
              <a:t>antagonists </a:t>
            </a:r>
            <a:r>
              <a:rPr lang="en-US" sz="2500" b="1" dirty="0" smtClean="0"/>
              <a:t>(Non-</a:t>
            </a:r>
            <a:r>
              <a:rPr lang="en-US" sz="2500" b="1" dirty="0" err="1" smtClean="0"/>
              <a:t>dihydropyridine</a:t>
            </a:r>
            <a:r>
              <a:rPr lang="en-US" sz="2500" b="1" dirty="0" smtClean="0"/>
              <a:t> drugs)</a:t>
            </a:r>
          </a:p>
          <a:p>
            <a:pPr marL="457200" indent="-457200">
              <a:buFont typeface="Arial" pitchFamily="34" charset="0"/>
              <a:buChar char="•"/>
            </a:pPr>
            <a:r>
              <a:rPr lang="en-US" sz="2500" dirty="0" smtClean="0"/>
              <a:t>Second line treatment (because of their rate-limiting action, verapamil and </a:t>
            </a:r>
            <a:r>
              <a:rPr lang="en-US" sz="2500" dirty="0" err="1" smtClean="0"/>
              <a:t>diltiazem</a:t>
            </a:r>
            <a:r>
              <a:rPr lang="en-US" sz="2500" dirty="0" smtClean="0"/>
              <a:t> are the calcium channel antagonists of choice if a β-blocker is contraindicated). </a:t>
            </a:r>
          </a:p>
          <a:p>
            <a:pPr marL="457200" indent="-457200">
              <a:buFont typeface="Arial" pitchFamily="34" charset="0"/>
              <a:buChar char="•"/>
            </a:pPr>
            <a:r>
              <a:rPr lang="en-US" sz="2500" dirty="0" smtClean="0"/>
              <a:t>Don’t use combination of β-blockers and Non-</a:t>
            </a:r>
            <a:r>
              <a:rPr lang="en-US" sz="2500" dirty="0" err="1" smtClean="0"/>
              <a:t>dihydropyridine</a:t>
            </a:r>
            <a:r>
              <a:rPr lang="en-US" sz="2500" dirty="0" smtClean="0"/>
              <a:t> drugs) , </a:t>
            </a:r>
            <a:r>
              <a:rPr lang="en-US" sz="2500" b="1" dirty="0" err="1" smtClean="0"/>
              <a:t>Dihydropyridine</a:t>
            </a:r>
            <a:r>
              <a:rPr lang="en-US" sz="2500" b="1" dirty="0" smtClean="0"/>
              <a:t> </a:t>
            </a:r>
            <a:r>
              <a:rPr lang="en-US" sz="2500" b="1" dirty="0"/>
              <a:t>calcium channel </a:t>
            </a:r>
            <a:r>
              <a:rPr lang="en-US" sz="2500" b="1" dirty="0" smtClean="0"/>
              <a:t>antagonist like </a:t>
            </a:r>
            <a:r>
              <a:rPr lang="en-US" sz="2500" dirty="0" err="1" smtClean="0"/>
              <a:t>nifedipine</a:t>
            </a:r>
            <a:r>
              <a:rPr lang="en-US" sz="2500" dirty="0" smtClean="0"/>
              <a:t> </a:t>
            </a:r>
            <a:r>
              <a:rPr lang="en-US" sz="2500" dirty="0"/>
              <a:t>or amlodipine can be added to the β-blocker if there is persistent chest discomfort </a:t>
            </a:r>
            <a:r>
              <a:rPr lang="en-US" sz="2500" dirty="0" smtClean="0"/>
              <a:t>, but </a:t>
            </a:r>
            <a:r>
              <a:rPr lang="en-US" sz="2500" dirty="0"/>
              <a:t>may cause an unwanted tachycardia if used alone. </a:t>
            </a:r>
          </a:p>
          <a:p>
            <a:pPr marL="342900" indent="-342900">
              <a:buFont typeface="Wingdings" pitchFamily="2" charset="2"/>
              <a:buChar char="Ø"/>
            </a:pPr>
            <a:r>
              <a:rPr lang="en-US" sz="2500" b="1" dirty="0" smtClean="0"/>
              <a:t>A statin </a:t>
            </a:r>
            <a:endParaRPr lang="en-US" sz="2500" dirty="0"/>
          </a:p>
        </p:txBody>
      </p:sp>
    </p:spTree>
    <p:extLst>
      <p:ext uri="{BB962C8B-B14F-4D97-AF65-F5344CB8AC3E}">
        <p14:creationId xmlns:p14="http://schemas.microsoft.com/office/powerpoint/2010/main" val="22727446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272" y="113719"/>
            <a:ext cx="8658200" cy="6093976"/>
          </a:xfrm>
          <a:prstGeom prst="rect">
            <a:avLst/>
          </a:prstGeom>
        </p:spPr>
        <p:txBody>
          <a:bodyPr wrap="square">
            <a:spAutoFit/>
          </a:bodyPr>
          <a:lstStyle/>
          <a:p>
            <a:r>
              <a:rPr lang="en-US" sz="3000" b="1" dirty="0" smtClean="0"/>
              <a:t>Other drugs that occasionally used in Refractory Angina</a:t>
            </a:r>
            <a:endParaRPr lang="en-US" sz="3000" dirty="0"/>
          </a:p>
          <a:p>
            <a:r>
              <a:rPr lang="en-US" sz="3000" dirty="0"/>
              <a:t>•</a:t>
            </a:r>
            <a:r>
              <a:rPr lang="en-US" sz="3000" b="1" dirty="0"/>
              <a:t>Potassium channel activators </a:t>
            </a:r>
            <a:endParaRPr lang="en-US" sz="3000" dirty="0"/>
          </a:p>
          <a:p>
            <a:r>
              <a:rPr lang="en-US" sz="3000" dirty="0" smtClean="0"/>
              <a:t>–Do </a:t>
            </a:r>
            <a:r>
              <a:rPr lang="en-US" sz="3000" dirty="0"/>
              <a:t>not exhibit the tolerance seen with nitrates. </a:t>
            </a:r>
          </a:p>
          <a:p>
            <a:r>
              <a:rPr lang="en-US" sz="3000" dirty="0"/>
              <a:t>–</a:t>
            </a:r>
            <a:r>
              <a:rPr lang="en-US" sz="3000" b="1" dirty="0" err="1"/>
              <a:t>Nicorandil</a:t>
            </a:r>
            <a:r>
              <a:rPr lang="en-US" sz="3000" b="1" dirty="0"/>
              <a:t> (10–30mg 12-hourly orally) </a:t>
            </a:r>
            <a:r>
              <a:rPr lang="en-US" sz="3000" dirty="0"/>
              <a:t>- only drug in this class currently available for clinical use </a:t>
            </a:r>
          </a:p>
          <a:p>
            <a:r>
              <a:rPr lang="en-US" sz="3000" dirty="0"/>
              <a:t>•</a:t>
            </a:r>
            <a:r>
              <a:rPr lang="en-US" sz="3000" b="1" dirty="0"/>
              <a:t>If channel antagonist </a:t>
            </a:r>
            <a:endParaRPr lang="en-US" sz="3000" dirty="0"/>
          </a:p>
          <a:p>
            <a:r>
              <a:rPr lang="en-US" sz="3000" dirty="0"/>
              <a:t>–</a:t>
            </a:r>
            <a:r>
              <a:rPr lang="en-US" sz="3000" b="1" dirty="0" err="1"/>
              <a:t>Ivabradine</a:t>
            </a:r>
            <a:r>
              <a:rPr lang="en-US" sz="3000" b="1" dirty="0"/>
              <a:t> </a:t>
            </a:r>
            <a:r>
              <a:rPr lang="en-US" sz="3000" dirty="0"/>
              <a:t>is the first of this class of drug </a:t>
            </a:r>
          </a:p>
          <a:p>
            <a:r>
              <a:rPr lang="en-US" sz="3000" dirty="0"/>
              <a:t>–Induces </a:t>
            </a:r>
            <a:r>
              <a:rPr lang="en-US" sz="3000" b="1" dirty="0" err="1"/>
              <a:t>bradycardia</a:t>
            </a:r>
            <a:r>
              <a:rPr lang="en-US" sz="3000" b="1" dirty="0"/>
              <a:t> </a:t>
            </a:r>
            <a:r>
              <a:rPr lang="en-US" sz="3000" dirty="0"/>
              <a:t>by modulating ion channels in the </a:t>
            </a:r>
            <a:r>
              <a:rPr lang="en-US" sz="3000" b="1" dirty="0"/>
              <a:t>sinus node </a:t>
            </a:r>
            <a:endParaRPr lang="en-US" sz="3000" dirty="0"/>
          </a:p>
          <a:p>
            <a:r>
              <a:rPr lang="en-US" sz="3000" dirty="0"/>
              <a:t>–Comparatively, does not have other cardiovascular effects </a:t>
            </a:r>
          </a:p>
          <a:p>
            <a:r>
              <a:rPr lang="en-US" sz="3000" dirty="0"/>
              <a:t>–Safe to use in patients with heart failure </a:t>
            </a:r>
          </a:p>
        </p:txBody>
      </p:sp>
    </p:spTree>
    <p:extLst>
      <p:ext uri="{BB962C8B-B14F-4D97-AF65-F5344CB8AC3E}">
        <p14:creationId xmlns:p14="http://schemas.microsoft.com/office/powerpoint/2010/main" val="21590724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612845"/>
            <a:ext cx="8640960" cy="5293757"/>
          </a:xfrm>
          <a:prstGeom prst="rect">
            <a:avLst/>
          </a:prstGeom>
        </p:spPr>
        <p:txBody>
          <a:bodyPr wrap="square">
            <a:spAutoFit/>
          </a:bodyPr>
          <a:lstStyle/>
          <a:p>
            <a:r>
              <a:rPr lang="en-US" sz="2600" b="1" dirty="0" smtClean="0"/>
              <a:t>Coronary </a:t>
            </a:r>
            <a:r>
              <a:rPr lang="en-US" sz="2600" b="1" dirty="0"/>
              <a:t>artery bypass grafting (CABG) </a:t>
            </a:r>
            <a:endParaRPr lang="en-US" sz="2600" b="1" dirty="0" smtClean="0"/>
          </a:p>
          <a:p>
            <a:pPr marL="342900" indent="-342900">
              <a:buFont typeface="Arial" pitchFamily="34" charset="0"/>
              <a:buChar char="•"/>
            </a:pPr>
            <a:r>
              <a:rPr lang="en-US" sz="2600" dirty="0" smtClean="0"/>
              <a:t>Alternative treatment to Percutaneous intervention cath.  </a:t>
            </a:r>
            <a:endParaRPr lang="en-US" sz="2600" dirty="0"/>
          </a:p>
          <a:p>
            <a:r>
              <a:rPr lang="en-US" sz="2600" dirty="0"/>
              <a:t>•</a:t>
            </a:r>
            <a:r>
              <a:rPr lang="en-US" sz="2600" dirty="0" err="1"/>
              <a:t>Stenosed</a:t>
            </a:r>
            <a:r>
              <a:rPr lang="en-US" sz="2600" dirty="0"/>
              <a:t> artery is by-passed with </a:t>
            </a:r>
          </a:p>
          <a:p>
            <a:r>
              <a:rPr lang="en-US" sz="2600" dirty="0"/>
              <a:t>–</a:t>
            </a:r>
            <a:r>
              <a:rPr lang="en-US" sz="2600" b="1" dirty="0"/>
              <a:t>internal mammary arteries </a:t>
            </a:r>
            <a:endParaRPr lang="en-US" sz="2600" dirty="0"/>
          </a:p>
          <a:p>
            <a:r>
              <a:rPr lang="en-US" sz="2600" dirty="0"/>
              <a:t>–</a:t>
            </a:r>
            <a:r>
              <a:rPr lang="en-US" sz="2600" b="1" dirty="0"/>
              <a:t>radial arteries </a:t>
            </a:r>
            <a:endParaRPr lang="en-US" sz="2600" dirty="0"/>
          </a:p>
          <a:p>
            <a:r>
              <a:rPr lang="en-US" sz="2600" dirty="0"/>
              <a:t>–reversed segments of the patient’s own </a:t>
            </a:r>
            <a:r>
              <a:rPr lang="en-US" sz="2600" b="1" dirty="0"/>
              <a:t>saphenous vein </a:t>
            </a:r>
            <a:endParaRPr lang="en-US" sz="2600" dirty="0"/>
          </a:p>
          <a:p>
            <a:r>
              <a:rPr lang="en-US" sz="2600" dirty="0"/>
              <a:t>•Major surgery under </a:t>
            </a:r>
            <a:r>
              <a:rPr lang="en-US" sz="2600" b="1" dirty="0"/>
              <a:t>cardiopulmonary bypass</a:t>
            </a:r>
            <a:r>
              <a:rPr lang="en-US" sz="2600" dirty="0"/>
              <a:t>, </a:t>
            </a:r>
          </a:p>
          <a:p>
            <a:r>
              <a:rPr lang="en-US" sz="2600" dirty="0"/>
              <a:t>•But in some cases, grafts can be applied to the beating heart: ‘</a:t>
            </a:r>
            <a:r>
              <a:rPr lang="en-US" sz="2600" b="1" dirty="0"/>
              <a:t>off-pump’ surgery </a:t>
            </a:r>
            <a:endParaRPr lang="en-US" sz="2600" dirty="0"/>
          </a:p>
          <a:p>
            <a:r>
              <a:rPr lang="en-US" sz="2600" dirty="0"/>
              <a:t>•Operative mortality is approximately 1.5% but risks are higher </a:t>
            </a:r>
          </a:p>
          <a:p>
            <a:r>
              <a:rPr lang="en-US" sz="2600" dirty="0"/>
              <a:t>–elderly patients, </a:t>
            </a:r>
          </a:p>
          <a:p>
            <a:r>
              <a:rPr lang="en-US" sz="2600" dirty="0"/>
              <a:t>–with poor left ventricular function </a:t>
            </a:r>
          </a:p>
          <a:p>
            <a:r>
              <a:rPr lang="en-US" sz="2600" dirty="0"/>
              <a:t>–those with significant comorbidity, such as renal failure </a:t>
            </a:r>
            <a:r>
              <a:rPr lang="en-US" sz="2600" dirty="0" smtClean="0"/>
              <a:t>.</a:t>
            </a:r>
            <a:endParaRPr lang="en-US" sz="2600" dirty="0"/>
          </a:p>
        </p:txBody>
      </p:sp>
    </p:spTree>
    <p:extLst>
      <p:ext uri="{BB962C8B-B14F-4D97-AF65-F5344CB8AC3E}">
        <p14:creationId xmlns:p14="http://schemas.microsoft.com/office/powerpoint/2010/main" val="32758734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2060848"/>
            <a:ext cx="7902624" cy="1631216"/>
          </a:xfrm>
          <a:prstGeom prst="rect">
            <a:avLst/>
          </a:prstGeom>
        </p:spPr>
        <p:txBody>
          <a:bodyPr wrap="square">
            <a:spAutoFit/>
          </a:bodyPr>
          <a:lstStyle/>
          <a:p>
            <a:r>
              <a:rPr lang="en-US" sz="2500" b="1" dirty="0"/>
              <a:t>Subsequent measures</a:t>
            </a:r>
          </a:p>
          <a:p>
            <a:r>
              <a:rPr lang="en-US" sz="2500" dirty="0" smtClean="0"/>
              <a:t>Secondary </a:t>
            </a:r>
            <a:r>
              <a:rPr lang="en-US" sz="2500" dirty="0"/>
              <a:t>prophylaxis: See prevention of coronary heart disease, therapy of atherosclerotic diseases, and PTCA.</a:t>
            </a:r>
          </a:p>
          <a:p>
            <a:r>
              <a:rPr lang="en-US" sz="2500" dirty="0"/>
              <a:t>See coronary artery surgery.</a:t>
            </a:r>
          </a:p>
        </p:txBody>
      </p:sp>
    </p:spTree>
    <p:extLst>
      <p:ext uri="{BB962C8B-B14F-4D97-AF65-F5344CB8AC3E}">
        <p14:creationId xmlns:p14="http://schemas.microsoft.com/office/powerpoint/2010/main" val="34525483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20688"/>
            <a:ext cx="8064896" cy="5863144"/>
          </a:xfrm>
          <a:prstGeom prst="rect">
            <a:avLst/>
          </a:prstGeom>
        </p:spPr>
        <p:txBody>
          <a:bodyPr wrap="square">
            <a:spAutoFit/>
          </a:bodyPr>
          <a:lstStyle/>
          <a:p>
            <a:r>
              <a:rPr lang="en-US" sz="2500" b="1" dirty="0"/>
              <a:t>Complications</a:t>
            </a:r>
          </a:p>
          <a:p>
            <a:pPr marL="285750" indent="-285750">
              <a:buFont typeface="Arial" pitchFamily="34" charset="0"/>
              <a:buChar char="•"/>
            </a:pPr>
            <a:r>
              <a:rPr lang="en-US" sz="2500" b="1" dirty="0"/>
              <a:t>0–24 hours post-infarction</a:t>
            </a:r>
          </a:p>
          <a:p>
            <a:pPr marL="285750" indent="-285750">
              <a:buFont typeface="Arial" pitchFamily="34" charset="0"/>
              <a:buChar char="•"/>
            </a:pPr>
            <a:r>
              <a:rPr lang="en-US" sz="2500" b="1" dirty="0"/>
              <a:t>Sudden cardiac death</a:t>
            </a:r>
            <a:endParaRPr lang="en-US" sz="2500" dirty="0"/>
          </a:p>
          <a:p>
            <a:pPr marL="742950" lvl="1" indent="-285750">
              <a:buFont typeface="Arial" pitchFamily="34" charset="0"/>
              <a:buChar char="•"/>
            </a:pPr>
            <a:r>
              <a:rPr lang="en-US" sz="2500" dirty="0"/>
              <a:t>The most common underlying cause in elderly individuals is acute coronary syndrome (∼ 70% of cases). </a:t>
            </a:r>
          </a:p>
          <a:p>
            <a:pPr marL="742950" lvl="1" indent="-285750">
              <a:buFont typeface="Arial" pitchFamily="34" charset="0"/>
              <a:buChar char="•"/>
            </a:pPr>
            <a:r>
              <a:rPr lang="en-US" sz="2500" dirty="0"/>
              <a:t>The most common cause is ventricular arrhythmia.</a:t>
            </a:r>
          </a:p>
          <a:p>
            <a:pPr marL="285750" indent="-285750">
              <a:buFont typeface="Arial" pitchFamily="34" charset="0"/>
              <a:buChar char="•"/>
            </a:pPr>
            <a:r>
              <a:rPr lang="en-US" sz="2500" b="1" dirty="0"/>
              <a:t>Arrhythmias</a:t>
            </a:r>
            <a:endParaRPr lang="en-US" sz="2500" dirty="0"/>
          </a:p>
          <a:p>
            <a:pPr marL="742950" lvl="1" indent="-285750">
              <a:buFont typeface="Arial" pitchFamily="34" charset="0"/>
              <a:buChar char="•"/>
            </a:pPr>
            <a:r>
              <a:rPr lang="en-US" sz="2500" dirty="0"/>
              <a:t>Ventricular </a:t>
            </a:r>
            <a:r>
              <a:rPr lang="en-US" sz="2500" dirty="0" err="1"/>
              <a:t>tachyarrhythmias</a:t>
            </a:r>
            <a:endParaRPr lang="en-US" sz="2500" dirty="0"/>
          </a:p>
          <a:p>
            <a:pPr marL="742950" lvl="1" indent="-285750">
              <a:buFont typeface="Arial" pitchFamily="34" charset="0"/>
              <a:buChar char="•"/>
            </a:pPr>
            <a:r>
              <a:rPr lang="en-US" sz="2500" dirty="0"/>
              <a:t>AV block</a:t>
            </a:r>
          </a:p>
          <a:p>
            <a:pPr marL="742950" lvl="1" indent="-285750">
              <a:buFont typeface="Arial" pitchFamily="34" charset="0"/>
              <a:buChar char="•"/>
            </a:pPr>
            <a:r>
              <a:rPr lang="en-US" sz="2500" dirty="0" err="1"/>
              <a:t>Asystole</a:t>
            </a:r>
            <a:endParaRPr lang="en-US" sz="2500" dirty="0"/>
          </a:p>
          <a:p>
            <a:pPr marL="742950" lvl="1" indent="-285750">
              <a:buFont typeface="Arial" pitchFamily="34" charset="0"/>
              <a:buChar char="•"/>
            </a:pPr>
            <a:r>
              <a:rPr lang="en-US" sz="2500" dirty="0"/>
              <a:t>Atrial fibrillation</a:t>
            </a:r>
          </a:p>
          <a:p>
            <a:pPr marL="285750" indent="-285750">
              <a:buFont typeface="Arial" pitchFamily="34" charset="0"/>
              <a:buChar char="•"/>
            </a:pPr>
            <a:r>
              <a:rPr lang="en-US" sz="2500" b="1" dirty="0"/>
              <a:t>Acute left heart failure</a:t>
            </a:r>
            <a:r>
              <a:rPr lang="en-US" sz="2500" dirty="0"/>
              <a:t>: death of affected myocardium → absence of myocardial contraction</a:t>
            </a:r>
            <a:r>
              <a:rPr lang="en-US" sz="2500" b="1" dirty="0"/>
              <a:t>→ pulmonary edema</a:t>
            </a:r>
            <a:endParaRPr lang="en-US" sz="2500" dirty="0"/>
          </a:p>
          <a:p>
            <a:pPr marL="285750" indent="-285750">
              <a:buFont typeface="Arial" pitchFamily="34" charset="0"/>
              <a:buChar char="•"/>
            </a:pPr>
            <a:r>
              <a:rPr lang="en-US" sz="2500" b="1" dirty="0"/>
              <a:t>Cardiogenic shock</a:t>
            </a:r>
            <a:endParaRPr lang="en-US" sz="2500" dirty="0"/>
          </a:p>
        </p:txBody>
      </p:sp>
    </p:spTree>
    <p:extLst>
      <p:ext uri="{BB962C8B-B14F-4D97-AF65-F5344CB8AC3E}">
        <p14:creationId xmlns:p14="http://schemas.microsoft.com/office/powerpoint/2010/main" val="34525483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59340"/>
            <a:ext cx="8496944" cy="3170099"/>
          </a:xfrm>
          <a:prstGeom prst="rect">
            <a:avLst/>
          </a:prstGeom>
        </p:spPr>
        <p:txBody>
          <a:bodyPr wrap="square">
            <a:spAutoFit/>
          </a:bodyPr>
          <a:lstStyle/>
          <a:p>
            <a:r>
              <a:rPr lang="en-US" sz="2500" b="1" dirty="0"/>
              <a:t>1–3 days post-infarction</a:t>
            </a:r>
          </a:p>
          <a:p>
            <a:pPr marL="342900" indent="-342900">
              <a:buFont typeface="Arial" pitchFamily="34" charset="0"/>
              <a:buChar char="•"/>
            </a:pPr>
            <a:r>
              <a:rPr lang="en-US" sz="2500" b="1" dirty="0"/>
              <a:t>Early infarct-associated pericarditis</a:t>
            </a:r>
            <a:endParaRPr lang="en-US" sz="2500" dirty="0"/>
          </a:p>
          <a:p>
            <a:pPr marL="800100" lvl="1" indent="-342900">
              <a:buFont typeface="Arial" pitchFamily="34" charset="0"/>
              <a:buChar char="•"/>
            </a:pPr>
            <a:r>
              <a:rPr lang="en-US" sz="2500" dirty="0"/>
              <a:t>Typically occurs within the first week of a large infarct close to the pericardium</a:t>
            </a:r>
          </a:p>
          <a:p>
            <a:pPr marL="800100" lvl="1" indent="-342900">
              <a:buFont typeface="Arial" pitchFamily="34" charset="0"/>
              <a:buChar char="•"/>
            </a:pPr>
            <a:r>
              <a:rPr lang="en-US" sz="2500" dirty="0"/>
              <a:t>Clinical features of acute pericarditis: </a:t>
            </a:r>
            <a:r>
              <a:rPr lang="en-US" sz="2500" dirty="0" err="1"/>
              <a:t>pleuritic</a:t>
            </a:r>
            <a:r>
              <a:rPr lang="en-US" sz="2500" dirty="0"/>
              <a:t> chest pain , dry cough , </a:t>
            </a:r>
            <a:r>
              <a:rPr lang="en-US" sz="2500" b="1" dirty="0"/>
              <a:t>friction rub</a:t>
            </a:r>
            <a:r>
              <a:rPr lang="en-US" sz="2500" dirty="0"/>
              <a:t>, diffuse ST elevations on ECG</a:t>
            </a:r>
          </a:p>
          <a:p>
            <a:pPr marL="800100" lvl="1" indent="-342900">
              <a:buFont typeface="Arial" pitchFamily="34" charset="0"/>
              <a:buChar char="•"/>
            </a:pPr>
            <a:r>
              <a:rPr lang="en-US" sz="2500" dirty="0"/>
              <a:t>Complications (rare): hemopericardium, pericardial tamponade</a:t>
            </a:r>
          </a:p>
        </p:txBody>
      </p:sp>
    </p:spTree>
    <p:extLst>
      <p:ext uri="{BB962C8B-B14F-4D97-AF65-F5344CB8AC3E}">
        <p14:creationId xmlns:p14="http://schemas.microsoft.com/office/powerpoint/2010/main" val="34525483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792" y="548680"/>
            <a:ext cx="8190656" cy="4708981"/>
          </a:xfrm>
          <a:prstGeom prst="rect">
            <a:avLst/>
          </a:prstGeom>
        </p:spPr>
        <p:txBody>
          <a:bodyPr wrap="square">
            <a:spAutoFit/>
          </a:bodyPr>
          <a:lstStyle/>
          <a:p>
            <a:r>
              <a:rPr lang="en-US" sz="2500" b="1" dirty="0"/>
              <a:t>3–14 days post-infarction</a:t>
            </a:r>
          </a:p>
          <a:p>
            <a:pPr marL="285750" indent="-285750">
              <a:buFont typeface="Arial" pitchFamily="34" charset="0"/>
              <a:buChar char="•"/>
            </a:pPr>
            <a:r>
              <a:rPr lang="en-US" sz="2500" b="1" dirty="0"/>
              <a:t>Papillary muscle rupture</a:t>
            </a:r>
            <a:r>
              <a:rPr lang="en-US" sz="2500" dirty="0"/>
              <a:t> </a:t>
            </a:r>
          </a:p>
          <a:p>
            <a:pPr marL="742950" lvl="1" indent="-285750">
              <a:buFont typeface="Arial" pitchFamily="34" charset="0"/>
              <a:buChar char="•"/>
            </a:pPr>
            <a:r>
              <a:rPr lang="en-US" sz="2500" dirty="0"/>
              <a:t>Usually occurs 2–7 days after myocardial infarction</a:t>
            </a:r>
          </a:p>
          <a:p>
            <a:pPr marL="742950" lvl="1" indent="-285750">
              <a:buFont typeface="Arial" pitchFamily="34" charset="0"/>
              <a:buChar char="•"/>
            </a:pPr>
            <a:r>
              <a:rPr lang="en-US" sz="2500" dirty="0"/>
              <a:t>Can lead to acute </a:t>
            </a:r>
            <a:r>
              <a:rPr lang="en-US" sz="2500" b="1" dirty="0"/>
              <a:t>mitral regurgitation</a:t>
            </a:r>
            <a:r>
              <a:rPr lang="en-US" sz="2500" dirty="0"/>
              <a:t> </a:t>
            </a:r>
          </a:p>
          <a:p>
            <a:pPr marL="742950" lvl="1" indent="-285750">
              <a:buFont typeface="Arial" pitchFamily="34" charset="0"/>
              <a:buChar char="•"/>
            </a:pPr>
            <a:r>
              <a:rPr lang="en-US" sz="2500" dirty="0"/>
              <a:t>Rupture of the posteromedial papillary muscle due to occlusion of the posterior descending artery is most common. </a:t>
            </a:r>
          </a:p>
          <a:p>
            <a:pPr marL="742950" lvl="1" indent="-285750">
              <a:buFont typeface="Arial" pitchFamily="34" charset="0"/>
              <a:buChar char="•"/>
            </a:pPr>
            <a:r>
              <a:rPr lang="en-US" sz="2500" dirty="0"/>
              <a:t>Clinical features</a:t>
            </a:r>
          </a:p>
          <a:p>
            <a:pPr marL="1200150" lvl="2" indent="-285750">
              <a:buFont typeface="Arial" pitchFamily="34" charset="0"/>
              <a:buChar char="•"/>
            </a:pPr>
            <a:r>
              <a:rPr lang="en-US" sz="2500" dirty="0"/>
              <a:t>New </a:t>
            </a:r>
            <a:r>
              <a:rPr lang="en-US" sz="2500" dirty="0" err="1"/>
              <a:t>holosystolic</a:t>
            </a:r>
            <a:r>
              <a:rPr lang="en-US" sz="2500" dirty="0"/>
              <a:t>, blowing murmur over the 5</a:t>
            </a:r>
            <a:r>
              <a:rPr lang="en-US" sz="2500" baseline="30000" dirty="0"/>
              <a:t>th</a:t>
            </a:r>
            <a:r>
              <a:rPr lang="en-US" sz="2500" dirty="0"/>
              <a:t> ICS on the midclavicular line </a:t>
            </a:r>
          </a:p>
          <a:p>
            <a:pPr marL="1200150" lvl="2" indent="-285750">
              <a:buFont typeface="Arial" pitchFamily="34" charset="0"/>
              <a:buChar char="•"/>
            </a:pPr>
            <a:r>
              <a:rPr lang="en-US" sz="2500" dirty="0"/>
              <a:t>Signs of acute mitral regurgitation: dyspnea, cough, bilateral crackles, hypotension</a:t>
            </a:r>
          </a:p>
        </p:txBody>
      </p:sp>
      <p:sp>
        <p:nvSpPr>
          <p:cNvPr id="3" name="Right Arrow 2"/>
          <p:cNvSpPr/>
          <p:nvPr/>
        </p:nvSpPr>
        <p:spPr>
          <a:xfrm>
            <a:off x="3995936" y="6093296"/>
            <a:ext cx="309634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5483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424936" cy="5478423"/>
          </a:xfrm>
          <a:prstGeom prst="rect">
            <a:avLst/>
          </a:prstGeom>
        </p:spPr>
        <p:txBody>
          <a:bodyPr wrap="square">
            <a:spAutoFit/>
          </a:bodyPr>
          <a:lstStyle/>
          <a:p>
            <a:pPr marL="285750" indent="-285750">
              <a:buFont typeface="Arial" pitchFamily="34" charset="0"/>
              <a:buChar char="•"/>
            </a:pPr>
            <a:r>
              <a:rPr lang="en-US" sz="2500" b="1" dirty="0"/>
              <a:t>Ventricular </a:t>
            </a:r>
            <a:r>
              <a:rPr lang="en-US" sz="2500" b="1" dirty="0" err="1"/>
              <a:t>septal</a:t>
            </a:r>
            <a:r>
              <a:rPr lang="en-US" sz="2500" b="1" dirty="0"/>
              <a:t> </a:t>
            </a:r>
            <a:r>
              <a:rPr lang="en-US" sz="2500" b="1" dirty="0" err="1"/>
              <a:t>rupture</a:t>
            </a:r>
            <a:r>
              <a:rPr lang="en-US" sz="2500" dirty="0" err="1"/>
              <a:t>Usually</a:t>
            </a:r>
            <a:r>
              <a:rPr lang="en-US" sz="2500" dirty="0"/>
              <a:t> occurs 3–5 days after myocardial infarction</a:t>
            </a:r>
          </a:p>
          <a:p>
            <a:pPr marL="285750" indent="-285750">
              <a:buFont typeface="Arial" pitchFamily="34" charset="0"/>
              <a:buChar char="•"/>
            </a:pPr>
            <a:r>
              <a:rPr lang="en-US" sz="2500" dirty="0"/>
              <a:t>Due to structural degradation by macrophages</a:t>
            </a:r>
          </a:p>
          <a:p>
            <a:pPr marL="285750" indent="-285750">
              <a:buFont typeface="Arial" pitchFamily="34" charset="0"/>
              <a:buChar char="•"/>
            </a:pPr>
            <a:r>
              <a:rPr lang="en-US" sz="2500" dirty="0"/>
              <a:t>Most commonly due to LAD infarction (</a:t>
            </a:r>
            <a:r>
              <a:rPr lang="en-US" sz="2500" dirty="0" err="1"/>
              <a:t>septal</a:t>
            </a:r>
            <a:r>
              <a:rPr lang="en-US" sz="2500" dirty="0"/>
              <a:t> arteries arise from LAD)</a:t>
            </a:r>
          </a:p>
          <a:p>
            <a:pPr marL="285750" indent="-285750">
              <a:buFont typeface="Arial" pitchFamily="34" charset="0"/>
              <a:buChar char="•"/>
            </a:pPr>
            <a:r>
              <a:rPr lang="en-US" sz="2500" dirty="0"/>
              <a:t>Clinical features</a:t>
            </a:r>
          </a:p>
          <a:p>
            <a:pPr marL="742950" lvl="1" indent="-285750">
              <a:buFont typeface="Arial" pitchFamily="34" charset="0"/>
              <a:buChar char="•"/>
            </a:pPr>
            <a:r>
              <a:rPr lang="en-US" sz="2500" b="1" dirty="0"/>
              <a:t>New </a:t>
            </a:r>
            <a:r>
              <a:rPr lang="en-US" sz="2500" b="1" dirty="0" err="1"/>
              <a:t>holosystolic</a:t>
            </a:r>
            <a:r>
              <a:rPr lang="en-US" sz="2500" b="1" dirty="0"/>
              <a:t> murmur</a:t>
            </a:r>
            <a:r>
              <a:rPr lang="en-US" sz="2500" dirty="0"/>
              <a:t> over the left sternal border</a:t>
            </a:r>
          </a:p>
          <a:p>
            <a:pPr marL="742950" lvl="1" indent="-285750">
              <a:buFont typeface="Arial" pitchFamily="34" charset="0"/>
              <a:buChar char="•"/>
            </a:pPr>
            <a:r>
              <a:rPr lang="en-US" sz="2500" dirty="0"/>
              <a:t>Acute-onset </a:t>
            </a:r>
            <a:r>
              <a:rPr lang="en-US" sz="2500" b="1" dirty="0"/>
              <a:t>right heart</a:t>
            </a:r>
            <a:r>
              <a:rPr lang="en-US" sz="2500" dirty="0"/>
              <a:t> </a:t>
            </a:r>
            <a:r>
              <a:rPr lang="en-US" sz="2500" b="1" dirty="0"/>
              <a:t>failure</a:t>
            </a:r>
            <a:r>
              <a:rPr lang="en-US" sz="2500" dirty="0"/>
              <a:t> (jugular venous distention, peripheral edema)</a:t>
            </a:r>
          </a:p>
          <a:p>
            <a:pPr marL="742950" lvl="1" indent="-285750">
              <a:buFont typeface="Arial" pitchFamily="34" charset="0"/>
              <a:buChar char="•"/>
            </a:pPr>
            <a:r>
              <a:rPr lang="en-US" sz="2500" dirty="0"/>
              <a:t>Can progress to cardiogenic shock: tachycardia, hypotension, cool extremities, altered mental status</a:t>
            </a:r>
          </a:p>
          <a:p>
            <a:pPr marL="285750" indent="-285750">
              <a:buFont typeface="Arial" pitchFamily="34" charset="0"/>
              <a:buChar char="•"/>
            </a:pPr>
            <a:r>
              <a:rPr lang="en-US" sz="2500" dirty="0"/>
              <a:t>Treatment: emergency surgery and revascularization (often via CABG)</a:t>
            </a:r>
          </a:p>
        </p:txBody>
      </p:sp>
      <p:sp>
        <p:nvSpPr>
          <p:cNvPr id="3" name="Right Arrow 2"/>
          <p:cNvSpPr/>
          <p:nvPr/>
        </p:nvSpPr>
        <p:spPr>
          <a:xfrm>
            <a:off x="3995936" y="6093296"/>
            <a:ext cx="309634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73696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84784"/>
            <a:ext cx="8424936" cy="3939540"/>
          </a:xfrm>
          <a:prstGeom prst="rect">
            <a:avLst/>
          </a:prstGeom>
        </p:spPr>
        <p:txBody>
          <a:bodyPr wrap="square">
            <a:spAutoFit/>
          </a:bodyPr>
          <a:lstStyle/>
          <a:p>
            <a:pPr marL="285750" indent="-285750">
              <a:buFont typeface="Arial" pitchFamily="34" charset="0"/>
              <a:buChar char="•"/>
            </a:pPr>
            <a:r>
              <a:rPr lang="en-US" sz="2500" b="1" dirty="0"/>
              <a:t>Left ventricular free wall rupture</a:t>
            </a:r>
            <a:r>
              <a:rPr lang="en-US" sz="2500" dirty="0"/>
              <a:t>  Usually occurs 5–14 days after myocardial infarction</a:t>
            </a:r>
          </a:p>
          <a:p>
            <a:pPr marL="285750" indent="-285750">
              <a:buFont typeface="Arial" pitchFamily="34" charset="0"/>
              <a:buChar char="•"/>
            </a:pPr>
            <a:r>
              <a:rPr lang="en-US" sz="2500" dirty="0"/>
              <a:t>Greatest risk during macrophage-mediated removal of necrotic tissue</a:t>
            </a:r>
          </a:p>
          <a:p>
            <a:pPr marL="285750" indent="-285750">
              <a:buFont typeface="Arial" pitchFamily="34" charset="0"/>
              <a:buChar char="•"/>
            </a:pPr>
            <a:r>
              <a:rPr lang="en-US" sz="2500" dirty="0"/>
              <a:t>Clinical features: chest pain, dyspnea, signs of cardiac tamponade (e.g., Beck triad) </a:t>
            </a:r>
          </a:p>
          <a:p>
            <a:pPr marL="285750" indent="-285750">
              <a:buFont typeface="Arial" pitchFamily="34" charset="0"/>
              <a:buChar char="•"/>
            </a:pPr>
            <a:r>
              <a:rPr lang="en-US" sz="2500" dirty="0"/>
              <a:t>Complications</a:t>
            </a:r>
          </a:p>
          <a:p>
            <a:pPr marL="742950" lvl="1" indent="-285750">
              <a:buFont typeface="Arial" pitchFamily="34" charset="0"/>
              <a:buChar char="•"/>
            </a:pPr>
            <a:r>
              <a:rPr lang="en-US" sz="2500" b="1" dirty="0"/>
              <a:t>Cardiac tamponade</a:t>
            </a:r>
            <a:r>
              <a:rPr lang="en-US" sz="2500" dirty="0"/>
              <a:t> </a:t>
            </a:r>
          </a:p>
          <a:p>
            <a:pPr marL="742950" lvl="1" indent="-285750">
              <a:buFont typeface="Arial" pitchFamily="34" charset="0"/>
              <a:buChar char="•"/>
            </a:pPr>
            <a:r>
              <a:rPr lang="en-US" sz="2500" dirty="0"/>
              <a:t>LV </a:t>
            </a:r>
            <a:r>
              <a:rPr lang="en-US" sz="2500" b="1" dirty="0"/>
              <a:t>pseudoaneurysm formation</a:t>
            </a:r>
            <a:r>
              <a:rPr lang="en-US" sz="2500" dirty="0"/>
              <a:t>: rupture of LV wall that is contained by the pericardium</a:t>
            </a:r>
          </a:p>
        </p:txBody>
      </p:sp>
    </p:spTree>
    <p:extLst>
      <p:ext uri="{BB962C8B-B14F-4D97-AF65-F5344CB8AC3E}">
        <p14:creationId xmlns:p14="http://schemas.microsoft.com/office/powerpoint/2010/main" val="18209945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8496944" cy="5863144"/>
          </a:xfrm>
          <a:prstGeom prst="rect">
            <a:avLst/>
          </a:prstGeom>
        </p:spPr>
        <p:txBody>
          <a:bodyPr wrap="square">
            <a:spAutoFit/>
          </a:bodyPr>
          <a:lstStyle/>
          <a:p>
            <a:r>
              <a:rPr lang="en-US" sz="2500" b="1" dirty="0"/>
              <a:t>2 weeks to months post-infarction</a:t>
            </a:r>
          </a:p>
          <a:p>
            <a:pPr marL="285750" indent="-285750">
              <a:buFont typeface="Arial" pitchFamily="34" charset="0"/>
              <a:buChar char="•"/>
            </a:pPr>
            <a:r>
              <a:rPr lang="en-US" sz="2500" b="1" dirty="0"/>
              <a:t>Atrial and ventricular aneurysms</a:t>
            </a:r>
            <a:endParaRPr lang="en-US" sz="2500" dirty="0"/>
          </a:p>
          <a:p>
            <a:pPr marL="742950" lvl="1" indent="-285750">
              <a:buFont typeface="Arial" pitchFamily="34" charset="0"/>
              <a:buChar char="•"/>
            </a:pPr>
            <a:r>
              <a:rPr lang="en-US" sz="2500" dirty="0"/>
              <a:t>Clinical features</a:t>
            </a:r>
          </a:p>
          <a:p>
            <a:pPr marL="1200150" lvl="2" indent="-285750">
              <a:buFont typeface="Arial" pitchFamily="34" charset="0"/>
              <a:buChar char="•"/>
            </a:pPr>
            <a:r>
              <a:rPr lang="en-US" sz="2500" dirty="0"/>
              <a:t>Persistent (&gt; 3 weeks post-MI) ST elevation and T-wave inversions</a:t>
            </a:r>
          </a:p>
          <a:p>
            <a:pPr marL="1200150" lvl="2" indent="-285750">
              <a:buFont typeface="Arial" pitchFamily="34" charset="0"/>
              <a:buChar char="•"/>
            </a:pPr>
            <a:r>
              <a:rPr lang="en-US" sz="2500" dirty="0"/>
              <a:t>Systolic murmur, S</a:t>
            </a:r>
            <a:r>
              <a:rPr lang="en-US" sz="2500" baseline="-25000" dirty="0"/>
              <a:t>3</a:t>
            </a:r>
            <a:r>
              <a:rPr lang="en-US" sz="2500" dirty="0"/>
              <a:t> and/or S</a:t>
            </a:r>
            <a:r>
              <a:rPr lang="en-US" sz="2500" baseline="-25000" dirty="0"/>
              <a:t>4</a:t>
            </a:r>
            <a:endParaRPr lang="en-US" sz="2500" dirty="0"/>
          </a:p>
          <a:p>
            <a:pPr marL="742950" lvl="1" indent="-285750">
              <a:buFont typeface="Arial" pitchFamily="34" charset="0"/>
              <a:buChar char="•"/>
            </a:pPr>
            <a:r>
              <a:rPr lang="en-US" sz="2500" dirty="0"/>
              <a:t>Diagnosis: echocardiography</a:t>
            </a:r>
          </a:p>
          <a:p>
            <a:pPr marL="742950" lvl="1" indent="-285750">
              <a:buFont typeface="Arial" pitchFamily="34" charset="0"/>
              <a:buChar char="•"/>
            </a:pPr>
            <a:r>
              <a:rPr lang="en-US" sz="2500" dirty="0"/>
              <a:t>Complications</a:t>
            </a:r>
          </a:p>
          <a:p>
            <a:pPr marL="1200150" lvl="2" indent="-285750">
              <a:buFont typeface="Arial" pitchFamily="34" charset="0"/>
              <a:buChar char="•"/>
            </a:pPr>
            <a:r>
              <a:rPr lang="en-US" sz="2500" dirty="0"/>
              <a:t>Cardiac arrhythmias (risk of ventricular fibrillation)</a:t>
            </a:r>
          </a:p>
          <a:p>
            <a:pPr marL="1200150" lvl="2" indent="-285750">
              <a:buFont typeface="Arial" pitchFamily="34" charset="0"/>
              <a:buChar char="•"/>
            </a:pPr>
            <a:r>
              <a:rPr lang="en-US" sz="2500" b="1" dirty="0"/>
              <a:t>Rupture</a:t>
            </a:r>
            <a:r>
              <a:rPr lang="en-US" sz="2500" dirty="0"/>
              <a:t> → cardiac tamponade</a:t>
            </a:r>
          </a:p>
          <a:p>
            <a:pPr marL="1200150" lvl="2" indent="-285750">
              <a:buFont typeface="Arial" pitchFamily="34" charset="0"/>
              <a:buChar char="•"/>
            </a:pPr>
            <a:r>
              <a:rPr lang="en-US" sz="2500" b="1" dirty="0"/>
              <a:t>Mural thrombus formation</a:t>
            </a:r>
            <a:r>
              <a:rPr lang="en-US" sz="2500" dirty="0"/>
              <a:t> → thromboembolism (stroke, mesenteric ischemia, renal infarction , acute obstruction of peripheral arteries)</a:t>
            </a:r>
          </a:p>
          <a:p>
            <a:pPr marL="742950" lvl="1" indent="-285750">
              <a:buFont typeface="Arial" pitchFamily="34" charset="0"/>
              <a:buChar char="•"/>
            </a:pPr>
            <a:r>
              <a:rPr lang="en-US" sz="2500" dirty="0"/>
              <a:t>Treatment: anticoagulation, possibly surgery</a:t>
            </a:r>
          </a:p>
        </p:txBody>
      </p:sp>
      <p:sp>
        <p:nvSpPr>
          <p:cNvPr id="3" name="Right Arrow 2"/>
          <p:cNvSpPr/>
          <p:nvPr/>
        </p:nvSpPr>
        <p:spPr>
          <a:xfrm>
            <a:off x="3995936" y="6093296"/>
            <a:ext cx="309634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09945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8496944" cy="5863144"/>
          </a:xfrm>
          <a:prstGeom prst="rect">
            <a:avLst/>
          </a:prstGeom>
        </p:spPr>
        <p:txBody>
          <a:bodyPr wrap="square">
            <a:spAutoFit/>
          </a:bodyPr>
          <a:lstStyle/>
          <a:p>
            <a:pPr marL="342900" indent="-342900">
              <a:buFont typeface="Arial" pitchFamily="34" charset="0"/>
              <a:buChar char="•"/>
            </a:pPr>
            <a:r>
              <a:rPr lang="en-US" sz="2500" b="1" dirty="0" err="1"/>
              <a:t>Postmyocardial</a:t>
            </a:r>
            <a:r>
              <a:rPr lang="en-US" sz="2500" b="1" dirty="0"/>
              <a:t> infarction syndrome</a:t>
            </a:r>
            <a:r>
              <a:rPr lang="en-US" sz="2500" dirty="0"/>
              <a:t> (</a:t>
            </a:r>
            <a:r>
              <a:rPr lang="en-US" sz="2500" b="1" dirty="0"/>
              <a:t>Dressler syndrome</a:t>
            </a:r>
            <a:r>
              <a:rPr lang="en-US" sz="2500" dirty="0"/>
              <a:t>): pericarditis occurring 2–10 weeks post-MI without an infective cause Thought to be due to circulating antibodies against cardiac muscle cells (autoimmune etiology)</a:t>
            </a:r>
          </a:p>
          <a:p>
            <a:pPr marL="342900" indent="-342900">
              <a:buFont typeface="Arial" pitchFamily="34" charset="0"/>
              <a:buChar char="•"/>
            </a:pPr>
            <a:r>
              <a:rPr lang="en-US" sz="2500" dirty="0"/>
              <a:t>Clinical features</a:t>
            </a:r>
          </a:p>
          <a:p>
            <a:pPr marL="800100" lvl="1" indent="-342900">
              <a:buFont typeface="Arial" pitchFamily="34" charset="0"/>
              <a:buChar char="•"/>
            </a:pPr>
            <a:r>
              <a:rPr lang="en-US" sz="2500" dirty="0"/>
              <a:t>Signs of acute pericarditis: </a:t>
            </a:r>
            <a:r>
              <a:rPr lang="en-US" sz="2500" dirty="0" err="1"/>
              <a:t>pleuritic</a:t>
            </a:r>
            <a:r>
              <a:rPr lang="en-US" sz="2500" dirty="0"/>
              <a:t> chest pain , dry cough , friction rub</a:t>
            </a:r>
          </a:p>
          <a:p>
            <a:pPr marL="800100" lvl="1" indent="-342900">
              <a:buFont typeface="Arial" pitchFamily="34" charset="0"/>
              <a:buChar char="•"/>
            </a:pPr>
            <a:r>
              <a:rPr lang="en-US" sz="2500" dirty="0"/>
              <a:t>Fever</a:t>
            </a:r>
          </a:p>
          <a:p>
            <a:pPr marL="800100" lvl="1" indent="-342900">
              <a:buFont typeface="Arial" pitchFamily="34" charset="0"/>
              <a:buChar char="•"/>
            </a:pPr>
            <a:r>
              <a:rPr lang="en-US" sz="2500" dirty="0"/>
              <a:t>Laboratory findings: leukocytosis, ↑ serum troponin levels</a:t>
            </a:r>
          </a:p>
          <a:p>
            <a:pPr marL="800100" lvl="1" indent="-342900">
              <a:buFont typeface="Arial" pitchFamily="34" charset="0"/>
              <a:buChar char="•"/>
            </a:pPr>
            <a:r>
              <a:rPr lang="en-US" sz="2500" dirty="0"/>
              <a:t>ECG: diffuse ST elevations</a:t>
            </a:r>
          </a:p>
          <a:p>
            <a:pPr marL="342900" indent="-342900">
              <a:buFont typeface="Arial" pitchFamily="34" charset="0"/>
              <a:buChar char="•"/>
            </a:pPr>
            <a:r>
              <a:rPr lang="en-US" sz="2500" dirty="0"/>
              <a:t>Treatment: aspirin, acetaminophen </a:t>
            </a:r>
          </a:p>
          <a:p>
            <a:pPr marL="342900" indent="-342900">
              <a:buFont typeface="Arial" pitchFamily="34" charset="0"/>
              <a:buChar char="•"/>
            </a:pPr>
            <a:r>
              <a:rPr lang="en-US" sz="2500" dirty="0"/>
              <a:t>Complications (rare): hemopericardium, pericardial tamponade</a:t>
            </a:r>
          </a:p>
        </p:txBody>
      </p:sp>
      <p:sp>
        <p:nvSpPr>
          <p:cNvPr id="3" name="Right Arrow 2"/>
          <p:cNvSpPr/>
          <p:nvPr/>
        </p:nvSpPr>
        <p:spPr>
          <a:xfrm>
            <a:off x="3995936" y="6093296"/>
            <a:ext cx="309634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09945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772816"/>
            <a:ext cx="8496944" cy="3170099"/>
          </a:xfrm>
          <a:prstGeom prst="rect">
            <a:avLst/>
          </a:prstGeom>
        </p:spPr>
        <p:txBody>
          <a:bodyPr wrap="square">
            <a:spAutoFit/>
          </a:bodyPr>
          <a:lstStyle/>
          <a:p>
            <a:pPr marL="285750" indent="-285750">
              <a:buFont typeface="Arial" pitchFamily="34" charset="0"/>
              <a:buChar char="•"/>
            </a:pPr>
            <a:r>
              <a:rPr lang="en-US" sz="2500" b="1" dirty="0"/>
              <a:t>Arrhythmias</a:t>
            </a:r>
            <a:r>
              <a:rPr lang="en-US" sz="2500" dirty="0"/>
              <a:t> (e.g., AV block)</a:t>
            </a:r>
          </a:p>
          <a:p>
            <a:pPr marL="285750" indent="-285750">
              <a:buFont typeface="Arial" pitchFamily="34" charset="0"/>
              <a:buChar char="•"/>
            </a:pPr>
            <a:r>
              <a:rPr lang="en-US" sz="2500" b="1" dirty="0"/>
              <a:t>Congestive heart failure</a:t>
            </a:r>
            <a:r>
              <a:rPr lang="en-US" sz="2500" dirty="0"/>
              <a:t> (e.g., ischemic cardiomyopathy)</a:t>
            </a:r>
          </a:p>
          <a:p>
            <a:pPr marL="742950" lvl="1" indent="-285750">
              <a:buFont typeface="Arial" pitchFamily="34" charset="0"/>
              <a:buChar char="•"/>
            </a:pPr>
            <a:r>
              <a:rPr lang="en-US" sz="2500" dirty="0"/>
              <a:t>Can occur at any time after an ischemic event</a:t>
            </a:r>
          </a:p>
          <a:p>
            <a:pPr marL="742950" lvl="1" indent="-285750">
              <a:buFont typeface="Arial" pitchFamily="34" charset="0"/>
              <a:buChar char="•"/>
            </a:pPr>
            <a:r>
              <a:rPr lang="en-US" sz="2500" dirty="0"/>
              <a:t>Treatment: for patients with LVEF &lt; 40% or signs of heart failure, ACE inhibitor/ARB and aldosterone antagonists have been shown to confer a mortality benefit.</a:t>
            </a:r>
          </a:p>
          <a:p>
            <a:pPr marL="285750" indent="-285750">
              <a:buFont typeface="Arial" pitchFamily="34" charset="0"/>
              <a:buChar char="•"/>
            </a:pPr>
            <a:r>
              <a:rPr lang="en-US" sz="2500" b="1" dirty="0" err="1"/>
              <a:t>Reinfarction</a:t>
            </a:r>
            <a:r>
              <a:rPr lang="en-US" sz="2500" dirty="0"/>
              <a:t> </a:t>
            </a:r>
          </a:p>
        </p:txBody>
      </p:sp>
    </p:spTree>
    <p:extLst>
      <p:ext uri="{BB962C8B-B14F-4D97-AF65-F5344CB8AC3E}">
        <p14:creationId xmlns:p14="http://schemas.microsoft.com/office/powerpoint/2010/main" val="18209945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280" y="1412776"/>
            <a:ext cx="8658200" cy="3554819"/>
          </a:xfrm>
          <a:prstGeom prst="rect">
            <a:avLst/>
          </a:prstGeom>
        </p:spPr>
        <p:txBody>
          <a:bodyPr wrap="square">
            <a:spAutoFit/>
          </a:bodyPr>
          <a:lstStyle/>
          <a:p>
            <a:r>
              <a:rPr lang="en-US" sz="2500" b="1" dirty="0"/>
              <a:t>Prevention</a:t>
            </a:r>
          </a:p>
          <a:p>
            <a:r>
              <a:rPr lang="en-US" sz="2500" b="1" dirty="0"/>
              <a:t>Primary prevention </a:t>
            </a:r>
          </a:p>
          <a:p>
            <a:pPr marL="285750" indent="-285750">
              <a:buFont typeface="Arial" pitchFamily="34" charset="0"/>
              <a:buChar char="•"/>
            </a:pPr>
            <a:r>
              <a:rPr lang="en-US" sz="2500" dirty="0"/>
              <a:t>Treatment/avoidance of modifiable risk factors for atherosclerosis (e.g., smoking cessation, treatment of hypertension, etc.)</a:t>
            </a:r>
          </a:p>
          <a:p>
            <a:pPr marL="285750" indent="-285750">
              <a:buFont typeface="Arial" pitchFamily="34" charset="0"/>
              <a:buChar char="•"/>
            </a:pPr>
            <a:r>
              <a:rPr lang="en-US" sz="2500" dirty="0"/>
              <a:t>Healthy, plant-based diet </a:t>
            </a:r>
          </a:p>
          <a:p>
            <a:pPr marL="285750" indent="-285750">
              <a:buFont typeface="Arial" pitchFamily="34" charset="0"/>
              <a:buChar char="•"/>
            </a:pPr>
            <a:r>
              <a:rPr lang="en-US" sz="2500" dirty="0"/>
              <a:t>Regular physical activity and exercise</a:t>
            </a:r>
          </a:p>
          <a:p>
            <a:pPr marL="285750" indent="-285750">
              <a:buFont typeface="Arial" pitchFamily="34" charset="0"/>
              <a:buChar char="•"/>
            </a:pPr>
            <a:r>
              <a:rPr lang="en-US" sz="2500" dirty="0"/>
              <a:t>Low-dose aspirin is beneficial for certain high-risk groups. The choice to prescribe it should be made on an individual basis. </a:t>
            </a:r>
          </a:p>
        </p:txBody>
      </p:sp>
    </p:spTree>
    <p:extLst>
      <p:ext uri="{BB962C8B-B14F-4D97-AF65-F5344CB8AC3E}">
        <p14:creationId xmlns:p14="http://schemas.microsoft.com/office/powerpoint/2010/main" val="18209945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68133"/>
            <a:ext cx="9001000" cy="6817251"/>
          </a:xfrm>
          <a:prstGeom prst="rect">
            <a:avLst/>
          </a:prstGeom>
        </p:spPr>
        <p:txBody>
          <a:bodyPr wrap="square">
            <a:spAutoFit/>
          </a:bodyPr>
          <a:lstStyle/>
          <a:p>
            <a:r>
              <a:rPr lang="en-US" sz="2300" b="1" dirty="0"/>
              <a:t>Secondary prevention </a:t>
            </a:r>
          </a:p>
          <a:p>
            <a:pPr marL="342900" indent="-342900">
              <a:buFont typeface="Arial" pitchFamily="34" charset="0"/>
              <a:buChar char="•"/>
            </a:pPr>
            <a:r>
              <a:rPr lang="en-US" sz="2300" dirty="0"/>
              <a:t>Lifestyle modification and treatment of modifiable risk factors (see “Primary prevention” above and treatment of diseases caused by atherosclerosis)</a:t>
            </a:r>
          </a:p>
          <a:p>
            <a:pPr marL="342900" indent="-342900">
              <a:buFont typeface="Arial" pitchFamily="34" charset="0"/>
              <a:buChar char="•"/>
            </a:pPr>
            <a:r>
              <a:rPr lang="en-US" sz="2300" dirty="0"/>
              <a:t>Platelet-aggregation inhibitors</a:t>
            </a:r>
          </a:p>
          <a:p>
            <a:pPr marL="800100" lvl="1" indent="-342900">
              <a:buFont typeface="Arial" pitchFamily="34" charset="0"/>
              <a:buChar char="•"/>
            </a:pPr>
            <a:r>
              <a:rPr lang="en-US" sz="2300" b="1" dirty="0"/>
              <a:t>Lifelong low-dose aspirin</a:t>
            </a:r>
            <a:r>
              <a:rPr lang="en-US" sz="2300" dirty="0"/>
              <a:t> 75–100 mg/day </a:t>
            </a:r>
          </a:p>
          <a:p>
            <a:pPr marL="800100" lvl="1" indent="-342900">
              <a:buFont typeface="Arial" pitchFamily="34" charset="0"/>
              <a:buChar char="•"/>
            </a:pPr>
            <a:r>
              <a:rPr lang="en-US" sz="2300" b="1" dirty="0"/>
              <a:t>DAPT</a:t>
            </a:r>
            <a:r>
              <a:rPr lang="en-US" sz="2300" dirty="0"/>
              <a:t> with the addition of an ADP receptor inhibitor (e.g., prasugrel, ticagrelor, or clopidogrel) is recommended </a:t>
            </a:r>
            <a:r>
              <a:rPr lang="en-US" sz="2300" b="1" dirty="0"/>
              <a:t>for 12 months</a:t>
            </a:r>
            <a:r>
              <a:rPr lang="en-US" sz="2300" dirty="0"/>
              <a:t> for all patients who have undergone PCI. </a:t>
            </a:r>
          </a:p>
          <a:p>
            <a:pPr marL="800100" lvl="1" indent="-342900">
              <a:buFont typeface="Arial" pitchFamily="34" charset="0"/>
              <a:buChar char="•"/>
            </a:pPr>
            <a:r>
              <a:rPr lang="en-US" sz="2300" dirty="0"/>
              <a:t>Glycoprotein </a:t>
            </a:r>
            <a:r>
              <a:rPr lang="en-US" sz="2300" dirty="0" err="1"/>
              <a:t>IIb</a:t>
            </a:r>
            <a:r>
              <a:rPr lang="en-US" sz="2300" dirty="0"/>
              <a:t>/</a:t>
            </a:r>
            <a:r>
              <a:rPr lang="en-US" sz="2300" dirty="0" err="1"/>
              <a:t>IIIa</a:t>
            </a:r>
            <a:r>
              <a:rPr lang="en-US" sz="2300" dirty="0"/>
              <a:t> antagonists (e.g., abciximab) may be considered but are not used routinely. </a:t>
            </a:r>
          </a:p>
          <a:p>
            <a:pPr marL="342900" indent="-342900">
              <a:buFont typeface="Arial" pitchFamily="34" charset="0"/>
              <a:buChar char="•"/>
            </a:pPr>
            <a:r>
              <a:rPr lang="en-US" sz="2300" i="1" dirty="0">
                <a:effectLst>
                  <a:outerShdw blurRad="38100" dist="38100" dir="2700000" algn="tl">
                    <a:srgbClr val="000000">
                      <a:alpha val="43137"/>
                    </a:srgbClr>
                  </a:outerShdw>
                </a:effectLst>
              </a:rPr>
              <a:t>Beta</a:t>
            </a:r>
            <a:r>
              <a:rPr lang="en-US" sz="2300" dirty="0"/>
              <a:t> </a:t>
            </a:r>
            <a:r>
              <a:rPr lang="en-US" sz="2300" i="1" dirty="0">
                <a:effectLst>
                  <a:outerShdw blurRad="38100" dist="38100" dir="2700000" algn="tl">
                    <a:srgbClr val="000000">
                      <a:alpha val="43137"/>
                    </a:srgbClr>
                  </a:outerShdw>
                </a:effectLst>
              </a:rPr>
              <a:t>blockers</a:t>
            </a:r>
            <a:r>
              <a:rPr lang="en-US" sz="2300" dirty="0"/>
              <a:t>: Unless contraindicated, all patients should be started on a beta blocker, which has been shown to confer a mortality benefit.</a:t>
            </a:r>
          </a:p>
          <a:p>
            <a:pPr marL="342900" indent="-342900">
              <a:buFont typeface="Arial" pitchFamily="34" charset="0"/>
              <a:buChar char="•"/>
            </a:pPr>
            <a:r>
              <a:rPr lang="en-US" sz="2300" i="1" dirty="0">
                <a:effectLst>
                  <a:outerShdw blurRad="38100" dist="38100" dir="2700000" algn="tl">
                    <a:srgbClr val="000000">
                      <a:alpha val="43137"/>
                    </a:srgbClr>
                  </a:outerShdw>
                </a:effectLst>
              </a:rPr>
              <a:t>Statin</a:t>
            </a:r>
            <a:r>
              <a:rPr lang="en-US" sz="2300" dirty="0"/>
              <a:t>: All patients should be started on a high-intensity statin (e.g., atorvastatin).</a:t>
            </a:r>
          </a:p>
          <a:p>
            <a:pPr marL="342900" indent="-342900">
              <a:buFont typeface="Arial" pitchFamily="34" charset="0"/>
              <a:buChar char="•"/>
            </a:pPr>
            <a:r>
              <a:rPr lang="en-US" sz="2300" dirty="0"/>
              <a:t>An aldosterone antagonist and ACE inhibitor/ARB are recommended for all patients with ischemic cardiomyopathy and an LV ejection fraction &lt; 40% or symptoms of heart failure. </a:t>
            </a:r>
          </a:p>
        </p:txBody>
      </p:sp>
    </p:spTree>
    <p:extLst>
      <p:ext uri="{BB962C8B-B14F-4D97-AF65-F5344CB8AC3E}">
        <p14:creationId xmlns:p14="http://schemas.microsoft.com/office/powerpoint/2010/main" val="182099456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240" y="188640"/>
            <a:ext cx="4572000" cy="938719"/>
          </a:xfrm>
          <a:prstGeom prst="rect">
            <a:avLst/>
          </a:prstGeom>
        </p:spPr>
        <p:txBody>
          <a:bodyPr>
            <a:spAutoFit/>
          </a:bodyPr>
          <a:lstStyle/>
          <a:p>
            <a:pPr algn="ctr"/>
            <a:r>
              <a:rPr lang="en-US" sz="5500" b="1" i="0" u="none" strike="noStrike" baseline="0" dirty="0" smtClean="0">
                <a:solidFill>
                  <a:srgbClr val="FF0000"/>
                </a:solidFill>
                <a:effectLst>
                  <a:outerShdw blurRad="38100" dist="38100" dir="2700000" algn="tl">
                    <a:srgbClr val="000000">
                      <a:alpha val="43137"/>
                    </a:srgbClr>
                  </a:outerShdw>
                </a:effectLst>
              </a:rPr>
              <a:t>THANKS…… </a:t>
            </a: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700808"/>
            <a:ext cx="5750122" cy="432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0788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TotalTime>
  <Words>2311</Words>
  <Application>Microsoft Office PowerPoint</Application>
  <PresentationFormat>On-screen Show (4:3)</PresentationFormat>
  <Paragraphs>639</Paragraphs>
  <Slides>106</Slides>
  <Notes>1</Notes>
  <HiddenSlides>0</HiddenSlides>
  <MMClips>0</MMClips>
  <ScaleCrop>false</ScaleCrop>
  <HeadingPairs>
    <vt:vector size="4" baseType="variant">
      <vt:variant>
        <vt:lpstr>Theme</vt:lpstr>
      </vt:variant>
      <vt:variant>
        <vt:i4>1</vt:i4>
      </vt:variant>
      <vt:variant>
        <vt:lpstr>Slide Titles</vt:lpstr>
      </vt:variant>
      <vt:variant>
        <vt:i4>106</vt:i4>
      </vt:variant>
    </vt:vector>
  </HeadingPairs>
  <TitlesOfParts>
    <vt:vector size="107" baseType="lpstr">
      <vt:lpstr>Office Theme</vt:lpstr>
      <vt:lpstr>ISCHEMIA HEART DISEASES (CAD)</vt:lpstr>
      <vt:lpstr>Chest pain (Anginal chest pain or angina pectoris, whether acute or chronic ) is the hallmark  of IHD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Pathophysiology of myocardial ischemia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clinical manifestations of ischemic heart disease</vt:lpstr>
      <vt:lpstr>Angina pectoris</vt:lpstr>
      <vt:lpstr>The context of the symptom development can give clues to diagnosis  and management</vt:lpstr>
      <vt:lpstr>The typical clinical features of angina pectoris</vt:lpstr>
      <vt:lpstr>Associated symptoms and physical signs of angina pectoris</vt:lpstr>
      <vt:lpstr>Summary of the characteristics of angina pectoris</vt:lpstr>
      <vt:lpstr>Cardial and extracardial causes of chest discomfort</vt:lpstr>
      <vt:lpstr>Differencial diagnosis of chest discomfort</vt:lpstr>
      <vt:lpstr>Differencial diagnosis of chest discomfort</vt:lpstr>
      <vt:lpstr>Differencial diagnosis of chest discomfort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Pathophysiology of myocardial ischemia</dc:title>
  <dc:creator>hadidilib1</dc:creator>
  <cp:lastModifiedBy>HADIDI</cp:lastModifiedBy>
  <cp:revision>69</cp:revision>
  <dcterms:created xsi:type="dcterms:W3CDTF">2019-09-10T16:07:28Z</dcterms:created>
  <dcterms:modified xsi:type="dcterms:W3CDTF">2024-03-14T14:51:11Z</dcterms:modified>
</cp:coreProperties>
</file>