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9" r:id="rId40"/>
    <p:sldId id="300" r:id="rId41"/>
    <p:sldId id="301" r:id="rId42"/>
    <p:sldId id="302" r:id="rId43"/>
    <p:sldId id="303" r:id="rId44"/>
    <p:sldId id="305" r:id="rId45"/>
    <p:sldId id="306" r:id="rId46"/>
    <p:sldId id="307" r:id="rId47"/>
    <p:sldId id="308" r:id="rId48"/>
    <p:sldId id="309" r:id="rId49"/>
    <p:sldId id="310" r:id="rId50"/>
    <p:sldId id="311"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A90425-0E4D-44DA-B885-09C8ADB25F69}" type="datetimeFigureOut">
              <a:rPr lang="en-US" smtClean="0"/>
              <a:t>3/23/2024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399145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A90425-0E4D-44DA-B885-09C8ADB25F69}" type="datetimeFigureOut">
              <a:rPr lang="en-US" smtClean="0"/>
              <a:t>3/23/2024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856720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A90425-0E4D-44DA-B885-09C8ADB25F69}" type="datetimeFigureOut">
              <a:rPr lang="en-US" smtClean="0"/>
              <a:t>3/23/2024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921916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A90425-0E4D-44DA-B885-09C8ADB25F69}" type="datetimeFigureOut">
              <a:rPr lang="en-US" smtClean="0"/>
              <a:t>3/23/2024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430988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A90425-0E4D-44DA-B885-09C8ADB25F69}" type="datetimeFigureOut">
              <a:rPr lang="en-US" smtClean="0"/>
              <a:t>3/23/2024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309743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A90425-0E4D-44DA-B885-09C8ADB25F69}" type="datetimeFigureOut">
              <a:rPr lang="en-US" smtClean="0"/>
              <a:t>3/23/2024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518195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A90425-0E4D-44DA-B885-09C8ADB25F69}" type="datetimeFigureOut">
              <a:rPr lang="en-US" smtClean="0"/>
              <a:t>3/23/2024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3938850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90425-0E4D-44DA-B885-09C8ADB25F69}" type="datetimeFigureOut">
              <a:rPr lang="en-US" smtClean="0"/>
              <a:t>3/23/2024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3427273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90425-0E4D-44DA-B885-09C8ADB25F69}" type="datetimeFigureOut">
              <a:rPr lang="en-US" smtClean="0"/>
              <a:t>3/23/2024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2959125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A90425-0E4D-44DA-B885-09C8ADB25F69}" type="datetimeFigureOut">
              <a:rPr lang="en-US" smtClean="0"/>
              <a:t>3/23/2024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565460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A90425-0E4D-44DA-B885-09C8ADB25F69}" type="datetimeFigureOut">
              <a:rPr lang="en-US" smtClean="0"/>
              <a:t>3/23/2024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F11524-C813-47D6-90E4-3A9D688D9151}" type="slidenum">
              <a:rPr lang="en-US" smtClean="0"/>
              <a:t>‹#›</a:t>
            </a:fld>
            <a:endParaRPr lang="en-US"/>
          </a:p>
        </p:txBody>
      </p:sp>
    </p:spTree>
    <p:extLst>
      <p:ext uri="{BB962C8B-B14F-4D97-AF65-F5344CB8AC3E}">
        <p14:creationId xmlns:p14="http://schemas.microsoft.com/office/powerpoint/2010/main" val="1868078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A90425-0E4D-44DA-B885-09C8ADB25F69}" type="datetimeFigureOut">
              <a:rPr lang="en-US" smtClean="0"/>
              <a:t>3/23/2024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F11524-C813-47D6-90E4-3A9D688D9151}" type="slidenum">
              <a:rPr lang="en-US" smtClean="0"/>
              <a:t>‹#›</a:t>
            </a:fld>
            <a:endParaRPr lang="en-US"/>
          </a:p>
        </p:txBody>
      </p:sp>
    </p:spTree>
    <p:extLst>
      <p:ext uri="{BB962C8B-B14F-4D97-AF65-F5344CB8AC3E}">
        <p14:creationId xmlns:p14="http://schemas.microsoft.com/office/powerpoint/2010/main" val="17745647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350505"/>
            <a:ext cx="8640960" cy="5719514"/>
          </a:xfrm>
          <a:prstGeom prst="rect">
            <a:avLst/>
          </a:prstGeom>
        </p:spPr>
        <p:txBody>
          <a:bodyPr wrap="square">
            <a:spAutoFit/>
          </a:bodyPr>
          <a:lstStyle/>
          <a:p>
            <a:r>
              <a:rPr lang="en-US" sz="7200" b="1" dirty="0">
                <a:effectLst>
                  <a:outerShdw blurRad="38100" dist="38100" dir="2700000" algn="tl">
                    <a:srgbClr val="000000">
                      <a:alpha val="43137"/>
                    </a:srgbClr>
                  </a:outerShdw>
                </a:effectLst>
              </a:rPr>
              <a:t>Infective endocarditis</a:t>
            </a:r>
          </a:p>
          <a:p>
            <a:r>
              <a:rPr lang="en-US" sz="7200" dirty="0" smtClean="0"/>
              <a:t/>
            </a:r>
            <a:br>
              <a:rPr lang="en-US" sz="7200" dirty="0" smtClean="0"/>
            </a:br>
            <a:endParaRPr lang="en-US" sz="5000" b="1" dirty="0" smtClean="0">
              <a:effectLst>
                <a:outerShdw blurRad="38100" dist="38100" dir="2700000" algn="tl">
                  <a:srgbClr val="000000">
                    <a:alpha val="43137"/>
                  </a:srgbClr>
                </a:outerShdw>
              </a:effectLst>
            </a:endParaRPr>
          </a:p>
          <a:p>
            <a:pPr algn="ctr" rtl="1">
              <a:spcBef>
                <a:spcPts val="100"/>
              </a:spcBef>
              <a:defRPr/>
            </a:pPr>
            <a:r>
              <a:rPr lang="en-US" sz="5000" b="1" dirty="0" smtClean="0">
                <a:effectLst>
                  <a:outerShdw blurRad="38100" dist="38100" dir="2700000" algn="tl">
                    <a:srgbClr val="000000">
                      <a:alpha val="43137"/>
                    </a:srgbClr>
                  </a:outerShdw>
                </a:effectLst>
              </a:rPr>
              <a:t>Dr</a:t>
            </a:r>
            <a:r>
              <a:rPr lang="en-US" sz="5000" b="1" dirty="0">
                <a:effectLst>
                  <a:outerShdw blurRad="38100" dist="38100" dir="2700000" algn="tl">
                    <a:srgbClr val="000000">
                      <a:alpha val="43137"/>
                    </a:srgbClr>
                  </a:outerShdw>
                </a:effectLst>
              </a:rPr>
              <a:t>. Jamal </a:t>
            </a:r>
            <a:r>
              <a:rPr lang="en-US" sz="5000" b="1" dirty="0" err="1">
                <a:effectLst>
                  <a:outerShdw blurRad="38100" dist="38100" dir="2700000" algn="tl">
                    <a:srgbClr val="000000">
                      <a:alpha val="43137"/>
                    </a:srgbClr>
                  </a:outerShdw>
                </a:effectLst>
              </a:rPr>
              <a:t>Dabbas</a:t>
            </a:r>
            <a:r>
              <a:rPr lang="en-US" sz="5000" b="1" dirty="0">
                <a:effectLst>
                  <a:outerShdw blurRad="38100" dist="38100" dir="2700000" algn="tl">
                    <a:srgbClr val="000000">
                      <a:alpha val="43137"/>
                    </a:srgbClr>
                  </a:outerShdw>
                </a:effectLst>
              </a:rPr>
              <a:t> </a:t>
            </a:r>
          </a:p>
          <a:p>
            <a:pPr algn="ctr" rtl="1">
              <a:spcBef>
                <a:spcPts val="100"/>
              </a:spcBef>
              <a:defRPr/>
            </a:pPr>
            <a:r>
              <a:rPr lang="en-US" sz="5000" b="1" dirty="0">
                <a:effectLst>
                  <a:outerShdw blurRad="38100" dist="38100" dir="2700000" algn="tl">
                    <a:srgbClr val="000000">
                      <a:alpha val="43137"/>
                    </a:srgbClr>
                  </a:outerShdw>
                </a:effectLst>
              </a:rPr>
              <a:t>Interventional cardiologist &amp; internist</a:t>
            </a:r>
            <a:r>
              <a:rPr lang="en-US" sz="7000" dirty="0"/>
              <a:t> </a:t>
            </a:r>
          </a:p>
        </p:txBody>
      </p:sp>
    </p:spTree>
    <p:extLst>
      <p:ext uri="{BB962C8B-B14F-4D97-AF65-F5344CB8AC3E}">
        <p14:creationId xmlns:p14="http://schemas.microsoft.com/office/powerpoint/2010/main" val="3975659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340768"/>
            <a:ext cx="8496944" cy="3323987"/>
          </a:xfrm>
          <a:prstGeom prst="rect">
            <a:avLst/>
          </a:prstGeom>
        </p:spPr>
        <p:txBody>
          <a:bodyPr wrap="square">
            <a:spAutoFit/>
          </a:bodyPr>
          <a:lstStyle/>
          <a:p>
            <a:r>
              <a:rPr lang="en-US" sz="3000" b="1" dirty="0"/>
              <a:t>Summary</a:t>
            </a:r>
          </a:p>
          <a:p>
            <a:r>
              <a:rPr lang="en-US" sz="3000" dirty="0"/>
              <a:t>Infective endocarditis (IE) is an infectious inflammation of the endocardium that affects the heart valves. The condition is a result of bacteremia, which is most commonly caused by dental procedures, surgery, distant primary infections, and </a:t>
            </a:r>
            <a:r>
              <a:rPr lang="en-US" sz="3000" dirty="0" err="1"/>
              <a:t>nonsterile</a:t>
            </a:r>
            <a:r>
              <a:rPr lang="en-US" sz="3000" dirty="0"/>
              <a:t> injections. </a:t>
            </a:r>
          </a:p>
        </p:txBody>
      </p:sp>
      <p:sp>
        <p:nvSpPr>
          <p:cNvPr id="3" name="Right Arrow 2"/>
          <p:cNvSpPr/>
          <p:nvPr/>
        </p:nvSpPr>
        <p:spPr>
          <a:xfrm>
            <a:off x="6732240" y="551723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837867"/>
            <a:ext cx="8496944" cy="4247317"/>
          </a:xfrm>
          <a:prstGeom prst="rect">
            <a:avLst/>
          </a:prstGeom>
        </p:spPr>
        <p:txBody>
          <a:bodyPr wrap="square">
            <a:spAutoFit/>
          </a:bodyPr>
          <a:lstStyle/>
          <a:p>
            <a:r>
              <a:rPr lang="en-US" sz="3000" dirty="0" smtClean="0"/>
              <a:t>IE clinically presents with either an acute or </a:t>
            </a:r>
            <a:r>
              <a:rPr lang="en-US" sz="3000" dirty="0" err="1" smtClean="0"/>
              <a:t>subacute</a:t>
            </a:r>
            <a:r>
              <a:rPr lang="en-US" sz="3000" dirty="0" smtClean="0"/>
              <a:t> course. Acute disease is usually caused by </a:t>
            </a:r>
            <a:r>
              <a:rPr lang="en-US" sz="3000" i="1" dirty="0" smtClean="0"/>
              <a:t>Staphylococcus</a:t>
            </a:r>
            <a:r>
              <a:rPr lang="en-US" sz="3000" dirty="0" smtClean="0"/>
              <a:t> </a:t>
            </a:r>
            <a:r>
              <a:rPr lang="en-US" sz="3000" i="1" dirty="0" err="1" smtClean="0"/>
              <a:t>aureus</a:t>
            </a:r>
            <a:r>
              <a:rPr lang="en-US" sz="3000" dirty="0" smtClean="0"/>
              <a:t> and causes rapid endocardium destruction. </a:t>
            </a:r>
            <a:r>
              <a:rPr lang="en-US" sz="3000" dirty="0" err="1" smtClean="0"/>
              <a:t>Subacute</a:t>
            </a:r>
            <a:r>
              <a:rPr lang="en-US" sz="3000" dirty="0" smtClean="0"/>
              <a:t> progression is most commonly caused by </a:t>
            </a:r>
            <a:r>
              <a:rPr lang="en-US" sz="3000" dirty="0" err="1" smtClean="0"/>
              <a:t>viridans</a:t>
            </a:r>
            <a:r>
              <a:rPr lang="en-US" sz="3000" dirty="0" smtClean="0"/>
              <a:t> streptococci species and generally affects individuals with pre-existing damage to the heart valves, structural heart defects, or the presence of prosthetic valves. </a:t>
            </a:r>
            <a:endParaRPr lang="en-US" sz="3000" dirty="0"/>
          </a:p>
        </p:txBody>
      </p:sp>
      <p:sp>
        <p:nvSpPr>
          <p:cNvPr id="3" name="Right Arrow 2"/>
          <p:cNvSpPr/>
          <p:nvPr/>
        </p:nvSpPr>
        <p:spPr>
          <a:xfrm>
            <a:off x="6732240" y="551723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272" y="476672"/>
            <a:ext cx="8730208" cy="5170646"/>
          </a:xfrm>
          <a:prstGeom prst="rect">
            <a:avLst/>
          </a:prstGeom>
        </p:spPr>
        <p:txBody>
          <a:bodyPr wrap="square">
            <a:spAutoFit/>
          </a:bodyPr>
          <a:lstStyle/>
          <a:p>
            <a:r>
              <a:rPr lang="en-US" sz="3000" dirty="0" smtClean="0"/>
              <a:t>Unlike acute disease, in which patients develop symptoms over a period of hours to days, </a:t>
            </a:r>
            <a:r>
              <a:rPr lang="en-US" sz="3000" dirty="0" err="1" smtClean="0"/>
              <a:t>subacute</a:t>
            </a:r>
            <a:r>
              <a:rPr lang="en-US" sz="3000" dirty="0" smtClean="0"/>
              <a:t> disease is associated with a progression of symptoms over weeks to months. Clinical features include constitutional symptoms (fatigue, fever/chills, malaise) in combination with signs of pathological cardiac changes (e.g., new or changed heart murmur, heart failure signs) and possibly manifestations of subsequent damage to other organs (e.g., glomerulonephritis, septic embolic stroke). </a:t>
            </a:r>
            <a:endParaRPr lang="en-US" sz="3000" dirty="0"/>
          </a:p>
        </p:txBody>
      </p:sp>
      <p:sp>
        <p:nvSpPr>
          <p:cNvPr id="3" name="Right Arrow 2"/>
          <p:cNvSpPr/>
          <p:nvPr/>
        </p:nvSpPr>
        <p:spPr>
          <a:xfrm>
            <a:off x="6732240" y="587727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05001"/>
            <a:ext cx="8261648" cy="5632311"/>
          </a:xfrm>
          <a:prstGeom prst="rect">
            <a:avLst/>
          </a:prstGeom>
        </p:spPr>
        <p:txBody>
          <a:bodyPr wrap="square">
            <a:spAutoFit/>
          </a:bodyPr>
          <a:lstStyle/>
          <a:p>
            <a:r>
              <a:rPr lang="en-US" sz="3000" dirty="0" smtClean="0"/>
              <a:t>Diagnosis is made based on the Duke criteria, whose main features include positive blood cultures and evidence of </a:t>
            </a:r>
            <a:r>
              <a:rPr lang="en-US" sz="3000" dirty="0" err="1" smtClean="0"/>
              <a:t>endocardial</a:t>
            </a:r>
            <a:r>
              <a:rPr lang="en-US" sz="3000" dirty="0" smtClean="0"/>
              <a:t> involvement in echocardiography. Initial treatment of IE consists of empiric IV antibiotic therapy, which is then adapted to blood culture results and continued for four to six weeks. Prophylaxis is only administered in specific circumstances, e.g., in patients with preexisting heart conditions undergoing dental or surgical procedures. If left untreated, infective endocarditis can be fatal within a few weeks.</a:t>
            </a:r>
            <a:endParaRPr lang="en-US" sz="3000" dirty="0"/>
          </a:p>
        </p:txBody>
      </p:sp>
    </p:spTree>
    <p:extLst>
      <p:ext uri="{BB962C8B-B14F-4D97-AF65-F5344CB8AC3E}">
        <p14:creationId xmlns:p14="http://schemas.microsoft.com/office/powerpoint/2010/main" val="2074763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016" y="116632"/>
            <a:ext cx="4572000" cy="1015663"/>
          </a:xfrm>
          <a:prstGeom prst="rect">
            <a:avLst/>
          </a:prstGeom>
        </p:spPr>
        <p:txBody>
          <a:bodyPr>
            <a:spAutoFit/>
          </a:bodyPr>
          <a:lstStyle/>
          <a:p>
            <a:r>
              <a:rPr lang="en-US" sz="3000" b="1" dirty="0">
                <a:effectLst>
                  <a:outerShdw blurRad="38100" dist="38100" dir="2700000" algn="tl">
                    <a:srgbClr val="000000">
                      <a:alpha val="43137"/>
                    </a:srgbClr>
                  </a:outerShdw>
                </a:effectLst>
              </a:rPr>
              <a:t>Etiology</a:t>
            </a:r>
          </a:p>
          <a:p>
            <a:r>
              <a:rPr lang="en-US" sz="3000" b="1" dirty="0">
                <a:effectLst>
                  <a:outerShdw blurRad="38100" dist="38100" dir="2700000" algn="tl">
                    <a:srgbClr val="000000">
                      <a:alpha val="43137"/>
                    </a:srgbClr>
                  </a:outerShdw>
                </a:effectLst>
              </a:rPr>
              <a:t>Pathogens</a:t>
            </a:r>
          </a:p>
        </p:txBody>
      </p:sp>
      <p:graphicFrame>
        <p:nvGraphicFramePr>
          <p:cNvPr id="3" name="Table 2"/>
          <p:cNvGraphicFramePr>
            <a:graphicFrameLocks noGrp="1"/>
          </p:cNvGraphicFramePr>
          <p:nvPr>
            <p:extLst>
              <p:ext uri="{D42A27DB-BD31-4B8C-83A1-F6EECF244321}">
                <p14:modId xmlns:p14="http://schemas.microsoft.com/office/powerpoint/2010/main" val="2591134616"/>
              </p:ext>
            </p:extLst>
          </p:nvPr>
        </p:nvGraphicFramePr>
        <p:xfrm>
          <a:off x="323528" y="1772816"/>
          <a:ext cx="8229600" cy="3241040"/>
        </p:xfrm>
        <a:graphic>
          <a:graphicData uri="http://schemas.openxmlformats.org/drawingml/2006/table">
            <a:tbl>
              <a:tblPr firstRow="1" firstCol="1" bandRow="1">
                <a:tableStyleId>{5DA37D80-6434-44D0-A028-1B22A696006F}</a:tableStyleId>
              </a:tblPr>
              <a:tblGrid>
                <a:gridCol w="4114800"/>
                <a:gridCol w="4114800"/>
              </a:tblGrid>
              <a:tr h="0">
                <a:tc>
                  <a:txBody>
                    <a:bodyPr/>
                    <a:lstStyle/>
                    <a:p>
                      <a:pPr algn="ctr">
                        <a:lnSpc>
                          <a:spcPct val="115000"/>
                        </a:lnSpc>
                        <a:spcBef>
                          <a:spcPts val="600"/>
                        </a:spcBef>
                        <a:spcAft>
                          <a:spcPts val="600"/>
                        </a:spcAft>
                      </a:pPr>
                      <a:r>
                        <a:rPr lang="en-US" sz="2000" dirty="0"/>
                        <a:t>Main pathogens</a:t>
                      </a:r>
                    </a:p>
                  </a:txBody>
                  <a:tcPr marL="45720" marR="45720"/>
                </a:tc>
                <a:tc>
                  <a:txBody>
                    <a:bodyPr/>
                    <a:lstStyle/>
                    <a:p>
                      <a:pPr algn="ctr">
                        <a:lnSpc>
                          <a:spcPct val="115000"/>
                        </a:lnSpc>
                        <a:spcBef>
                          <a:spcPts val="600"/>
                        </a:spcBef>
                        <a:spcAft>
                          <a:spcPts val="600"/>
                        </a:spcAft>
                      </a:pPr>
                      <a:r>
                        <a:rPr lang="en-US" sz="2000"/>
                        <a:t>Characteristics</a:t>
                      </a:r>
                    </a:p>
                  </a:txBody>
                  <a:tcPr marL="45720" marR="45720"/>
                </a:tc>
              </a:tr>
              <a:tr h="0">
                <a:tc>
                  <a:txBody>
                    <a:bodyPr/>
                    <a:lstStyle/>
                    <a:p>
                      <a:pPr marL="342900" lvl="0" indent="-342900" rtl="0">
                        <a:lnSpc>
                          <a:spcPct val="115000"/>
                        </a:lnSpc>
                        <a:spcAft>
                          <a:spcPts val="1000"/>
                        </a:spcAft>
                        <a:buSzPts val="1000"/>
                        <a:buFont typeface="Symbol"/>
                        <a:buChar char=""/>
                        <a:tabLst>
                          <a:tab pos="457200" algn="l"/>
                        </a:tabLst>
                      </a:pPr>
                      <a:r>
                        <a:rPr lang="en-US" sz="2000" dirty="0"/>
                        <a:t>Staphylococcus </a:t>
                      </a:r>
                      <a:r>
                        <a:rPr lang="en-US" sz="2000" dirty="0" err="1"/>
                        <a:t>aureus</a:t>
                      </a:r>
                      <a:r>
                        <a:rPr lang="en-US" sz="2000" dirty="0"/>
                        <a:t> (45–65%)</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Most common cause of acute IE for all groups (including IV drug users and patients with prosthetic valves or pacemakers/ICDs)</a:t>
                      </a:r>
                    </a:p>
                    <a:p>
                      <a:pPr marL="342900" lvl="0" indent="-342900">
                        <a:lnSpc>
                          <a:spcPct val="115000"/>
                        </a:lnSpc>
                        <a:spcAft>
                          <a:spcPts val="1000"/>
                        </a:spcAft>
                        <a:buSzPts val="1000"/>
                        <a:buFont typeface="Symbol"/>
                        <a:buChar char=""/>
                        <a:tabLst>
                          <a:tab pos="457200" algn="l"/>
                        </a:tabLst>
                      </a:pPr>
                      <a:r>
                        <a:rPr lang="en-US" sz="2000" dirty="0"/>
                        <a:t>Affects previously healthy valves</a:t>
                      </a:r>
                    </a:p>
                    <a:p>
                      <a:pPr marL="342900" lvl="0" indent="-342900">
                        <a:lnSpc>
                          <a:spcPct val="115000"/>
                        </a:lnSpc>
                        <a:spcAft>
                          <a:spcPts val="1000"/>
                        </a:spcAft>
                        <a:buSzPts val="1000"/>
                        <a:buFont typeface="Symbol"/>
                        <a:buChar char=""/>
                        <a:tabLst>
                          <a:tab pos="457200" algn="l"/>
                        </a:tabLst>
                      </a:pPr>
                      <a:r>
                        <a:rPr lang="en-US" sz="2000" dirty="0"/>
                        <a:t>Usually fatal within 6 weeks (if left untreated)</a:t>
                      </a:r>
                    </a:p>
                  </a:txBody>
                  <a:tcPr marL="45720" marR="45720"/>
                </a:tc>
              </a:tr>
            </a:tbl>
          </a:graphicData>
        </a:graphic>
      </p:graphicFrame>
      <p:sp>
        <p:nvSpPr>
          <p:cNvPr id="4" name="Right Arrow 3"/>
          <p:cNvSpPr/>
          <p:nvPr/>
        </p:nvSpPr>
        <p:spPr>
          <a:xfrm>
            <a:off x="6732240" y="551723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07069890"/>
              </p:ext>
            </p:extLst>
          </p:nvPr>
        </p:nvGraphicFramePr>
        <p:xfrm>
          <a:off x="457200" y="1124744"/>
          <a:ext cx="8229600" cy="3591560"/>
        </p:xfrm>
        <a:graphic>
          <a:graphicData uri="http://schemas.openxmlformats.org/drawingml/2006/table">
            <a:tbl>
              <a:tblPr firstRow="1" firstCol="1" bandRow="1">
                <a:tableStyleId>{5DA37D80-6434-44D0-A028-1B22A696006F}</a:tableStyleId>
              </a:tblPr>
              <a:tblGrid>
                <a:gridCol w="4114800"/>
                <a:gridCol w="4114800"/>
              </a:tblGrid>
              <a:tr h="0">
                <a:tc>
                  <a:txBody>
                    <a:bodyPr/>
                    <a:lstStyle/>
                    <a:p>
                      <a:pPr algn="ctr">
                        <a:lnSpc>
                          <a:spcPct val="115000"/>
                        </a:lnSpc>
                        <a:spcBef>
                          <a:spcPts val="600"/>
                        </a:spcBef>
                        <a:spcAft>
                          <a:spcPts val="600"/>
                        </a:spcAft>
                      </a:pPr>
                      <a:r>
                        <a:rPr lang="en-US" sz="2000" dirty="0"/>
                        <a:t>Main pathogens</a:t>
                      </a:r>
                    </a:p>
                  </a:txBody>
                  <a:tcPr marL="45720" marR="45720"/>
                </a:tc>
                <a:tc>
                  <a:txBody>
                    <a:bodyPr/>
                    <a:lstStyle/>
                    <a:p>
                      <a:pPr algn="ctr">
                        <a:lnSpc>
                          <a:spcPct val="115000"/>
                        </a:lnSpc>
                        <a:spcBef>
                          <a:spcPts val="600"/>
                        </a:spcBef>
                        <a:spcAft>
                          <a:spcPts val="600"/>
                        </a:spcAft>
                      </a:pPr>
                      <a:r>
                        <a:rPr lang="en-US" sz="2000"/>
                        <a:t>Characteristics</a:t>
                      </a:r>
                    </a:p>
                  </a:txBody>
                  <a:tcPr marL="45720" marR="45720"/>
                </a:tc>
              </a:tr>
              <a:tr h="0">
                <a:tc>
                  <a:txBody>
                    <a:bodyPr/>
                    <a:lstStyle/>
                    <a:p>
                      <a:pPr marL="342900" lvl="0" indent="-342900" rtl="0">
                        <a:lnSpc>
                          <a:spcPct val="115000"/>
                        </a:lnSpc>
                        <a:spcAft>
                          <a:spcPts val="1000"/>
                        </a:spcAft>
                        <a:buSzPts val="1000"/>
                        <a:buFont typeface="Symbol"/>
                        <a:buChar char=""/>
                        <a:tabLst>
                          <a:tab pos="457200" algn="l"/>
                        </a:tabLst>
                      </a:pPr>
                      <a:r>
                        <a:rPr lang="en-US" sz="2000"/>
                        <a:t>Viridans streptococci (30%): S. sanguinis, S. mutans, S. mitis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Most common cause of </a:t>
                      </a:r>
                      <a:r>
                        <a:rPr lang="en-US" sz="2000" dirty="0" err="1"/>
                        <a:t>subacute</a:t>
                      </a:r>
                      <a:r>
                        <a:rPr lang="en-US" sz="2000" dirty="0"/>
                        <a:t> IE, especially in </a:t>
                      </a:r>
                      <a:r>
                        <a:rPr lang="en-US" sz="2000" dirty="0" err="1"/>
                        <a:t>predamaged</a:t>
                      </a:r>
                      <a:r>
                        <a:rPr lang="en-US" sz="2000" dirty="0"/>
                        <a:t> native valves (mainly the mitral valve</a:t>
                      </a:r>
                    </a:p>
                    <a:p>
                      <a:pPr marL="342900" lvl="0" indent="-342900">
                        <a:lnSpc>
                          <a:spcPct val="115000"/>
                        </a:lnSpc>
                        <a:spcAft>
                          <a:spcPts val="1000"/>
                        </a:spcAft>
                        <a:buSzPts val="1000"/>
                        <a:buFont typeface="Symbol"/>
                        <a:buChar char=""/>
                        <a:tabLst>
                          <a:tab pos="457200" algn="l"/>
                        </a:tabLst>
                      </a:pPr>
                      <a:r>
                        <a:rPr lang="en-US" sz="2000" dirty="0"/>
                        <a:t>Common cause of IE following dental procedures</a:t>
                      </a:r>
                    </a:p>
                    <a:p>
                      <a:pPr marL="342900" lvl="0" indent="-342900">
                        <a:lnSpc>
                          <a:spcPct val="115000"/>
                        </a:lnSpc>
                        <a:spcAft>
                          <a:spcPts val="1000"/>
                        </a:spcAft>
                        <a:buSzPts val="1000"/>
                        <a:buFont typeface="Symbol"/>
                        <a:buChar char=""/>
                        <a:tabLst>
                          <a:tab pos="457200" algn="l"/>
                        </a:tabLst>
                      </a:pPr>
                      <a:r>
                        <a:rPr lang="en-US" sz="2000" dirty="0"/>
                        <a:t>Produce </a:t>
                      </a:r>
                      <a:r>
                        <a:rPr lang="en-US" sz="2000" dirty="0" err="1"/>
                        <a:t>dextrans</a:t>
                      </a:r>
                      <a:r>
                        <a:rPr lang="en-US" sz="2000" dirty="0"/>
                        <a:t> that facilitate binding fibrin-platelet aggregates on damaged heart valves</a:t>
                      </a:r>
                    </a:p>
                  </a:txBody>
                  <a:tcPr marL="45720" marR="45720"/>
                </a:tc>
              </a:tr>
            </a:tbl>
          </a:graphicData>
        </a:graphic>
      </p:graphicFrame>
      <p:sp>
        <p:nvSpPr>
          <p:cNvPr id="3" name="Right Arrow 2"/>
          <p:cNvSpPr/>
          <p:nvPr/>
        </p:nvSpPr>
        <p:spPr>
          <a:xfrm>
            <a:off x="6732240" y="551723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72362054"/>
              </p:ext>
            </p:extLst>
          </p:nvPr>
        </p:nvGraphicFramePr>
        <p:xfrm>
          <a:off x="457200" y="1916832"/>
          <a:ext cx="8229600" cy="2413000"/>
        </p:xfrm>
        <a:graphic>
          <a:graphicData uri="http://schemas.openxmlformats.org/drawingml/2006/table">
            <a:tbl>
              <a:tblPr firstRow="1" firstCol="1" bandRow="1">
                <a:tableStyleId>{5DA37D80-6434-44D0-A028-1B22A696006F}</a:tableStyleId>
              </a:tblPr>
              <a:tblGrid>
                <a:gridCol w="4114800"/>
                <a:gridCol w="4114800"/>
              </a:tblGrid>
              <a:tr h="0">
                <a:tc>
                  <a:txBody>
                    <a:bodyPr/>
                    <a:lstStyle/>
                    <a:p>
                      <a:pPr algn="ctr">
                        <a:lnSpc>
                          <a:spcPct val="115000"/>
                        </a:lnSpc>
                        <a:spcBef>
                          <a:spcPts val="600"/>
                        </a:spcBef>
                        <a:spcAft>
                          <a:spcPts val="600"/>
                        </a:spcAft>
                      </a:pPr>
                      <a:r>
                        <a:rPr lang="en-US" sz="2000" dirty="0"/>
                        <a:t>Main pathogens</a:t>
                      </a:r>
                    </a:p>
                  </a:txBody>
                  <a:tcPr marL="45720" marR="45720"/>
                </a:tc>
                <a:tc>
                  <a:txBody>
                    <a:bodyPr/>
                    <a:lstStyle/>
                    <a:p>
                      <a:pPr algn="ctr">
                        <a:lnSpc>
                          <a:spcPct val="115000"/>
                        </a:lnSpc>
                        <a:spcBef>
                          <a:spcPts val="600"/>
                        </a:spcBef>
                        <a:spcAft>
                          <a:spcPts val="600"/>
                        </a:spcAft>
                      </a:pPr>
                      <a:r>
                        <a:rPr lang="en-US" sz="2000"/>
                        <a:t>Characteristics</a:t>
                      </a:r>
                    </a:p>
                  </a:txBody>
                  <a:tcPr marL="45720" marR="45720"/>
                </a:tc>
              </a:tr>
              <a:tr h="0">
                <a:tc>
                  <a:txBody>
                    <a:bodyPr/>
                    <a:lstStyle/>
                    <a:p>
                      <a:pPr marL="342900" lvl="0" indent="-342900" rtl="0">
                        <a:lnSpc>
                          <a:spcPct val="115000"/>
                        </a:lnSpc>
                        <a:spcAft>
                          <a:spcPts val="1000"/>
                        </a:spcAft>
                        <a:buSzPts val="1000"/>
                        <a:buFont typeface="Symbol"/>
                        <a:buChar char=""/>
                        <a:tabLst>
                          <a:tab pos="457200" algn="l"/>
                        </a:tabLst>
                      </a:pPr>
                      <a:r>
                        <a:rPr lang="en-US" sz="2000" dirty="0"/>
                        <a:t>Staphylococcus epidermidis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IE transmitted via infected peripheral venous catheters</a:t>
                      </a:r>
                    </a:p>
                    <a:p>
                      <a:pPr marL="342900" lvl="0" indent="-342900">
                        <a:lnSpc>
                          <a:spcPct val="115000"/>
                        </a:lnSpc>
                        <a:spcAft>
                          <a:spcPts val="1000"/>
                        </a:spcAft>
                        <a:buSzPts val="1000"/>
                        <a:buFont typeface="Symbol"/>
                        <a:buChar char=""/>
                        <a:tabLst>
                          <a:tab pos="457200" algn="l"/>
                        </a:tabLst>
                      </a:pPr>
                      <a:r>
                        <a:rPr lang="en-US" sz="2000" dirty="0"/>
                        <a:t>Common cause of </a:t>
                      </a:r>
                      <a:r>
                        <a:rPr lang="en-US" sz="2000" dirty="0" err="1"/>
                        <a:t>subacute</a:t>
                      </a:r>
                      <a:r>
                        <a:rPr lang="en-US" sz="2000" dirty="0"/>
                        <a:t> IE in patients with prosthetic heart valves or pacemakers/ICDs </a:t>
                      </a:r>
                    </a:p>
                  </a:txBody>
                  <a:tcPr marL="45720" marR="45720"/>
                </a:tc>
              </a:tr>
            </a:tbl>
          </a:graphicData>
        </a:graphic>
      </p:graphicFrame>
      <p:sp>
        <p:nvSpPr>
          <p:cNvPr id="3" name="Right Arrow 2"/>
          <p:cNvSpPr/>
          <p:nvPr/>
        </p:nvSpPr>
        <p:spPr>
          <a:xfrm>
            <a:off x="6732240" y="551723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5784002"/>
              </p:ext>
            </p:extLst>
          </p:nvPr>
        </p:nvGraphicFramePr>
        <p:xfrm>
          <a:off x="457200" y="1700808"/>
          <a:ext cx="8229600" cy="2890520"/>
        </p:xfrm>
        <a:graphic>
          <a:graphicData uri="http://schemas.openxmlformats.org/drawingml/2006/table">
            <a:tbl>
              <a:tblPr firstRow="1" firstCol="1" bandRow="1">
                <a:tableStyleId>{5DA37D80-6434-44D0-A028-1B22A696006F}</a:tableStyleId>
              </a:tblPr>
              <a:tblGrid>
                <a:gridCol w="4114800"/>
                <a:gridCol w="4114800"/>
              </a:tblGrid>
              <a:tr h="0">
                <a:tc>
                  <a:txBody>
                    <a:bodyPr/>
                    <a:lstStyle/>
                    <a:p>
                      <a:pPr algn="ctr">
                        <a:lnSpc>
                          <a:spcPct val="115000"/>
                        </a:lnSpc>
                        <a:spcBef>
                          <a:spcPts val="600"/>
                        </a:spcBef>
                        <a:spcAft>
                          <a:spcPts val="600"/>
                        </a:spcAft>
                      </a:pPr>
                      <a:r>
                        <a:rPr lang="en-US" sz="2000" dirty="0"/>
                        <a:t>Main pathogens</a:t>
                      </a:r>
                    </a:p>
                  </a:txBody>
                  <a:tcPr marL="45720" marR="45720"/>
                </a:tc>
                <a:tc>
                  <a:txBody>
                    <a:bodyPr/>
                    <a:lstStyle/>
                    <a:p>
                      <a:pPr algn="ctr">
                        <a:lnSpc>
                          <a:spcPct val="115000"/>
                        </a:lnSpc>
                        <a:spcBef>
                          <a:spcPts val="600"/>
                        </a:spcBef>
                        <a:spcAft>
                          <a:spcPts val="600"/>
                        </a:spcAft>
                      </a:pPr>
                      <a:r>
                        <a:rPr lang="en-US" sz="2000"/>
                        <a:t>Characteristics</a:t>
                      </a:r>
                    </a:p>
                  </a:txBody>
                  <a:tcPr marL="45720" marR="45720"/>
                </a:tc>
              </a:tr>
              <a:tr h="0">
                <a:tc>
                  <a:txBody>
                    <a:bodyPr/>
                    <a:lstStyle/>
                    <a:p>
                      <a:pPr marL="342900" lvl="0" indent="-342900" rtl="0">
                        <a:lnSpc>
                          <a:spcPct val="115000"/>
                        </a:lnSpc>
                        <a:spcAft>
                          <a:spcPts val="1000"/>
                        </a:spcAft>
                        <a:buSzPts val="1000"/>
                        <a:buFont typeface="Symbol"/>
                        <a:buChar char=""/>
                        <a:tabLst>
                          <a:tab pos="457200" algn="l"/>
                        </a:tabLst>
                      </a:pPr>
                      <a:r>
                        <a:rPr lang="en-US" sz="2000" dirty="0"/>
                        <a:t>Enterococci, especially Enterococcus </a:t>
                      </a:r>
                      <a:r>
                        <a:rPr lang="en-US" sz="2000" dirty="0" err="1"/>
                        <a:t>faecalis</a:t>
                      </a:r>
                      <a:r>
                        <a:rPr lang="en-US" sz="2000" dirty="0"/>
                        <a:t> </a:t>
                      </a:r>
                      <a:r>
                        <a:rPr lang="en-US" sz="2000" dirty="0" smtClean="0"/>
                        <a:t>   (&lt; </a:t>
                      </a:r>
                      <a:r>
                        <a:rPr lang="en-US" sz="2000" dirty="0"/>
                        <a:t>10%)</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Multiple drug resistance </a:t>
                      </a:r>
                    </a:p>
                    <a:p>
                      <a:pPr marL="342900" lvl="0" indent="-342900">
                        <a:lnSpc>
                          <a:spcPct val="115000"/>
                        </a:lnSpc>
                        <a:spcAft>
                          <a:spcPts val="1000"/>
                        </a:spcAft>
                        <a:buSzPts val="1000"/>
                        <a:buFont typeface="Symbol"/>
                        <a:buChar char=""/>
                        <a:tabLst>
                          <a:tab pos="457200" algn="l"/>
                        </a:tabLst>
                      </a:pPr>
                      <a:r>
                        <a:rPr lang="en-US" sz="2000" dirty="0"/>
                        <a:t>Common cause of IE following nosocomial urinary tract infections (UTIs) </a:t>
                      </a:r>
                    </a:p>
                    <a:p>
                      <a:pPr marL="342900" lvl="0" indent="-342900">
                        <a:lnSpc>
                          <a:spcPct val="115000"/>
                        </a:lnSpc>
                        <a:spcAft>
                          <a:spcPts val="1000"/>
                        </a:spcAft>
                        <a:buSzPts val="1000"/>
                        <a:buFont typeface="Symbol"/>
                        <a:buChar char=""/>
                        <a:tabLst>
                          <a:tab pos="457200" algn="l"/>
                        </a:tabLst>
                      </a:pPr>
                      <a:r>
                        <a:rPr lang="en-US" sz="2000" dirty="0"/>
                        <a:t>Following gastrointestinal or genitourinary procedures</a:t>
                      </a:r>
                    </a:p>
                  </a:txBody>
                  <a:tcPr marL="45720" marR="45720"/>
                </a:tc>
              </a:tr>
            </a:tbl>
          </a:graphicData>
        </a:graphic>
      </p:graphicFrame>
      <p:sp>
        <p:nvSpPr>
          <p:cNvPr id="3" name="Right Arrow 2"/>
          <p:cNvSpPr/>
          <p:nvPr/>
        </p:nvSpPr>
        <p:spPr>
          <a:xfrm>
            <a:off x="6732240" y="551723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77495167"/>
              </p:ext>
            </p:extLst>
          </p:nvPr>
        </p:nvGraphicFramePr>
        <p:xfrm>
          <a:off x="457200" y="1772816"/>
          <a:ext cx="8229600" cy="2062480"/>
        </p:xfrm>
        <a:graphic>
          <a:graphicData uri="http://schemas.openxmlformats.org/drawingml/2006/table">
            <a:tbl>
              <a:tblPr firstRow="1" firstCol="1" bandRow="1">
                <a:tableStyleId>{5DA37D80-6434-44D0-A028-1B22A696006F}</a:tableStyleId>
              </a:tblPr>
              <a:tblGrid>
                <a:gridCol w="4114800"/>
                <a:gridCol w="4114800"/>
              </a:tblGrid>
              <a:tr h="0">
                <a:tc>
                  <a:txBody>
                    <a:bodyPr/>
                    <a:lstStyle/>
                    <a:p>
                      <a:pPr algn="ctr">
                        <a:lnSpc>
                          <a:spcPct val="115000"/>
                        </a:lnSpc>
                        <a:spcBef>
                          <a:spcPts val="600"/>
                        </a:spcBef>
                        <a:spcAft>
                          <a:spcPts val="600"/>
                        </a:spcAft>
                      </a:pPr>
                      <a:r>
                        <a:rPr lang="en-US" sz="2000"/>
                        <a:t>Main pathogens</a:t>
                      </a:r>
                    </a:p>
                  </a:txBody>
                  <a:tcPr marL="45720" marR="45720"/>
                </a:tc>
                <a:tc>
                  <a:txBody>
                    <a:bodyPr/>
                    <a:lstStyle/>
                    <a:p>
                      <a:pPr algn="ctr">
                        <a:lnSpc>
                          <a:spcPct val="115000"/>
                        </a:lnSpc>
                        <a:spcBef>
                          <a:spcPts val="600"/>
                        </a:spcBef>
                        <a:spcAft>
                          <a:spcPts val="600"/>
                        </a:spcAft>
                      </a:pPr>
                      <a:r>
                        <a:rPr lang="en-US" sz="2000"/>
                        <a:t>Characteristics</a:t>
                      </a:r>
                    </a:p>
                  </a:txBody>
                  <a:tcPr marL="45720" marR="45720"/>
                </a:tc>
              </a:tr>
              <a:tr h="0">
                <a:tc>
                  <a:txBody>
                    <a:bodyPr/>
                    <a:lstStyle/>
                    <a:p>
                      <a:pPr marL="342900" lvl="0" indent="-342900" rtl="0">
                        <a:lnSpc>
                          <a:spcPct val="115000"/>
                        </a:lnSpc>
                        <a:spcAft>
                          <a:spcPts val="1000"/>
                        </a:spcAft>
                        <a:buSzPts val="1000"/>
                        <a:buFont typeface="Symbol"/>
                        <a:buChar char=""/>
                        <a:tabLst>
                          <a:tab pos="457200" algn="l"/>
                        </a:tabLst>
                      </a:pPr>
                      <a:r>
                        <a:rPr lang="en-US" sz="2000"/>
                        <a:t>Streptococcus gallolyticus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S. </a:t>
                      </a:r>
                      <a:r>
                        <a:rPr lang="en-US" sz="2000" dirty="0" err="1"/>
                        <a:t>gallolyticus</a:t>
                      </a:r>
                      <a:r>
                        <a:rPr lang="en-US" sz="2000" dirty="0"/>
                        <a:t> is associated with colorectal cancer</a:t>
                      </a:r>
                    </a:p>
                    <a:p>
                      <a:pPr marL="342900" lvl="0" indent="-342900">
                        <a:lnSpc>
                          <a:spcPct val="115000"/>
                        </a:lnSpc>
                        <a:spcAft>
                          <a:spcPts val="1000"/>
                        </a:spcAft>
                        <a:buSzPts val="1000"/>
                        <a:buFont typeface="Symbol"/>
                        <a:buChar char=""/>
                        <a:tabLst>
                          <a:tab pos="457200" algn="l"/>
                        </a:tabLst>
                      </a:pPr>
                      <a:r>
                        <a:rPr lang="en-US" sz="2000" dirty="0"/>
                        <a:t>If S. </a:t>
                      </a:r>
                      <a:r>
                        <a:rPr lang="en-US" sz="2000" dirty="0" err="1"/>
                        <a:t>gallolyticus</a:t>
                      </a:r>
                      <a:r>
                        <a:rPr lang="en-US" sz="2000" dirty="0"/>
                        <a:t> is detected, colonoscopy is indicated</a:t>
                      </a:r>
                    </a:p>
                  </a:txBody>
                  <a:tcPr marL="45720" marR="45720"/>
                </a:tc>
              </a:tr>
            </a:tbl>
          </a:graphicData>
        </a:graphic>
      </p:graphicFrame>
      <p:sp>
        <p:nvSpPr>
          <p:cNvPr id="3" name="Right Arrow 2"/>
          <p:cNvSpPr/>
          <p:nvPr/>
        </p:nvSpPr>
        <p:spPr>
          <a:xfrm>
            <a:off x="6732240" y="551723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63602914"/>
              </p:ext>
            </p:extLst>
          </p:nvPr>
        </p:nvGraphicFramePr>
        <p:xfrm>
          <a:off x="457200" y="2137268"/>
          <a:ext cx="8229600" cy="2413000"/>
        </p:xfrm>
        <a:graphic>
          <a:graphicData uri="http://schemas.openxmlformats.org/drawingml/2006/table">
            <a:tbl>
              <a:tblPr firstRow="1" firstCol="1" bandRow="1">
                <a:tableStyleId>{5DA37D80-6434-44D0-A028-1B22A696006F}</a:tableStyleId>
              </a:tblPr>
              <a:tblGrid>
                <a:gridCol w="4114800"/>
                <a:gridCol w="4114800"/>
              </a:tblGrid>
              <a:tr h="0">
                <a:tc>
                  <a:txBody>
                    <a:bodyPr/>
                    <a:lstStyle/>
                    <a:p>
                      <a:pPr algn="ctr">
                        <a:lnSpc>
                          <a:spcPct val="115000"/>
                        </a:lnSpc>
                        <a:spcBef>
                          <a:spcPts val="600"/>
                        </a:spcBef>
                        <a:spcAft>
                          <a:spcPts val="600"/>
                        </a:spcAft>
                      </a:pPr>
                      <a:r>
                        <a:rPr lang="en-US" sz="2000" dirty="0"/>
                        <a:t>Main pathogens</a:t>
                      </a:r>
                    </a:p>
                  </a:txBody>
                  <a:tcPr marL="45720" marR="45720"/>
                </a:tc>
                <a:tc>
                  <a:txBody>
                    <a:bodyPr/>
                    <a:lstStyle/>
                    <a:p>
                      <a:pPr algn="ctr">
                        <a:lnSpc>
                          <a:spcPct val="115000"/>
                        </a:lnSpc>
                        <a:spcBef>
                          <a:spcPts val="600"/>
                        </a:spcBef>
                        <a:spcAft>
                          <a:spcPts val="600"/>
                        </a:spcAft>
                      </a:pPr>
                      <a:r>
                        <a:rPr lang="en-US" sz="2000"/>
                        <a:t>Characteristics</a:t>
                      </a:r>
                    </a:p>
                  </a:txBody>
                  <a:tcPr marL="45720" marR="45720"/>
                </a:tc>
              </a:tr>
              <a:tr h="0">
                <a:tc>
                  <a:txBody>
                    <a:bodyPr/>
                    <a:lstStyle/>
                    <a:p>
                      <a:pPr marL="342900" lvl="0" indent="-342900" rtl="0">
                        <a:lnSpc>
                          <a:spcPct val="115000"/>
                        </a:lnSpc>
                        <a:spcAft>
                          <a:spcPts val="1000"/>
                        </a:spcAft>
                        <a:buSzPts val="1000"/>
                        <a:buFont typeface="Symbol"/>
                        <a:buChar char=""/>
                        <a:tabLst>
                          <a:tab pos="457200" algn="l"/>
                        </a:tabLst>
                      </a:pPr>
                      <a:r>
                        <a:rPr lang="en-US" sz="2000" dirty="0"/>
                        <a:t>Gram-negative HACEK group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Physiological oral pharyngeal flora (∼ 3% of cases of IE)</a:t>
                      </a:r>
                    </a:p>
                    <a:p>
                      <a:pPr marL="342900" lvl="0" indent="-342900">
                        <a:lnSpc>
                          <a:spcPct val="115000"/>
                        </a:lnSpc>
                        <a:spcAft>
                          <a:spcPts val="1000"/>
                        </a:spcAft>
                        <a:buSzPts val="1000"/>
                        <a:buFont typeface="Symbol"/>
                        <a:buChar char=""/>
                        <a:tabLst>
                          <a:tab pos="457200" algn="l"/>
                        </a:tabLst>
                      </a:pPr>
                      <a:r>
                        <a:rPr lang="en-US" sz="2000" dirty="0"/>
                        <a:t>In patients with poor dental hygiene and/or periodontal infection</a:t>
                      </a:r>
                    </a:p>
                  </a:txBody>
                  <a:tcPr marL="45720" marR="45720"/>
                </a:tc>
              </a:tr>
            </a:tbl>
          </a:graphicData>
        </a:graphic>
      </p:graphicFrame>
      <p:sp>
        <p:nvSpPr>
          <p:cNvPr id="3" name="Right Arrow 2"/>
          <p:cNvSpPr/>
          <p:nvPr/>
        </p:nvSpPr>
        <p:spPr>
          <a:xfrm>
            <a:off x="6732240" y="551723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834683801"/>
              </p:ext>
            </p:extLst>
          </p:nvPr>
        </p:nvGraphicFramePr>
        <p:xfrm>
          <a:off x="457200" y="2132856"/>
          <a:ext cx="8229600" cy="2540000"/>
        </p:xfrm>
        <a:graphic>
          <a:graphicData uri="http://schemas.openxmlformats.org/drawingml/2006/table">
            <a:tbl>
              <a:tblPr firstRow="1" firstCol="1" bandRow="1">
                <a:tableStyleId>{5DA37D80-6434-44D0-A028-1B22A696006F}</a:tableStyleId>
              </a:tblPr>
              <a:tblGrid>
                <a:gridCol w="4114800"/>
                <a:gridCol w="4114800"/>
              </a:tblGrid>
              <a:tr h="0">
                <a:tc>
                  <a:txBody>
                    <a:bodyPr/>
                    <a:lstStyle/>
                    <a:p>
                      <a:pPr algn="ctr">
                        <a:lnSpc>
                          <a:spcPct val="115000"/>
                        </a:lnSpc>
                        <a:spcBef>
                          <a:spcPts val="600"/>
                        </a:spcBef>
                        <a:spcAft>
                          <a:spcPts val="600"/>
                        </a:spcAft>
                      </a:pPr>
                      <a:r>
                        <a:rPr lang="en-US" sz="2000" dirty="0"/>
                        <a:t>Main pathogens</a:t>
                      </a:r>
                    </a:p>
                  </a:txBody>
                  <a:tcPr marL="45720" marR="45720"/>
                </a:tc>
                <a:tc>
                  <a:txBody>
                    <a:bodyPr/>
                    <a:lstStyle/>
                    <a:p>
                      <a:pPr algn="ctr">
                        <a:lnSpc>
                          <a:spcPct val="115000"/>
                        </a:lnSpc>
                        <a:spcBef>
                          <a:spcPts val="600"/>
                        </a:spcBef>
                        <a:spcAft>
                          <a:spcPts val="600"/>
                        </a:spcAft>
                      </a:pPr>
                      <a:r>
                        <a:rPr lang="en-US" sz="2000"/>
                        <a:t>Characteristics</a:t>
                      </a:r>
                    </a:p>
                  </a:txBody>
                  <a:tcPr marL="45720" marR="45720"/>
                </a:tc>
              </a:tr>
              <a:tr h="0">
                <a:tc>
                  <a:txBody>
                    <a:bodyPr/>
                    <a:lstStyle/>
                    <a:p>
                      <a:pPr marL="342900" lvl="0" indent="-342900" rtl="0">
                        <a:lnSpc>
                          <a:spcPct val="115000"/>
                        </a:lnSpc>
                        <a:spcAft>
                          <a:spcPts val="1000"/>
                        </a:spcAft>
                        <a:buSzPts val="1000"/>
                        <a:buFont typeface="Symbol"/>
                        <a:buChar char=""/>
                        <a:tabLst>
                          <a:tab pos="457200" algn="l"/>
                        </a:tabLst>
                      </a:pPr>
                      <a:r>
                        <a:rPr lang="en-US" sz="2000" dirty="0"/>
                        <a:t>Candida species</a:t>
                      </a:r>
                    </a:p>
                    <a:p>
                      <a:pPr marL="342900" lvl="0" indent="-342900">
                        <a:lnSpc>
                          <a:spcPct val="115000"/>
                        </a:lnSpc>
                        <a:spcAft>
                          <a:spcPts val="1000"/>
                        </a:spcAft>
                        <a:buSzPts val="1000"/>
                        <a:buFont typeface="Symbol"/>
                        <a:buChar char=""/>
                        <a:tabLst>
                          <a:tab pos="457200" algn="l"/>
                        </a:tabLst>
                      </a:pPr>
                      <a:r>
                        <a:rPr lang="en-US" sz="2000" dirty="0"/>
                        <a:t>Aspergillus </a:t>
                      </a:r>
                      <a:r>
                        <a:rPr lang="en-US" sz="2000" dirty="0" err="1"/>
                        <a:t>fumigatus</a:t>
                      </a:r>
                      <a:endParaRPr lang="en-US" sz="2000" dirty="0"/>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Causes IE in immunosuppressed patients</a:t>
                      </a:r>
                    </a:p>
                    <a:p>
                      <a:pPr marL="342900" lvl="0" indent="-342900">
                        <a:lnSpc>
                          <a:spcPct val="115000"/>
                        </a:lnSpc>
                        <a:spcAft>
                          <a:spcPts val="1000"/>
                        </a:spcAft>
                        <a:buSzPts val="1000"/>
                        <a:buFont typeface="Symbol"/>
                        <a:buChar char=""/>
                        <a:tabLst>
                          <a:tab pos="457200" algn="l"/>
                        </a:tabLst>
                      </a:pPr>
                      <a:r>
                        <a:rPr lang="en-US" sz="2000" dirty="0"/>
                        <a:t>Causes IE in IV drug abusers</a:t>
                      </a:r>
                    </a:p>
                    <a:p>
                      <a:pPr marL="342900" lvl="0" indent="-342900">
                        <a:lnSpc>
                          <a:spcPct val="115000"/>
                        </a:lnSpc>
                        <a:spcAft>
                          <a:spcPts val="1000"/>
                        </a:spcAft>
                        <a:buSzPts val="1000"/>
                        <a:buFont typeface="Symbol"/>
                        <a:buChar char=""/>
                        <a:tabLst>
                          <a:tab pos="457200" algn="l"/>
                        </a:tabLst>
                      </a:pPr>
                      <a:r>
                        <a:rPr lang="en-US" sz="2000" dirty="0"/>
                        <a:t>Cause of IE after </a:t>
                      </a:r>
                      <a:r>
                        <a:rPr lang="en-US" sz="2000" dirty="0" err="1"/>
                        <a:t>cardiosurgical</a:t>
                      </a:r>
                      <a:r>
                        <a:rPr lang="en-US" sz="2000" dirty="0"/>
                        <a:t> interventions</a:t>
                      </a:r>
                    </a:p>
                  </a:txBody>
                  <a:tcPr marL="45720" marR="45720"/>
                </a:tc>
              </a:tr>
            </a:tbl>
          </a:graphicData>
        </a:graphic>
      </p:graphicFrame>
    </p:spTree>
    <p:extLst>
      <p:ext uri="{BB962C8B-B14F-4D97-AF65-F5344CB8AC3E}">
        <p14:creationId xmlns:p14="http://schemas.microsoft.com/office/powerpoint/2010/main" val="2074763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985952"/>
            <a:ext cx="8118648" cy="1938992"/>
          </a:xfrm>
          <a:prstGeom prst="rect">
            <a:avLst/>
          </a:prstGeom>
        </p:spPr>
        <p:txBody>
          <a:bodyPr wrap="square">
            <a:spAutoFit/>
          </a:bodyPr>
          <a:lstStyle/>
          <a:p>
            <a:r>
              <a:rPr lang="en-US" sz="3000" b="1" dirty="0"/>
              <a:t>Risk factors</a:t>
            </a:r>
          </a:p>
          <a:p>
            <a:pPr marL="285750" indent="-285750">
              <a:buFont typeface="Wingdings" pitchFamily="2" charset="2"/>
              <a:buChar char="§"/>
            </a:pPr>
            <a:r>
              <a:rPr lang="en-US" sz="3000" b="1" dirty="0"/>
              <a:t>Demographics</a:t>
            </a:r>
            <a:endParaRPr lang="en-US" sz="3000" dirty="0"/>
          </a:p>
          <a:p>
            <a:pPr marL="742950" lvl="1" indent="-285750">
              <a:buFont typeface="Wingdings" pitchFamily="2" charset="2"/>
              <a:buChar char="§"/>
            </a:pPr>
            <a:r>
              <a:rPr lang="en-US" sz="3000" dirty="0"/>
              <a:t>Male sex</a:t>
            </a:r>
          </a:p>
          <a:p>
            <a:pPr marL="742950" lvl="1" indent="-285750">
              <a:buFont typeface="Wingdings" pitchFamily="2" charset="2"/>
              <a:buChar char="§"/>
            </a:pPr>
            <a:r>
              <a:rPr lang="en-US" sz="3000" dirty="0"/>
              <a:t>Age &gt; 60 </a:t>
            </a:r>
            <a:r>
              <a:rPr lang="en-US" sz="3000" dirty="0" smtClean="0"/>
              <a:t>years</a:t>
            </a:r>
            <a:endParaRPr lang="en-US" sz="3000" dirty="0"/>
          </a:p>
        </p:txBody>
      </p:sp>
      <p:sp>
        <p:nvSpPr>
          <p:cNvPr id="3" name="Right Arrow 2"/>
          <p:cNvSpPr/>
          <p:nvPr/>
        </p:nvSpPr>
        <p:spPr>
          <a:xfrm>
            <a:off x="6732240" y="587727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6732240" y="587727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41784" y="1305342"/>
            <a:ext cx="8334672" cy="3323987"/>
          </a:xfrm>
          <a:prstGeom prst="rect">
            <a:avLst/>
          </a:prstGeom>
        </p:spPr>
        <p:txBody>
          <a:bodyPr wrap="square">
            <a:spAutoFit/>
          </a:bodyPr>
          <a:lstStyle/>
          <a:p>
            <a:pPr marL="285750" indent="-285750">
              <a:buFont typeface="Wingdings" pitchFamily="2" charset="2"/>
              <a:buChar char="§"/>
            </a:pPr>
            <a:r>
              <a:rPr lang="en-US" sz="3000" b="1" dirty="0" smtClean="0"/>
              <a:t>Preexisting conditions</a:t>
            </a:r>
            <a:endParaRPr lang="en-US" sz="3000" dirty="0" smtClean="0"/>
          </a:p>
          <a:p>
            <a:pPr marL="742950" lvl="1" indent="-285750">
              <a:buFont typeface="Wingdings" pitchFamily="2" charset="2"/>
              <a:buChar char="§"/>
            </a:pPr>
            <a:r>
              <a:rPr lang="en-US" sz="3000" b="1" dirty="0" smtClean="0"/>
              <a:t>Previous IE</a:t>
            </a:r>
          </a:p>
          <a:p>
            <a:pPr marL="742950" lvl="1" indent="-285750">
              <a:buFont typeface="Wingdings" pitchFamily="2" charset="2"/>
              <a:buChar char="§"/>
            </a:pPr>
            <a:r>
              <a:rPr lang="en-US" sz="3000" b="1" dirty="0" smtClean="0"/>
              <a:t>Prosthetic </a:t>
            </a:r>
            <a:r>
              <a:rPr lang="en-US" sz="3000" b="1" dirty="0" smtClean="0"/>
              <a:t>heart </a:t>
            </a:r>
            <a:r>
              <a:rPr lang="en-US" sz="3000" b="1" dirty="0" smtClean="0"/>
              <a:t>valves</a:t>
            </a:r>
            <a:endParaRPr lang="en-US" sz="3000" dirty="0" smtClean="0"/>
          </a:p>
          <a:p>
            <a:pPr marL="742950" lvl="1" indent="-285750">
              <a:buFont typeface="Wingdings" pitchFamily="2" charset="2"/>
              <a:buChar char="§"/>
            </a:pPr>
            <a:r>
              <a:rPr lang="en-US" sz="3000" b="1" dirty="0" smtClean="0"/>
              <a:t>Congenital</a:t>
            </a:r>
            <a:r>
              <a:rPr lang="en-US" sz="3000" b="1" dirty="0" smtClean="0"/>
              <a:t> heart </a:t>
            </a:r>
            <a:r>
              <a:rPr lang="en-US" sz="3000" b="1" dirty="0" smtClean="0"/>
              <a:t>defects: cyanotic congenital  heart disease, &amp; unrepaired congenital heart disease. </a:t>
            </a:r>
          </a:p>
          <a:p>
            <a:pPr marL="742950" lvl="1" indent="-285750">
              <a:buFont typeface="Wingdings" pitchFamily="2" charset="2"/>
              <a:buChar char="§"/>
            </a:pPr>
            <a:r>
              <a:rPr lang="en-US" sz="3000" b="1" dirty="0" smtClean="0"/>
              <a:t>Heart transplantation</a:t>
            </a:r>
            <a:r>
              <a:rPr lang="en-US" sz="3000" b="1" dirty="0" smtClean="0"/>
              <a:t>. </a:t>
            </a:r>
            <a:endParaRPr lang="en-US" sz="3000" dirty="0" smtClean="0"/>
          </a:p>
        </p:txBody>
      </p:sp>
    </p:spTree>
    <p:extLst>
      <p:ext uri="{BB962C8B-B14F-4D97-AF65-F5344CB8AC3E}">
        <p14:creationId xmlns:p14="http://schemas.microsoft.com/office/powerpoint/2010/main" val="2074763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700808"/>
            <a:ext cx="8424936" cy="3785652"/>
          </a:xfrm>
          <a:prstGeom prst="rect">
            <a:avLst/>
          </a:prstGeom>
        </p:spPr>
        <p:txBody>
          <a:bodyPr wrap="square">
            <a:spAutoFit/>
          </a:bodyPr>
          <a:lstStyle/>
          <a:p>
            <a:pPr marL="285750" indent="-285750">
              <a:buFont typeface="Wingdings" pitchFamily="2" charset="2"/>
              <a:buChar char="§"/>
            </a:pPr>
            <a:r>
              <a:rPr lang="en-US" sz="3000" b="1" dirty="0" smtClean="0"/>
              <a:t>Bacteremia source</a:t>
            </a:r>
            <a:endParaRPr lang="en-US" sz="3000" dirty="0" smtClean="0"/>
          </a:p>
          <a:p>
            <a:pPr marL="742950" lvl="1" indent="-285750">
              <a:buFont typeface="Wingdings" pitchFamily="2" charset="2"/>
              <a:buChar char="§"/>
            </a:pPr>
            <a:r>
              <a:rPr lang="en-US" sz="3000" dirty="0" smtClean="0"/>
              <a:t>Dental procedures (highest risk), infected </a:t>
            </a:r>
            <a:r>
              <a:rPr lang="en-US" sz="3000" dirty="0" smtClean="0"/>
              <a:t>peripheral venous catheters, </a:t>
            </a:r>
            <a:r>
              <a:rPr lang="en-US" sz="3000" dirty="0" smtClean="0"/>
              <a:t>or infected surgery </a:t>
            </a:r>
            <a:r>
              <a:rPr lang="en-US" sz="3000" dirty="0" smtClean="0"/>
              <a:t> </a:t>
            </a:r>
          </a:p>
          <a:p>
            <a:pPr marL="742950" lvl="1" indent="-285750">
              <a:buFont typeface="Wingdings" pitchFamily="2" charset="2"/>
              <a:buChar char="§"/>
            </a:pPr>
            <a:r>
              <a:rPr lang="en-US" sz="3000" dirty="0" smtClean="0"/>
              <a:t>Non-sterile venous injections (e.g., </a:t>
            </a:r>
            <a:r>
              <a:rPr lang="en-US" sz="3000" b="1" dirty="0" smtClean="0"/>
              <a:t>IV drug abuse</a:t>
            </a:r>
            <a:r>
              <a:rPr lang="en-US" sz="3000" dirty="0" smtClean="0"/>
              <a:t>)</a:t>
            </a:r>
          </a:p>
          <a:p>
            <a:pPr marL="742950" lvl="1" indent="-285750">
              <a:buFont typeface="Wingdings" pitchFamily="2" charset="2"/>
              <a:buChar char="§"/>
            </a:pPr>
            <a:r>
              <a:rPr lang="en-US" sz="3000" dirty="0" smtClean="0"/>
              <a:t>Bacterial infections of various organs (e.g., UTIs, spondylodiscitis)</a:t>
            </a:r>
            <a:endParaRPr lang="en-US" sz="3000" dirty="0"/>
          </a:p>
        </p:txBody>
      </p:sp>
    </p:spTree>
    <p:extLst>
      <p:ext uri="{BB962C8B-B14F-4D97-AF65-F5344CB8AC3E}">
        <p14:creationId xmlns:p14="http://schemas.microsoft.com/office/powerpoint/2010/main" val="2074763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5846"/>
            <a:ext cx="8280920" cy="6093976"/>
          </a:xfrm>
          <a:prstGeom prst="rect">
            <a:avLst/>
          </a:prstGeom>
        </p:spPr>
        <p:txBody>
          <a:bodyPr wrap="square">
            <a:spAutoFit/>
          </a:bodyPr>
          <a:lstStyle/>
          <a:p>
            <a:r>
              <a:rPr lang="en-US" sz="3000" b="1" dirty="0"/>
              <a:t>Pathophysiology</a:t>
            </a:r>
          </a:p>
          <a:p>
            <a:pPr marL="285750" indent="-285750">
              <a:buFont typeface="Wingdings" pitchFamily="2" charset="2"/>
              <a:buChar char="§"/>
            </a:pPr>
            <a:r>
              <a:rPr lang="en-US" sz="3000" b="1" dirty="0"/>
              <a:t>Pathogenesis</a:t>
            </a:r>
            <a:r>
              <a:rPr lang="en-US" sz="3000" dirty="0"/>
              <a:t>: localized infection or contamination → bacteremia → </a:t>
            </a:r>
            <a:r>
              <a:rPr lang="en-US" sz="3000" b="1" dirty="0"/>
              <a:t>bacterial colonization </a:t>
            </a:r>
            <a:r>
              <a:rPr lang="en-US" sz="3000" dirty="0"/>
              <a:t>of damaged valve areas → </a:t>
            </a:r>
            <a:r>
              <a:rPr lang="en-US" sz="3000" b="1" dirty="0"/>
              <a:t>formation of fibrin clots</a:t>
            </a:r>
            <a:r>
              <a:rPr lang="en-US" sz="3000" dirty="0"/>
              <a:t> encasing the vegetation → </a:t>
            </a:r>
            <a:r>
              <a:rPr lang="en-US" sz="3000" b="1" dirty="0"/>
              <a:t>valve destruction with loss of function</a:t>
            </a:r>
            <a:endParaRPr lang="en-US" sz="3000" dirty="0"/>
          </a:p>
          <a:p>
            <a:pPr marL="742950" lvl="1" indent="-285750">
              <a:buFont typeface="Wingdings" pitchFamily="2" charset="2"/>
              <a:buChar char="§"/>
            </a:pPr>
            <a:r>
              <a:rPr lang="en-US" sz="3000" dirty="0"/>
              <a:t>Preexisting </a:t>
            </a:r>
            <a:r>
              <a:rPr lang="en-US" sz="3000" dirty="0" err="1"/>
              <a:t>valvular</a:t>
            </a:r>
            <a:r>
              <a:rPr lang="en-US" sz="3000" dirty="0"/>
              <a:t> endothelial damage or prosthetic valves predispose to bacterial colonization, especially of those that cause </a:t>
            </a:r>
            <a:r>
              <a:rPr lang="en-US" sz="3000" dirty="0" err="1"/>
              <a:t>subacute</a:t>
            </a:r>
            <a:r>
              <a:rPr lang="en-US" sz="3000" dirty="0"/>
              <a:t> IE </a:t>
            </a:r>
          </a:p>
          <a:p>
            <a:pPr marL="742950" lvl="1" indent="-285750">
              <a:buFont typeface="Wingdings" pitchFamily="2" charset="2"/>
              <a:buChar char="§"/>
            </a:pPr>
            <a:r>
              <a:rPr lang="en-US" sz="3000" dirty="0"/>
              <a:t>Frequency of valve involvement: mitral valve &gt; aortic valve &gt; tricuspid valve &gt; pulmonary valve </a:t>
            </a:r>
          </a:p>
        </p:txBody>
      </p:sp>
      <p:sp>
        <p:nvSpPr>
          <p:cNvPr id="3" name="Right Arrow 2"/>
          <p:cNvSpPr/>
          <p:nvPr/>
        </p:nvSpPr>
        <p:spPr>
          <a:xfrm>
            <a:off x="6732240" y="587727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628800"/>
            <a:ext cx="8496944" cy="2862322"/>
          </a:xfrm>
          <a:prstGeom prst="rect">
            <a:avLst/>
          </a:prstGeom>
        </p:spPr>
        <p:txBody>
          <a:bodyPr wrap="square">
            <a:spAutoFit/>
          </a:bodyPr>
          <a:lstStyle/>
          <a:p>
            <a:pPr marL="285750" indent="-285750">
              <a:buFont typeface="Wingdings" pitchFamily="2" charset="2"/>
              <a:buChar char="§"/>
            </a:pPr>
            <a:r>
              <a:rPr lang="en-US" sz="3000" b="1" dirty="0" smtClean="0"/>
              <a:t>Clinical consequences</a:t>
            </a:r>
            <a:endParaRPr lang="en-US" sz="3000" dirty="0" smtClean="0"/>
          </a:p>
          <a:p>
            <a:pPr marL="742950" lvl="1" indent="-285750">
              <a:buFont typeface="Wingdings" pitchFamily="2" charset="2"/>
              <a:buChar char="§"/>
            </a:pPr>
            <a:r>
              <a:rPr lang="en-US" sz="3000" dirty="0" smtClean="0"/>
              <a:t>Bacterial </a:t>
            </a:r>
            <a:r>
              <a:rPr lang="en-US" sz="3000" dirty="0" err="1" smtClean="0"/>
              <a:t>thromboemboli</a:t>
            </a:r>
            <a:r>
              <a:rPr lang="en-US" sz="3000" dirty="0" smtClean="0"/>
              <a:t> from bacterial vegetation → vessel occlusion with infarctions</a:t>
            </a:r>
          </a:p>
          <a:p>
            <a:pPr marL="742950" lvl="1" indent="-285750">
              <a:buFont typeface="Wingdings" pitchFamily="2" charset="2"/>
              <a:buChar char="§"/>
            </a:pPr>
            <a:r>
              <a:rPr lang="en-US" sz="3000" dirty="0" smtClean="0"/>
              <a:t>Formation of immune complexes and antibodies against tissue antigens → glomerulonephritis, Osler nodes</a:t>
            </a:r>
            <a:endParaRPr lang="en-US" sz="3000" dirty="0"/>
          </a:p>
        </p:txBody>
      </p:sp>
    </p:spTree>
    <p:extLst>
      <p:ext uri="{BB962C8B-B14F-4D97-AF65-F5344CB8AC3E}">
        <p14:creationId xmlns:p14="http://schemas.microsoft.com/office/powerpoint/2010/main" val="20747631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0"/>
            <a:ext cx="4572000" cy="1015663"/>
          </a:xfrm>
          <a:prstGeom prst="rect">
            <a:avLst/>
          </a:prstGeom>
        </p:spPr>
        <p:txBody>
          <a:bodyPr>
            <a:spAutoFit/>
          </a:bodyPr>
          <a:lstStyle/>
          <a:p>
            <a:r>
              <a:rPr lang="en-US" sz="3000" b="1" dirty="0">
                <a:effectLst>
                  <a:outerShdw blurRad="38100" dist="38100" dir="2700000" algn="tl">
                    <a:srgbClr val="000000">
                      <a:alpha val="43137"/>
                    </a:srgbClr>
                  </a:outerShdw>
                </a:effectLst>
              </a:rPr>
              <a:t>Clinical features</a:t>
            </a:r>
          </a:p>
          <a:p>
            <a:r>
              <a:rPr lang="en-US" sz="3000" b="1" dirty="0">
                <a:effectLst>
                  <a:outerShdw blurRad="38100" dist="38100" dir="2700000" algn="tl">
                    <a:srgbClr val="000000">
                      <a:alpha val="43137"/>
                    </a:srgbClr>
                  </a:outerShdw>
                </a:effectLst>
              </a:rPr>
              <a:t>Course of disease</a:t>
            </a:r>
          </a:p>
        </p:txBody>
      </p:sp>
      <p:graphicFrame>
        <p:nvGraphicFramePr>
          <p:cNvPr id="3" name="Table 2"/>
          <p:cNvGraphicFramePr>
            <a:graphicFrameLocks noGrp="1"/>
          </p:cNvGraphicFramePr>
          <p:nvPr>
            <p:extLst>
              <p:ext uri="{D42A27DB-BD31-4B8C-83A1-F6EECF244321}">
                <p14:modId xmlns:p14="http://schemas.microsoft.com/office/powerpoint/2010/main" val="730657413"/>
              </p:ext>
            </p:extLst>
          </p:nvPr>
        </p:nvGraphicFramePr>
        <p:xfrm>
          <a:off x="457200" y="1162144"/>
          <a:ext cx="8229600" cy="4643120"/>
        </p:xfrm>
        <a:graphic>
          <a:graphicData uri="http://schemas.openxmlformats.org/drawingml/2006/table">
            <a:tbl>
              <a:tblPr firstRow="1" firstCol="1" bandRow="1">
                <a:tableStyleId>{5DA37D80-6434-44D0-A028-1B22A696006F}</a:tableStyleId>
              </a:tblPr>
              <a:tblGrid>
                <a:gridCol w="946448"/>
                <a:gridCol w="2016224"/>
                <a:gridCol w="2736304"/>
                <a:gridCol w="2530624"/>
              </a:tblGrid>
              <a:tr h="0">
                <a:tc>
                  <a:txBody>
                    <a:bodyPr/>
                    <a:lstStyle/>
                    <a:p>
                      <a:pPr>
                        <a:lnSpc>
                          <a:spcPct val="115000"/>
                        </a:lnSpc>
                      </a:pPr>
                      <a:endParaRPr lang="en-US" sz="2000" dirty="0"/>
                    </a:p>
                  </a:txBody>
                  <a:tcPr marL="45720" marR="45720"/>
                </a:tc>
                <a:tc>
                  <a:txBody>
                    <a:bodyPr/>
                    <a:lstStyle/>
                    <a:p>
                      <a:pPr algn="ctr">
                        <a:lnSpc>
                          <a:spcPct val="115000"/>
                        </a:lnSpc>
                        <a:spcBef>
                          <a:spcPts val="600"/>
                        </a:spcBef>
                        <a:spcAft>
                          <a:spcPts val="600"/>
                        </a:spcAft>
                      </a:pPr>
                      <a:r>
                        <a:rPr lang="en-US" sz="2000"/>
                        <a:t>Acute bacterial endocarditis</a:t>
                      </a:r>
                    </a:p>
                  </a:txBody>
                  <a:tcPr marL="45720" marR="45720"/>
                </a:tc>
                <a:tc>
                  <a:txBody>
                    <a:bodyPr/>
                    <a:lstStyle/>
                    <a:p>
                      <a:pPr algn="ctr">
                        <a:lnSpc>
                          <a:spcPct val="115000"/>
                        </a:lnSpc>
                        <a:spcBef>
                          <a:spcPts val="600"/>
                        </a:spcBef>
                        <a:spcAft>
                          <a:spcPts val="600"/>
                        </a:spcAft>
                      </a:pPr>
                      <a:r>
                        <a:rPr lang="en-US" sz="2000"/>
                        <a:t>Subacute bacterial endocarditis</a:t>
                      </a:r>
                    </a:p>
                  </a:txBody>
                  <a:tcPr marL="45720" marR="45720"/>
                </a:tc>
                <a:tc>
                  <a:txBody>
                    <a:bodyPr/>
                    <a:lstStyle/>
                    <a:p>
                      <a:pPr algn="ctr">
                        <a:lnSpc>
                          <a:spcPct val="115000"/>
                        </a:lnSpc>
                        <a:spcBef>
                          <a:spcPts val="600"/>
                        </a:spcBef>
                        <a:spcAft>
                          <a:spcPts val="600"/>
                        </a:spcAft>
                      </a:pPr>
                      <a:r>
                        <a:rPr lang="en-US" sz="2000"/>
                        <a:t>Prosthetic valve endocarditis</a:t>
                      </a:r>
                    </a:p>
                  </a:txBody>
                  <a:tcPr marL="45720" marR="45720"/>
                </a:tc>
              </a:tr>
              <a:tr h="0">
                <a:tc>
                  <a:txBody>
                    <a:bodyPr/>
                    <a:lstStyle/>
                    <a:p>
                      <a:pPr algn="ctr">
                        <a:lnSpc>
                          <a:spcPct val="115000"/>
                        </a:lnSpc>
                        <a:spcBef>
                          <a:spcPts val="600"/>
                        </a:spcBef>
                        <a:spcAft>
                          <a:spcPts val="600"/>
                        </a:spcAft>
                      </a:pPr>
                      <a:r>
                        <a:rPr lang="en-US" sz="2000" dirty="0"/>
                        <a:t>Course</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Acute onset</a:t>
                      </a:r>
                    </a:p>
                    <a:p>
                      <a:pPr marL="342900" lvl="0" indent="-342900">
                        <a:lnSpc>
                          <a:spcPct val="115000"/>
                        </a:lnSpc>
                        <a:spcAft>
                          <a:spcPts val="1000"/>
                        </a:spcAft>
                        <a:buSzPts val="1000"/>
                        <a:buFont typeface="Symbol"/>
                        <a:buChar char=""/>
                        <a:tabLst>
                          <a:tab pos="457200" algn="l"/>
                        </a:tabLst>
                      </a:pPr>
                      <a:r>
                        <a:rPr lang="en-US" sz="2000" dirty="0"/>
                        <a:t>Rapid, fulminant progression </a:t>
                      </a:r>
                      <a:r>
                        <a:rPr lang="en-US" sz="2000" dirty="0" smtClean="0"/>
                        <a:t>( days </a:t>
                      </a:r>
                      <a:r>
                        <a:rPr lang="en-US" sz="2000" dirty="0"/>
                        <a:t>to weeks)</a:t>
                      </a:r>
                    </a:p>
                    <a:p>
                      <a:pPr marL="342900" lvl="0" indent="-342900">
                        <a:lnSpc>
                          <a:spcPct val="115000"/>
                        </a:lnSpc>
                        <a:spcAft>
                          <a:spcPts val="1000"/>
                        </a:spcAft>
                        <a:buSzPts val="1000"/>
                        <a:buFont typeface="Symbol"/>
                        <a:buChar char=""/>
                        <a:tabLst>
                          <a:tab pos="457200" algn="l"/>
                        </a:tabLst>
                      </a:pPr>
                      <a:r>
                        <a:rPr lang="en-US" sz="2000" dirty="0"/>
                        <a:t>More severe constitutional symptoms (e.g., high fever)</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Insidious onset</a:t>
                      </a:r>
                    </a:p>
                    <a:p>
                      <a:pPr marL="342900" lvl="0" indent="-342900">
                        <a:lnSpc>
                          <a:spcPct val="115000"/>
                        </a:lnSpc>
                        <a:spcAft>
                          <a:spcPts val="1000"/>
                        </a:spcAft>
                        <a:buSzPts val="1000"/>
                        <a:buFont typeface="Symbol"/>
                        <a:buChar char=""/>
                        <a:tabLst>
                          <a:tab pos="457200" algn="l"/>
                        </a:tabLst>
                      </a:pPr>
                      <a:r>
                        <a:rPr lang="en-US" sz="2000" dirty="0"/>
                        <a:t>Slow progression (weeks to months)</a:t>
                      </a:r>
                    </a:p>
                    <a:p>
                      <a:pPr marL="342900" lvl="0" indent="-342900">
                        <a:lnSpc>
                          <a:spcPct val="115000"/>
                        </a:lnSpc>
                        <a:spcAft>
                          <a:spcPts val="1000"/>
                        </a:spcAft>
                        <a:buSzPts val="1000"/>
                        <a:buFont typeface="Symbol"/>
                        <a:buChar char=""/>
                        <a:tabLst>
                          <a:tab pos="457200" algn="l"/>
                        </a:tabLst>
                      </a:pPr>
                      <a:r>
                        <a:rPr lang="en-US" sz="2000" dirty="0"/>
                        <a:t>Less severe constitutional symptoms (e.g., low fever possible, often absent)</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Early-onset: &lt; 60 days after surgery</a:t>
                      </a:r>
                    </a:p>
                    <a:p>
                      <a:pPr marL="342900" lvl="0" indent="-342900">
                        <a:lnSpc>
                          <a:spcPct val="115000"/>
                        </a:lnSpc>
                        <a:spcAft>
                          <a:spcPts val="1000"/>
                        </a:spcAft>
                        <a:buSzPts val="1000"/>
                        <a:buFont typeface="Symbol"/>
                        <a:buChar char=""/>
                        <a:tabLst>
                          <a:tab pos="457200" algn="l"/>
                        </a:tabLst>
                      </a:pPr>
                      <a:r>
                        <a:rPr lang="en-US" sz="2000" dirty="0"/>
                        <a:t>Late-onset: ≥ 60 days after surgery</a:t>
                      </a:r>
                    </a:p>
                  </a:txBody>
                  <a:tcPr marL="45720" marR="45720"/>
                </a:tc>
              </a:tr>
            </a:tbl>
          </a:graphicData>
        </a:graphic>
      </p:graphicFrame>
      <p:sp>
        <p:nvSpPr>
          <p:cNvPr id="4" name="Right Arrow 3"/>
          <p:cNvSpPr/>
          <p:nvPr/>
        </p:nvSpPr>
        <p:spPr>
          <a:xfrm>
            <a:off x="6732240" y="587727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1523891"/>
              </p:ext>
            </p:extLst>
          </p:nvPr>
        </p:nvGraphicFramePr>
        <p:xfrm>
          <a:off x="457200" y="908720"/>
          <a:ext cx="8229600" cy="4516120"/>
        </p:xfrm>
        <a:graphic>
          <a:graphicData uri="http://schemas.openxmlformats.org/drawingml/2006/table">
            <a:tbl>
              <a:tblPr firstRow="1" firstCol="1" bandRow="1">
                <a:tableStyleId>{5DA37D80-6434-44D0-A028-1B22A696006F}</a:tableStyleId>
              </a:tblPr>
              <a:tblGrid>
                <a:gridCol w="1882552"/>
                <a:gridCol w="2016224"/>
                <a:gridCol w="2273424"/>
                <a:gridCol w="2057400"/>
              </a:tblGrid>
              <a:tr h="0">
                <a:tc>
                  <a:txBody>
                    <a:bodyPr/>
                    <a:lstStyle/>
                    <a:p>
                      <a:pPr>
                        <a:lnSpc>
                          <a:spcPct val="115000"/>
                        </a:lnSpc>
                      </a:pPr>
                      <a:endParaRPr lang="en-US" sz="2000" dirty="0"/>
                    </a:p>
                  </a:txBody>
                  <a:tcPr marL="45720" marR="45720"/>
                </a:tc>
                <a:tc>
                  <a:txBody>
                    <a:bodyPr/>
                    <a:lstStyle/>
                    <a:p>
                      <a:pPr algn="ctr">
                        <a:lnSpc>
                          <a:spcPct val="115000"/>
                        </a:lnSpc>
                        <a:spcBef>
                          <a:spcPts val="600"/>
                        </a:spcBef>
                        <a:spcAft>
                          <a:spcPts val="600"/>
                        </a:spcAft>
                      </a:pPr>
                      <a:r>
                        <a:rPr lang="en-US" sz="2000"/>
                        <a:t>Acute bacterial endocarditis</a:t>
                      </a:r>
                    </a:p>
                  </a:txBody>
                  <a:tcPr marL="45720" marR="45720"/>
                </a:tc>
                <a:tc>
                  <a:txBody>
                    <a:bodyPr/>
                    <a:lstStyle/>
                    <a:p>
                      <a:pPr algn="ctr">
                        <a:lnSpc>
                          <a:spcPct val="115000"/>
                        </a:lnSpc>
                        <a:spcBef>
                          <a:spcPts val="600"/>
                        </a:spcBef>
                        <a:spcAft>
                          <a:spcPts val="600"/>
                        </a:spcAft>
                      </a:pPr>
                      <a:r>
                        <a:rPr lang="en-US" sz="2000"/>
                        <a:t>Subacute bacterial endocarditis</a:t>
                      </a:r>
                    </a:p>
                  </a:txBody>
                  <a:tcPr marL="45720" marR="45720"/>
                </a:tc>
                <a:tc>
                  <a:txBody>
                    <a:bodyPr/>
                    <a:lstStyle/>
                    <a:p>
                      <a:pPr algn="ctr">
                        <a:lnSpc>
                          <a:spcPct val="115000"/>
                        </a:lnSpc>
                        <a:spcBef>
                          <a:spcPts val="600"/>
                        </a:spcBef>
                        <a:spcAft>
                          <a:spcPts val="600"/>
                        </a:spcAft>
                      </a:pPr>
                      <a:r>
                        <a:rPr lang="en-US" sz="2000"/>
                        <a:t>Prosthetic valve endocarditis</a:t>
                      </a:r>
                    </a:p>
                  </a:txBody>
                  <a:tcPr marL="45720" marR="45720"/>
                </a:tc>
              </a:tr>
              <a:tr h="0">
                <a:tc>
                  <a:txBody>
                    <a:bodyPr/>
                    <a:lstStyle/>
                    <a:p>
                      <a:pPr algn="ctr">
                        <a:lnSpc>
                          <a:spcPct val="115000"/>
                        </a:lnSpc>
                        <a:spcAft>
                          <a:spcPts val="0"/>
                        </a:spcAft>
                      </a:pPr>
                      <a:r>
                        <a:rPr lang="en-US" sz="2000"/>
                        <a:t>Main pathogens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Most common: S. </a:t>
                      </a:r>
                      <a:r>
                        <a:rPr lang="en-US" sz="2000" dirty="0" err="1"/>
                        <a:t>aureus</a:t>
                      </a:r>
                      <a:endParaRPr lang="en-US" sz="2000" dirty="0"/>
                    </a:p>
                    <a:p>
                      <a:pPr marL="342900" lvl="0" indent="-342900">
                        <a:lnSpc>
                          <a:spcPct val="115000"/>
                        </a:lnSpc>
                        <a:spcAft>
                          <a:spcPts val="1000"/>
                        </a:spcAft>
                        <a:buSzPts val="1000"/>
                        <a:buFont typeface="Symbol"/>
                        <a:buChar char=""/>
                        <a:tabLst>
                          <a:tab pos="457200" algn="l"/>
                        </a:tabLst>
                      </a:pPr>
                      <a:r>
                        <a:rPr lang="en-US" sz="2000" dirty="0"/>
                        <a:t>Others: group A hemolytic </a:t>
                      </a:r>
                      <a:r>
                        <a:rPr lang="en-US" sz="2000" dirty="0" smtClean="0"/>
                        <a:t>     streptococci</a:t>
                      </a:r>
                      <a:r>
                        <a:rPr lang="en-US" sz="2000" dirty="0"/>
                        <a:t>, </a:t>
                      </a:r>
                      <a:r>
                        <a:rPr lang="en-US" sz="2000" dirty="0" smtClean="0"/>
                        <a:t>   </a:t>
                      </a:r>
                      <a:r>
                        <a:rPr lang="en-US" sz="2000" dirty="0" err="1" smtClean="0"/>
                        <a:t>S.pneumoniae,N.gonorrhoeae</a:t>
                      </a:r>
                      <a:endParaRPr lang="en-US" sz="2000" dirty="0"/>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Most common: </a:t>
                      </a:r>
                      <a:r>
                        <a:rPr lang="en-US" sz="2000" dirty="0" smtClean="0"/>
                        <a:t>             </a:t>
                      </a:r>
                      <a:r>
                        <a:rPr lang="en-US" sz="2000" dirty="0" err="1" smtClean="0"/>
                        <a:t>viridans</a:t>
                      </a:r>
                      <a:r>
                        <a:rPr lang="en-US" sz="2000" dirty="0" smtClean="0"/>
                        <a:t> </a:t>
                      </a:r>
                      <a:r>
                        <a:rPr lang="en-US" sz="2000" dirty="0"/>
                        <a:t>streptococci </a:t>
                      </a:r>
                      <a:r>
                        <a:rPr lang="en-US" sz="2000" dirty="0" smtClean="0"/>
                        <a:t>        species</a:t>
                      </a:r>
                      <a:endParaRPr lang="en-US" sz="2000" dirty="0"/>
                    </a:p>
                    <a:p>
                      <a:pPr marL="342900" lvl="0" indent="-342900">
                        <a:lnSpc>
                          <a:spcPct val="115000"/>
                        </a:lnSpc>
                        <a:spcAft>
                          <a:spcPts val="1000"/>
                        </a:spcAft>
                        <a:buSzPts val="1000"/>
                        <a:buFont typeface="Symbol"/>
                        <a:buChar char=""/>
                        <a:tabLst>
                          <a:tab pos="457200" algn="l"/>
                        </a:tabLst>
                      </a:pPr>
                      <a:r>
                        <a:rPr lang="en-US" sz="2000" dirty="0"/>
                        <a:t>Others: </a:t>
                      </a:r>
                      <a:r>
                        <a:rPr lang="en-US" sz="2000" dirty="0" err="1"/>
                        <a:t>nonenterococcal</a:t>
                      </a:r>
                      <a:r>
                        <a:rPr lang="en-US" sz="2000" dirty="0"/>
                        <a:t> group D streptococci </a:t>
                      </a:r>
                      <a:r>
                        <a:rPr lang="en-US" sz="2000" dirty="0" smtClean="0"/>
                        <a:t>    and</a:t>
                      </a:r>
                      <a:r>
                        <a:rPr lang="en-US" sz="2000" dirty="0"/>
                        <a:t> enterococci</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Early onset: S. epidermidis or S. </a:t>
                      </a:r>
                      <a:r>
                        <a:rPr lang="en-US" sz="2000" dirty="0" err="1"/>
                        <a:t>aureus</a:t>
                      </a:r>
                      <a:r>
                        <a:rPr lang="en-US" sz="2000" dirty="0"/>
                        <a:t> (most common) </a:t>
                      </a:r>
                    </a:p>
                    <a:p>
                      <a:pPr marL="342900" lvl="0" indent="-342900">
                        <a:lnSpc>
                          <a:spcPct val="115000"/>
                        </a:lnSpc>
                        <a:spcAft>
                          <a:spcPts val="1000"/>
                        </a:spcAft>
                        <a:buSzPts val="1000"/>
                        <a:buFont typeface="Symbol"/>
                        <a:buChar char=""/>
                        <a:tabLst>
                          <a:tab pos="457200" algn="l"/>
                        </a:tabLst>
                      </a:pPr>
                      <a:r>
                        <a:rPr lang="en-US" sz="2000" dirty="0"/>
                        <a:t>Late-onset: S. epidermidis </a:t>
                      </a:r>
                      <a:r>
                        <a:rPr lang="en-US" sz="2000" dirty="0" smtClean="0"/>
                        <a:t>     (</a:t>
                      </a:r>
                      <a:r>
                        <a:rPr lang="en-US" sz="2000" dirty="0"/>
                        <a:t>most common) </a:t>
                      </a:r>
                    </a:p>
                  </a:txBody>
                  <a:tcPr marL="45720" marR="45720"/>
                </a:tc>
              </a:tr>
            </a:tbl>
          </a:graphicData>
        </a:graphic>
      </p:graphicFrame>
    </p:spTree>
    <p:extLst>
      <p:ext uri="{BB962C8B-B14F-4D97-AF65-F5344CB8AC3E}">
        <p14:creationId xmlns:p14="http://schemas.microsoft.com/office/powerpoint/2010/main" val="2074763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646798"/>
            <a:ext cx="8208912" cy="2862322"/>
          </a:xfrm>
          <a:prstGeom prst="rect">
            <a:avLst/>
          </a:prstGeom>
        </p:spPr>
        <p:txBody>
          <a:bodyPr wrap="square">
            <a:spAutoFit/>
          </a:bodyPr>
          <a:lstStyle/>
          <a:p>
            <a:r>
              <a:rPr lang="en-US" sz="3000" b="1" dirty="0"/>
              <a:t>Constitutional symptoms</a:t>
            </a:r>
          </a:p>
          <a:p>
            <a:pPr marL="285750" indent="-285750">
              <a:buFont typeface="Wingdings" pitchFamily="2" charset="2"/>
              <a:buChar char="§"/>
            </a:pPr>
            <a:r>
              <a:rPr lang="en-US" sz="3000" b="1" dirty="0"/>
              <a:t>Fever and chills</a:t>
            </a:r>
            <a:r>
              <a:rPr lang="en-US" sz="3000" dirty="0"/>
              <a:t> (∼ 90% of cases), </a:t>
            </a:r>
            <a:r>
              <a:rPr lang="en-US" sz="3000" b="1" dirty="0"/>
              <a:t>tachycardia</a:t>
            </a:r>
            <a:endParaRPr lang="en-US" sz="3000" dirty="0"/>
          </a:p>
          <a:p>
            <a:pPr marL="285750" indent="-285750">
              <a:buFont typeface="Wingdings" pitchFamily="2" charset="2"/>
              <a:buChar char="§"/>
            </a:pPr>
            <a:r>
              <a:rPr lang="en-US" sz="3000" b="1" dirty="0"/>
              <a:t>General malaise</a:t>
            </a:r>
            <a:r>
              <a:rPr lang="en-US" sz="3000" dirty="0"/>
              <a:t>, weakness, night sweats, weight loss</a:t>
            </a:r>
          </a:p>
          <a:p>
            <a:pPr marL="285750" indent="-285750">
              <a:buFont typeface="Wingdings" pitchFamily="2" charset="2"/>
              <a:buChar char="§"/>
            </a:pPr>
            <a:r>
              <a:rPr lang="en-US" sz="3000" dirty="0"/>
              <a:t>Dyspnea, cough, </a:t>
            </a:r>
            <a:r>
              <a:rPr lang="en-US" sz="3000" dirty="0" err="1"/>
              <a:t>pleuritic</a:t>
            </a:r>
            <a:r>
              <a:rPr lang="en-US" sz="3000" dirty="0"/>
              <a:t> chest pain</a:t>
            </a:r>
          </a:p>
          <a:p>
            <a:pPr marL="285750" indent="-285750">
              <a:buFont typeface="Wingdings" pitchFamily="2" charset="2"/>
              <a:buChar char="§"/>
            </a:pPr>
            <a:r>
              <a:rPr lang="en-US" sz="3000" dirty="0" err="1"/>
              <a:t>Arthralgias</a:t>
            </a:r>
            <a:r>
              <a:rPr lang="en-US" sz="3000" dirty="0"/>
              <a:t>, </a:t>
            </a:r>
            <a:r>
              <a:rPr lang="en-US" sz="3000" dirty="0" err="1"/>
              <a:t>myalgias</a:t>
            </a:r>
            <a:endParaRPr lang="en-US" sz="3000" dirty="0"/>
          </a:p>
        </p:txBody>
      </p:sp>
    </p:spTree>
    <p:extLst>
      <p:ext uri="{BB962C8B-B14F-4D97-AF65-F5344CB8AC3E}">
        <p14:creationId xmlns:p14="http://schemas.microsoft.com/office/powerpoint/2010/main" val="2074763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424936" cy="6124754"/>
          </a:xfrm>
          <a:prstGeom prst="rect">
            <a:avLst/>
          </a:prstGeom>
        </p:spPr>
        <p:txBody>
          <a:bodyPr wrap="square">
            <a:spAutoFit/>
          </a:bodyPr>
          <a:lstStyle/>
          <a:p>
            <a:r>
              <a:rPr lang="en-US" sz="2800" b="1" dirty="0"/>
              <a:t>Cardiac manifestations</a:t>
            </a:r>
          </a:p>
          <a:p>
            <a:pPr marL="285750" indent="-285750">
              <a:buFont typeface="Wingdings" pitchFamily="2" charset="2"/>
              <a:buChar char="§"/>
            </a:pPr>
            <a:r>
              <a:rPr lang="en-US" sz="2800" dirty="0"/>
              <a:t>New heart murmur development or change to a preexisting one </a:t>
            </a:r>
          </a:p>
          <a:p>
            <a:pPr marL="742950" lvl="1" indent="-285750">
              <a:buFont typeface="Wingdings" pitchFamily="2" charset="2"/>
              <a:buChar char="§"/>
            </a:pPr>
            <a:r>
              <a:rPr lang="en-US" sz="2800" b="1" dirty="0"/>
              <a:t>Mitral valve</a:t>
            </a:r>
            <a:r>
              <a:rPr lang="en-US" sz="2800" dirty="0"/>
              <a:t> regurgitation → </a:t>
            </a:r>
            <a:r>
              <a:rPr lang="en-US" sz="2800" b="1" dirty="0" err="1"/>
              <a:t>holosystolic</a:t>
            </a:r>
            <a:r>
              <a:rPr lang="en-US" sz="2800" dirty="0"/>
              <a:t> murmur, loudest at the heart's apex, and radiates to the left axilla</a:t>
            </a:r>
          </a:p>
          <a:p>
            <a:pPr marL="742950" lvl="1" indent="-285750">
              <a:buFont typeface="Wingdings" pitchFamily="2" charset="2"/>
              <a:buChar char="§"/>
            </a:pPr>
            <a:r>
              <a:rPr lang="en-US" sz="2800" b="1" dirty="0"/>
              <a:t>Tricuspid valve</a:t>
            </a:r>
            <a:r>
              <a:rPr lang="en-US" sz="2800" dirty="0"/>
              <a:t> regurgitation → </a:t>
            </a:r>
            <a:r>
              <a:rPr lang="en-US" sz="2800" b="1" dirty="0" err="1"/>
              <a:t>holosystolic</a:t>
            </a:r>
            <a:r>
              <a:rPr lang="en-US" sz="2800" dirty="0"/>
              <a:t> murmur; loudest at the left sternal border ; seen in </a:t>
            </a:r>
            <a:r>
              <a:rPr lang="en-US" sz="2800" b="1" dirty="0"/>
              <a:t>IV drug users</a:t>
            </a:r>
            <a:r>
              <a:rPr lang="en-US" sz="2800" dirty="0"/>
              <a:t> and concomitant </a:t>
            </a:r>
            <a:r>
              <a:rPr lang="en-US" sz="2800" b="1" dirty="0"/>
              <a:t>HIV infection</a:t>
            </a:r>
            <a:r>
              <a:rPr lang="en-US" sz="2800" dirty="0"/>
              <a:t>, immunosuppressed patients, and patients with central venous catheters</a:t>
            </a:r>
          </a:p>
          <a:p>
            <a:pPr marL="742950" lvl="1" indent="-285750">
              <a:buFont typeface="Wingdings" pitchFamily="2" charset="2"/>
              <a:buChar char="§"/>
            </a:pPr>
            <a:r>
              <a:rPr lang="en-US" sz="2800" b="1" dirty="0"/>
              <a:t>Aortic valve</a:t>
            </a:r>
            <a:r>
              <a:rPr lang="en-US" sz="2800" dirty="0"/>
              <a:t> regurgitation → </a:t>
            </a:r>
            <a:r>
              <a:rPr lang="en-US" sz="2800" b="1" dirty="0"/>
              <a:t>early diastolic</a:t>
            </a:r>
            <a:r>
              <a:rPr lang="en-US" sz="2800" dirty="0"/>
              <a:t> murmur; loudest at the left sternal </a:t>
            </a:r>
            <a:r>
              <a:rPr lang="en-US" sz="2800" dirty="0" smtClean="0"/>
              <a:t>border</a:t>
            </a:r>
            <a:endParaRPr lang="en-US" sz="2800" dirty="0"/>
          </a:p>
        </p:txBody>
      </p:sp>
      <p:sp>
        <p:nvSpPr>
          <p:cNvPr id="3" name="Right Arrow 2"/>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792" y="548680"/>
            <a:ext cx="8190656" cy="4708981"/>
          </a:xfrm>
          <a:prstGeom prst="rect">
            <a:avLst/>
          </a:prstGeom>
        </p:spPr>
        <p:txBody>
          <a:bodyPr wrap="square">
            <a:spAutoFit/>
          </a:bodyPr>
          <a:lstStyle/>
          <a:p>
            <a:pPr marL="742950" lvl="1" indent="-285750">
              <a:buFont typeface="Wingdings" pitchFamily="2" charset="2"/>
              <a:buChar char="§"/>
            </a:pPr>
            <a:endParaRPr lang="en-US" sz="3000" dirty="0" smtClean="0"/>
          </a:p>
          <a:p>
            <a:pPr marL="285750" indent="-285750">
              <a:buFont typeface="Wingdings" pitchFamily="2" charset="2"/>
              <a:buChar char="§"/>
            </a:pPr>
            <a:r>
              <a:rPr lang="en-US" sz="3000" dirty="0" smtClean="0"/>
              <a:t>Signs of progressive heart failure (e.g., </a:t>
            </a:r>
            <a:r>
              <a:rPr lang="en-US" sz="3000" b="1" dirty="0" smtClean="0"/>
              <a:t>dyspnea</a:t>
            </a:r>
            <a:r>
              <a:rPr lang="en-US" sz="3000" dirty="0" smtClean="0"/>
              <a:t>, edema) </a:t>
            </a:r>
          </a:p>
          <a:p>
            <a:pPr marL="285750" indent="-285750">
              <a:buFont typeface="Wingdings" pitchFamily="2" charset="2"/>
              <a:buChar char="§"/>
            </a:pPr>
            <a:r>
              <a:rPr lang="en-US" sz="3000" dirty="0" smtClean="0"/>
              <a:t>Signs of acute cardiac </a:t>
            </a:r>
            <a:r>
              <a:rPr lang="en-US" sz="3000" dirty="0" err="1" smtClean="0"/>
              <a:t>decompensation</a:t>
            </a:r>
            <a:r>
              <a:rPr lang="en-US" sz="3000" dirty="0" smtClean="0"/>
              <a:t> (pulmonary edema) </a:t>
            </a:r>
          </a:p>
          <a:p>
            <a:pPr marL="285750" indent="-285750">
              <a:buFont typeface="Wingdings" pitchFamily="2" charset="2"/>
              <a:buChar char="§"/>
            </a:pPr>
            <a:r>
              <a:rPr lang="en-US" sz="3000" dirty="0" smtClean="0"/>
              <a:t>Arrhythmias </a:t>
            </a:r>
          </a:p>
          <a:p>
            <a:pPr marL="742950" lvl="1" indent="-285750">
              <a:buFont typeface="Wingdings" pitchFamily="2" charset="2"/>
              <a:buChar char="§"/>
            </a:pPr>
            <a:r>
              <a:rPr lang="en-US" sz="3000" dirty="0" smtClean="0"/>
              <a:t>Suspect </a:t>
            </a:r>
            <a:r>
              <a:rPr lang="en-US" sz="3000" dirty="0" err="1" smtClean="0"/>
              <a:t>perivalvular</a:t>
            </a:r>
            <a:r>
              <a:rPr lang="en-US" sz="3000" dirty="0" smtClean="0"/>
              <a:t> abscess in patients with infective endocarditis who develop a new conduction abnormality (e.g., a third-degree </a:t>
            </a:r>
            <a:r>
              <a:rPr lang="en-US" sz="3000" dirty="0" err="1" smtClean="0"/>
              <a:t>atrioventricular</a:t>
            </a:r>
            <a:r>
              <a:rPr lang="en-US" sz="3000" dirty="0" smtClean="0"/>
              <a:t> block)</a:t>
            </a:r>
            <a:endParaRPr lang="en-US" sz="3000" dirty="0"/>
          </a:p>
        </p:txBody>
      </p:sp>
    </p:spTree>
    <p:extLst>
      <p:ext uri="{BB962C8B-B14F-4D97-AF65-F5344CB8AC3E}">
        <p14:creationId xmlns:p14="http://schemas.microsoft.com/office/powerpoint/2010/main" val="2074763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335846"/>
            <a:ext cx="8424936" cy="6093976"/>
          </a:xfrm>
          <a:prstGeom prst="rect">
            <a:avLst/>
          </a:prstGeom>
        </p:spPr>
        <p:txBody>
          <a:bodyPr wrap="square">
            <a:spAutoFit/>
          </a:bodyPr>
          <a:lstStyle/>
          <a:p>
            <a:r>
              <a:rPr lang="en-US" sz="3000" b="1" dirty="0" err="1"/>
              <a:t>Extracardiac</a:t>
            </a:r>
            <a:r>
              <a:rPr lang="en-US" sz="3000" b="1" dirty="0"/>
              <a:t> manifestations</a:t>
            </a:r>
          </a:p>
          <a:p>
            <a:pPr marL="285750" indent="-285750">
              <a:buFont typeface="Wingdings" pitchFamily="2" charset="2"/>
              <a:buChar char="§"/>
            </a:pPr>
            <a:r>
              <a:rPr lang="en-US" sz="3000" dirty="0"/>
              <a:t>These manifestations are mainly caused by bacterial </a:t>
            </a:r>
            <a:r>
              <a:rPr lang="en-US" sz="3000" dirty="0" err="1"/>
              <a:t>microemboli</a:t>
            </a:r>
            <a:r>
              <a:rPr lang="en-US" sz="3000" dirty="0"/>
              <a:t> and/or the precipitation of immune complexes .</a:t>
            </a:r>
          </a:p>
          <a:p>
            <a:pPr marL="285750" indent="-285750">
              <a:buFont typeface="Wingdings" pitchFamily="2" charset="2"/>
              <a:buChar char="§"/>
            </a:pPr>
            <a:r>
              <a:rPr lang="en-US" sz="3000" b="1" dirty="0"/>
              <a:t>Petechiae</a:t>
            </a:r>
            <a:r>
              <a:rPr lang="en-US" sz="3000" dirty="0"/>
              <a:t>; especially </a:t>
            </a:r>
            <a:r>
              <a:rPr lang="en-US" sz="3000" b="1" dirty="0"/>
              <a:t>splinter hemorrhages</a:t>
            </a:r>
            <a:r>
              <a:rPr lang="en-US" sz="3000" dirty="0"/>
              <a:t> (hemorrhages underneath fingernails) </a:t>
            </a:r>
          </a:p>
          <a:p>
            <a:pPr marL="285750" indent="-285750">
              <a:buFont typeface="Wingdings" pitchFamily="2" charset="2"/>
              <a:buChar char="§"/>
            </a:pPr>
            <a:r>
              <a:rPr lang="en-US" sz="3000" b="1" dirty="0" err="1"/>
              <a:t>Janeway</a:t>
            </a:r>
            <a:r>
              <a:rPr lang="en-US" sz="3000" b="1" dirty="0"/>
              <a:t> lesions</a:t>
            </a:r>
            <a:r>
              <a:rPr lang="en-US" sz="3000" dirty="0"/>
              <a:t>: non-tender, erythematous macules on palms and soles (due to </a:t>
            </a:r>
            <a:r>
              <a:rPr lang="en-US" sz="3000" dirty="0" err="1"/>
              <a:t>microemboli</a:t>
            </a:r>
            <a:r>
              <a:rPr lang="en-US" sz="3000" dirty="0"/>
              <a:t> and </a:t>
            </a:r>
            <a:r>
              <a:rPr lang="en-US" sz="3000" dirty="0" err="1"/>
              <a:t>microabscesses</a:t>
            </a:r>
            <a:r>
              <a:rPr lang="en-US" sz="3000" dirty="0"/>
              <a:t> with </a:t>
            </a:r>
            <a:r>
              <a:rPr lang="en-US" sz="3000" dirty="0" err="1"/>
              <a:t>neutrophilic</a:t>
            </a:r>
            <a:r>
              <a:rPr lang="en-US" sz="3000" dirty="0"/>
              <a:t> capillary infiltration)</a:t>
            </a:r>
          </a:p>
          <a:p>
            <a:pPr marL="285750" indent="-285750">
              <a:buFont typeface="Wingdings" pitchFamily="2" charset="2"/>
              <a:buChar char="§"/>
            </a:pPr>
            <a:r>
              <a:rPr lang="en-US" sz="3000" b="1" dirty="0"/>
              <a:t>Osler nodes</a:t>
            </a:r>
            <a:r>
              <a:rPr lang="en-US" sz="3000" dirty="0"/>
              <a:t>: painful nodules on pads of the fingers and toes </a:t>
            </a:r>
          </a:p>
        </p:txBody>
      </p:sp>
      <p:sp>
        <p:nvSpPr>
          <p:cNvPr id="3" name="Right Arrow 2"/>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412776"/>
            <a:ext cx="8352928" cy="3785652"/>
          </a:xfrm>
          <a:prstGeom prst="rect">
            <a:avLst/>
          </a:prstGeom>
        </p:spPr>
        <p:txBody>
          <a:bodyPr wrap="square">
            <a:spAutoFit/>
          </a:bodyPr>
          <a:lstStyle/>
          <a:p>
            <a:pPr marL="285750" indent="-285750">
              <a:buFont typeface="Wingdings" pitchFamily="2" charset="2"/>
              <a:buChar char="§"/>
            </a:pPr>
            <a:r>
              <a:rPr lang="en-US" sz="3000" b="1" dirty="0" smtClean="0"/>
              <a:t>Roth spots</a:t>
            </a:r>
            <a:r>
              <a:rPr lang="en-US" sz="3000" dirty="0" smtClean="0"/>
              <a:t>: retinal hemorrhages with pale centers</a:t>
            </a:r>
          </a:p>
          <a:p>
            <a:pPr marL="285750" indent="-285750">
              <a:buFont typeface="Wingdings" pitchFamily="2" charset="2"/>
              <a:buChar char="§"/>
            </a:pPr>
            <a:r>
              <a:rPr lang="en-US" sz="3000" dirty="0" smtClean="0"/>
              <a:t>Signs of </a:t>
            </a:r>
            <a:r>
              <a:rPr lang="en-US" sz="3000" b="1" dirty="0" smtClean="0"/>
              <a:t>acute renal injury</a:t>
            </a:r>
            <a:r>
              <a:rPr lang="en-US" sz="3000" dirty="0" smtClean="0"/>
              <a:t>, including hematuria and anuria </a:t>
            </a:r>
          </a:p>
          <a:p>
            <a:pPr marL="285750" indent="-285750">
              <a:buFont typeface="Wingdings" pitchFamily="2" charset="2"/>
              <a:buChar char="§"/>
            </a:pPr>
            <a:r>
              <a:rPr lang="en-US" sz="3000" dirty="0" smtClean="0"/>
              <a:t>Splenomegaly and possible LUQ pain </a:t>
            </a:r>
          </a:p>
          <a:p>
            <a:pPr marL="285750" indent="-285750">
              <a:buFont typeface="Wingdings" pitchFamily="2" charset="2"/>
              <a:buChar char="§"/>
            </a:pPr>
            <a:r>
              <a:rPr lang="en-US" sz="3000" dirty="0" smtClean="0"/>
              <a:t>Neurological manifestations (e.g., seizures, paresis) </a:t>
            </a:r>
          </a:p>
          <a:p>
            <a:pPr marL="285750" indent="-285750">
              <a:buFont typeface="Wingdings" pitchFamily="2" charset="2"/>
              <a:buChar char="§"/>
            </a:pPr>
            <a:r>
              <a:rPr lang="en-US" sz="3000" dirty="0" smtClean="0"/>
              <a:t>Signs of pulmonary embolism (e.g., dyspnea) </a:t>
            </a:r>
          </a:p>
          <a:p>
            <a:pPr marL="285750" indent="-285750">
              <a:buFont typeface="Wingdings" pitchFamily="2" charset="2"/>
              <a:buChar char="§"/>
            </a:pPr>
            <a:r>
              <a:rPr lang="en-US" sz="3000" dirty="0" smtClean="0"/>
              <a:t>Possible arthritis</a:t>
            </a:r>
            <a:endParaRPr lang="en-US" sz="3000" dirty="0"/>
          </a:p>
        </p:txBody>
      </p:sp>
    </p:spTree>
    <p:extLst>
      <p:ext uri="{BB962C8B-B14F-4D97-AF65-F5344CB8AC3E}">
        <p14:creationId xmlns:p14="http://schemas.microsoft.com/office/powerpoint/2010/main" val="2074763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2132856"/>
            <a:ext cx="7326560" cy="1938992"/>
          </a:xfrm>
          <a:prstGeom prst="rect">
            <a:avLst/>
          </a:prstGeom>
        </p:spPr>
        <p:txBody>
          <a:bodyPr wrap="square">
            <a:spAutoFit/>
          </a:bodyPr>
          <a:lstStyle/>
          <a:p>
            <a:r>
              <a:rPr lang="en-US" sz="3000" dirty="0"/>
              <a:t>Infective endocarditis should always be considered as a cause of fever of unknown origin (FUO), especially if a new heart murmur develops!</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90835"/>
            <a:ext cx="966589" cy="2098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4763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230" y="2276872"/>
            <a:ext cx="7349994" cy="1477328"/>
          </a:xfrm>
          <a:prstGeom prst="rect">
            <a:avLst/>
          </a:prstGeom>
        </p:spPr>
        <p:txBody>
          <a:bodyPr wrap="square">
            <a:spAutoFit/>
          </a:bodyPr>
          <a:lstStyle/>
          <a:p>
            <a:r>
              <a:rPr lang="en-US" sz="3000" dirty="0"/>
              <a:t>FROM JANE - </a:t>
            </a:r>
            <a:r>
              <a:rPr lang="en-US" sz="3000" b="1" dirty="0"/>
              <a:t>F</a:t>
            </a:r>
            <a:r>
              <a:rPr lang="en-US" sz="3000" dirty="0"/>
              <a:t>ever, </a:t>
            </a:r>
            <a:r>
              <a:rPr lang="en-US" sz="3000" b="1" dirty="0"/>
              <a:t>R</a:t>
            </a:r>
            <a:r>
              <a:rPr lang="en-US" sz="3000" dirty="0"/>
              <a:t>oth's spots, </a:t>
            </a:r>
            <a:r>
              <a:rPr lang="en-US" sz="3000" b="1" dirty="0"/>
              <a:t>O</a:t>
            </a:r>
            <a:r>
              <a:rPr lang="en-US" sz="3000" dirty="0"/>
              <a:t>sler nodes, </a:t>
            </a:r>
            <a:r>
              <a:rPr lang="en-US" sz="3000" b="1" dirty="0"/>
              <a:t>M</a:t>
            </a:r>
            <a:r>
              <a:rPr lang="en-US" sz="3000" dirty="0"/>
              <a:t>urmur, </a:t>
            </a:r>
            <a:r>
              <a:rPr lang="en-US" sz="3000" b="1" dirty="0" err="1"/>
              <a:t>J</a:t>
            </a:r>
            <a:r>
              <a:rPr lang="en-US" sz="3000" dirty="0" err="1"/>
              <a:t>aneway</a:t>
            </a:r>
            <a:r>
              <a:rPr lang="en-US" sz="3000" dirty="0"/>
              <a:t> lesions, </a:t>
            </a:r>
            <a:r>
              <a:rPr lang="en-US" sz="3000" b="1" dirty="0"/>
              <a:t>A</a:t>
            </a:r>
            <a:r>
              <a:rPr lang="en-US" sz="3000" dirty="0"/>
              <a:t>nemia, </a:t>
            </a:r>
            <a:r>
              <a:rPr lang="en-US" sz="3000" b="1" dirty="0"/>
              <a:t>N</a:t>
            </a:r>
            <a:r>
              <a:rPr lang="en-US" sz="3000" dirty="0"/>
              <a:t>ail bed hemorrhage, </a:t>
            </a:r>
            <a:r>
              <a:rPr lang="en-US" sz="3000" b="1" dirty="0"/>
              <a:t>E</a:t>
            </a:r>
            <a:r>
              <a:rPr lang="en-US" sz="3000" dirty="0"/>
              <a:t>mboli</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422" y="2348880"/>
            <a:ext cx="1266808"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47631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067" y="604331"/>
            <a:ext cx="8634413" cy="5334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47631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48680"/>
            <a:ext cx="8424936" cy="5697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47631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323998"/>
            <a:ext cx="8858250" cy="612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47631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16" y="260648"/>
            <a:ext cx="8892480" cy="634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47631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44824"/>
            <a:ext cx="8280920" cy="1938992"/>
          </a:xfrm>
          <a:prstGeom prst="rect">
            <a:avLst/>
          </a:prstGeom>
        </p:spPr>
        <p:txBody>
          <a:bodyPr wrap="square">
            <a:spAutoFit/>
          </a:bodyPr>
          <a:lstStyle/>
          <a:p>
            <a:r>
              <a:rPr lang="en-US" sz="3000" b="1" dirty="0"/>
              <a:t>Diagnostics</a:t>
            </a:r>
          </a:p>
          <a:p>
            <a:r>
              <a:rPr lang="en-US" sz="3000" b="1" dirty="0"/>
              <a:t>Laboratory studies</a:t>
            </a:r>
          </a:p>
          <a:p>
            <a:pPr marL="285750" indent="-285750">
              <a:buFont typeface="Wingdings" pitchFamily="2" charset="2"/>
              <a:buChar char="§"/>
            </a:pPr>
            <a:r>
              <a:rPr lang="en-US" sz="3000" dirty="0"/>
              <a:t>Best initial test: </a:t>
            </a:r>
            <a:r>
              <a:rPr lang="en-US" sz="3000" b="1" dirty="0"/>
              <a:t>blood cultures</a:t>
            </a:r>
            <a:r>
              <a:rPr lang="en-US" sz="3000" dirty="0"/>
              <a:t> </a:t>
            </a:r>
          </a:p>
          <a:p>
            <a:pPr marL="285750" indent="-285750">
              <a:buFont typeface="Wingdings" pitchFamily="2" charset="2"/>
              <a:buChar char="§"/>
            </a:pPr>
            <a:r>
              <a:rPr lang="en-US" sz="3000" b="1" dirty="0"/>
              <a:t>Leukocytosis</a:t>
            </a:r>
            <a:r>
              <a:rPr lang="en-US" sz="3000" dirty="0"/>
              <a:t> (with left shift), </a:t>
            </a:r>
            <a:r>
              <a:rPr lang="en-US" sz="3000" b="1" dirty="0"/>
              <a:t>↑ ESR</a:t>
            </a:r>
            <a:r>
              <a:rPr lang="en-US" sz="3000" dirty="0"/>
              <a:t>, ↑ CRP</a:t>
            </a:r>
          </a:p>
        </p:txBody>
      </p:sp>
    </p:spTree>
    <p:extLst>
      <p:ext uri="{BB962C8B-B14F-4D97-AF65-F5344CB8AC3E}">
        <p14:creationId xmlns:p14="http://schemas.microsoft.com/office/powerpoint/2010/main" val="20747631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124744"/>
            <a:ext cx="8424936" cy="3323987"/>
          </a:xfrm>
          <a:prstGeom prst="rect">
            <a:avLst/>
          </a:prstGeom>
        </p:spPr>
        <p:txBody>
          <a:bodyPr wrap="square">
            <a:spAutoFit/>
          </a:bodyPr>
          <a:lstStyle/>
          <a:p>
            <a:r>
              <a:rPr lang="en-US" sz="3000" b="1" dirty="0"/>
              <a:t>Echocardiography</a:t>
            </a:r>
          </a:p>
          <a:p>
            <a:pPr marL="285750" indent="-285750">
              <a:buFont typeface="Wingdings" pitchFamily="2" charset="2"/>
              <a:buChar char="§"/>
            </a:pPr>
            <a:r>
              <a:rPr lang="en-US" sz="3000" dirty="0"/>
              <a:t>Detects </a:t>
            </a:r>
            <a:r>
              <a:rPr lang="en-US" sz="3000" b="1" dirty="0"/>
              <a:t>valve </a:t>
            </a:r>
            <a:r>
              <a:rPr lang="en-US" sz="3000" b="1" dirty="0" err="1"/>
              <a:t>vegetations</a:t>
            </a:r>
            <a:r>
              <a:rPr lang="en-US" sz="3000" dirty="0"/>
              <a:t> , new </a:t>
            </a:r>
            <a:r>
              <a:rPr lang="en-US" sz="3000" dirty="0" err="1"/>
              <a:t>valvular</a:t>
            </a:r>
            <a:r>
              <a:rPr lang="en-US" sz="3000" dirty="0"/>
              <a:t> regurgitation, </a:t>
            </a:r>
            <a:r>
              <a:rPr lang="en-US" sz="3000" dirty="0" smtClean="0"/>
              <a:t>abscess.</a:t>
            </a:r>
          </a:p>
          <a:p>
            <a:pPr marL="285750" indent="-285750">
              <a:buFont typeface="Wingdings" pitchFamily="2" charset="2"/>
              <a:buChar char="§"/>
            </a:pPr>
            <a:r>
              <a:rPr lang="en-US" sz="3000" dirty="0" smtClean="0"/>
              <a:t>Transthoracic echocardiography (TTE) usually performed first (sensitivity: ∼ 75%)</a:t>
            </a:r>
          </a:p>
          <a:p>
            <a:pPr marL="285750" indent="-285750">
              <a:buFont typeface="Wingdings" pitchFamily="2" charset="2"/>
              <a:buChar char="§"/>
            </a:pPr>
            <a:r>
              <a:rPr lang="en-US" sz="3000" dirty="0" err="1" smtClean="0"/>
              <a:t>Transesophageal</a:t>
            </a:r>
            <a:r>
              <a:rPr lang="en-US" sz="3000" dirty="0" smtClean="0"/>
              <a:t> </a:t>
            </a:r>
            <a:r>
              <a:rPr lang="en-US" sz="3000" dirty="0"/>
              <a:t>echocardiography (TEE</a:t>
            </a:r>
            <a:r>
              <a:rPr lang="en-US" sz="3000" dirty="0" smtClean="0"/>
              <a:t>) </a:t>
            </a:r>
            <a:r>
              <a:rPr lang="en-US" sz="3000" dirty="0"/>
              <a:t>higher sensitivity (&gt; 90%) than TTE</a:t>
            </a:r>
          </a:p>
        </p:txBody>
      </p:sp>
    </p:spTree>
    <p:extLst>
      <p:ext uri="{BB962C8B-B14F-4D97-AF65-F5344CB8AC3E}">
        <p14:creationId xmlns:p14="http://schemas.microsoft.com/office/powerpoint/2010/main" val="20747631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041117"/>
            <a:ext cx="8568952" cy="3323987"/>
          </a:xfrm>
          <a:prstGeom prst="rect">
            <a:avLst/>
          </a:prstGeom>
        </p:spPr>
        <p:txBody>
          <a:bodyPr wrap="square">
            <a:spAutoFit/>
          </a:bodyPr>
          <a:lstStyle/>
          <a:p>
            <a:r>
              <a:rPr lang="en-US" sz="3000" b="1" dirty="0"/>
              <a:t>(Modified) Duke criteria</a:t>
            </a:r>
          </a:p>
          <a:p>
            <a:pPr marL="285750" indent="-285750">
              <a:buFont typeface="Wingdings" pitchFamily="2" charset="2"/>
              <a:buChar char="§"/>
            </a:pPr>
            <a:r>
              <a:rPr lang="en-US" sz="3000" dirty="0"/>
              <a:t>The Duke criteria help to diagnose infective endocarditis. To confirm the diagnosis, one of the following requirements must be met:</a:t>
            </a:r>
          </a:p>
          <a:p>
            <a:pPr marL="742950" lvl="1" indent="-285750">
              <a:buFont typeface="Wingdings" pitchFamily="2" charset="2"/>
              <a:buChar char="§"/>
            </a:pPr>
            <a:r>
              <a:rPr lang="en-US" sz="3000" dirty="0"/>
              <a:t>Two major criteria</a:t>
            </a:r>
          </a:p>
          <a:p>
            <a:pPr marL="742950" lvl="1" indent="-285750">
              <a:buFont typeface="Wingdings" pitchFamily="2" charset="2"/>
              <a:buChar char="§"/>
            </a:pPr>
            <a:r>
              <a:rPr lang="en-US" sz="3000" dirty="0"/>
              <a:t>One major and three minor criteria</a:t>
            </a:r>
          </a:p>
          <a:p>
            <a:pPr marL="742950" lvl="1" indent="-285750">
              <a:buFont typeface="Wingdings" pitchFamily="2" charset="2"/>
              <a:buChar char="§"/>
            </a:pPr>
            <a:r>
              <a:rPr lang="en-US" sz="3000" dirty="0"/>
              <a:t>Five minor </a:t>
            </a:r>
            <a:r>
              <a:rPr lang="en-US" sz="3000" dirty="0" smtClean="0"/>
              <a:t>criteria</a:t>
            </a:r>
            <a:endParaRPr lang="en-US" sz="3000" dirty="0"/>
          </a:p>
        </p:txBody>
      </p:sp>
      <p:sp>
        <p:nvSpPr>
          <p:cNvPr id="3" name="Right Arrow 2"/>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23528" y="1166843"/>
            <a:ext cx="8280920" cy="3323987"/>
          </a:xfrm>
          <a:prstGeom prst="rect">
            <a:avLst/>
          </a:prstGeom>
        </p:spPr>
        <p:txBody>
          <a:bodyPr wrap="square">
            <a:spAutoFit/>
          </a:bodyPr>
          <a:lstStyle/>
          <a:p>
            <a:pPr marL="285750" indent="-285750">
              <a:buFont typeface="Wingdings" pitchFamily="2" charset="2"/>
              <a:buChar char="§"/>
            </a:pPr>
            <a:r>
              <a:rPr lang="en-US" sz="3000" b="1" dirty="0" smtClean="0"/>
              <a:t>Major diagnostic criteria</a:t>
            </a:r>
            <a:endParaRPr lang="en-US" sz="3000" dirty="0" smtClean="0"/>
          </a:p>
          <a:p>
            <a:pPr marL="742950" lvl="1" indent="-285750">
              <a:buFont typeface="Wingdings" pitchFamily="2" charset="2"/>
              <a:buChar char="§"/>
            </a:pPr>
            <a:r>
              <a:rPr lang="en-US" sz="3000" dirty="0" smtClean="0"/>
              <a:t>Two separate blood cultures positive for typical pathogens (see “Etiology” above)</a:t>
            </a:r>
          </a:p>
          <a:p>
            <a:pPr marL="742950" lvl="1" indent="-285750">
              <a:buFont typeface="Wingdings" pitchFamily="2" charset="2"/>
              <a:buChar char="§"/>
            </a:pPr>
            <a:r>
              <a:rPr lang="en-US" sz="3000" dirty="0" smtClean="0"/>
              <a:t>Evidence of </a:t>
            </a:r>
            <a:r>
              <a:rPr lang="en-US" sz="3000" dirty="0" err="1" smtClean="0"/>
              <a:t>endocardial</a:t>
            </a:r>
            <a:r>
              <a:rPr lang="en-US" sz="3000" dirty="0" smtClean="0"/>
              <a:t> involvement in echocardiography </a:t>
            </a:r>
          </a:p>
          <a:p>
            <a:pPr marL="742950" lvl="1" indent="-285750">
              <a:buFont typeface="Wingdings" pitchFamily="2" charset="2"/>
              <a:buChar char="§"/>
            </a:pPr>
            <a:r>
              <a:rPr lang="en-US" sz="3000" dirty="0" smtClean="0"/>
              <a:t>A new </a:t>
            </a:r>
            <a:r>
              <a:rPr lang="en-US" sz="3000" dirty="0" err="1" smtClean="0"/>
              <a:t>valvular</a:t>
            </a:r>
            <a:r>
              <a:rPr lang="en-US" sz="3000" dirty="0" smtClean="0"/>
              <a:t> regurgitation (worsening of a pre-existing murmur is not sufficient)</a:t>
            </a:r>
          </a:p>
        </p:txBody>
      </p:sp>
    </p:spTree>
    <p:extLst>
      <p:ext uri="{BB962C8B-B14F-4D97-AF65-F5344CB8AC3E}">
        <p14:creationId xmlns:p14="http://schemas.microsoft.com/office/powerpoint/2010/main" val="2074763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704445"/>
            <a:ext cx="8550696" cy="3323987"/>
          </a:xfrm>
          <a:prstGeom prst="rect">
            <a:avLst/>
          </a:prstGeom>
        </p:spPr>
        <p:txBody>
          <a:bodyPr wrap="square">
            <a:spAutoFit/>
          </a:bodyPr>
          <a:lstStyle/>
          <a:p>
            <a:pPr marL="285750" indent="-285750">
              <a:buFont typeface="Wingdings" pitchFamily="2" charset="2"/>
              <a:buChar char="§"/>
            </a:pPr>
            <a:r>
              <a:rPr lang="en-US" sz="3000" b="1" dirty="0" smtClean="0"/>
              <a:t>Minor diagnostic criteria</a:t>
            </a:r>
            <a:endParaRPr lang="en-US" sz="3000" dirty="0" smtClean="0"/>
          </a:p>
          <a:p>
            <a:pPr marL="800100" lvl="1" indent="-342900">
              <a:buFont typeface="+mj-lt"/>
              <a:buAutoNum type="arabicPeriod"/>
            </a:pPr>
            <a:r>
              <a:rPr lang="en-US" sz="3000" dirty="0" smtClean="0"/>
              <a:t>Predisposition: underlying heart disease or IV drug abuse</a:t>
            </a:r>
          </a:p>
          <a:p>
            <a:pPr marL="800100" lvl="1" indent="-342900">
              <a:buFont typeface="+mj-lt"/>
              <a:buAutoNum type="arabicPeriod"/>
            </a:pPr>
            <a:r>
              <a:rPr lang="en-US" sz="3000" dirty="0" smtClean="0"/>
              <a:t>Fever ≥ 38°C (100.4F)</a:t>
            </a:r>
          </a:p>
          <a:p>
            <a:pPr marL="800100" lvl="1" indent="-342900">
              <a:buFont typeface="+mj-lt"/>
              <a:buAutoNum type="arabicPeriod"/>
            </a:pPr>
            <a:r>
              <a:rPr lang="en-US" sz="3000" dirty="0" smtClean="0"/>
              <a:t>Vascular abnormalities </a:t>
            </a:r>
          </a:p>
          <a:p>
            <a:pPr marL="800100" lvl="1" indent="-342900">
              <a:buFont typeface="+mj-lt"/>
              <a:buAutoNum type="arabicPeriod"/>
            </a:pPr>
            <a:r>
              <a:rPr lang="en-US" sz="3000" dirty="0" smtClean="0"/>
              <a:t>Immunologic disorder </a:t>
            </a:r>
          </a:p>
          <a:p>
            <a:pPr marL="800100" lvl="1" indent="-342900">
              <a:buFont typeface="+mj-lt"/>
              <a:buAutoNum type="arabicPeriod"/>
            </a:pPr>
            <a:r>
              <a:rPr lang="en-US" sz="3000" dirty="0" smtClean="0"/>
              <a:t>Microbiology</a:t>
            </a:r>
            <a:endParaRPr lang="en-US" sz="3000" dirty="0"/>
          </a:p>
        </p:txBody>
      </p:sp>
    </p:spTree>
    <p:extLst>
      <p:ext uri="{BB962C8B-B14F-4D97-AF65-F5344CB8AC3E}">
        <p14:creationId xmlns:p14="http://schemas.microsoft.com/office/powerpoint/2010/main" val="2074763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9936" y="2204864"/>
            <a:ext cx="7254552" cy="2400657"/>
          </a:xfrm>
          <a:prstGeom prst="rect">
            <a:avLst/>
          </a:prstGeom>
        </p:spPr>
        <p:txBody>
          <a:bodyPr wrap="square">
            <a:spAutoFit/>
          </a:bodyPr>
          <a:lstStyle/>
          <a:p>
            <a:r>
              <a:rPr lang="en-US" sz="3000" dirty="0"/>
              <a:t>Only negative findings on </a:t>
            </a:r>
            <a:r>
              <a:rPr lang="en-US" sz="3000" dirty="0" err="1"/>
              <a:t>transesophageal</a:t>
            </a:r>
            <a:r>
              <a:rPr lang="en-US" sz="3000" dirty="0"/>
              <a:t> echocardiography (TEE) can reliably rule out endocarditis, as transthoracic echocardiography (TTE) is not sensitive enough!</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90835"/>
            <a:ext cx="966589" cy="2098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47631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80728"/>
            <a:ext cx="8712968" cy="4247317"/>
          </a:xfrm>
          <a:prstGeom prst="rect">
            <a:avLst/>
          </a:prstGeom>
        </p:spPr>
        <p:txBody>
          <a:bodyPr wrap="square">
            <a:spAutoFit/>
          </a:bodyPr>
          <a:lstStyle/>
          <a:p>
            <a:r>
              <a:rPr lang="en-US" sz="3000" b="1" dirty="0"/>
              <a:t>Pathology</a:t>
            </a:r>
          </a:p>
          <a:p>
            <a:r>
              <a:rPr lang="en-US" sz="3000" b="1" dirty="0"/>
              <a:t>Pathogenesis</a:t>
            </a:r>
          </a:p>
          <a:p>
            <a:pPr marL="285750" indent="-285750">
              <a:buFont typeface="Wingdings" pitchFamily="2" charset="2"/>
              <a:buChar char="§"/>
            </a:pPr>
            <a:r>
              <a:rPr lang="en-US" sz="3000" dirty="0"/>
              <a:t>Acute disease (leading to valve insufficiency, septic embolic infarcts, </a:t>
            </a:r>
            <a:r>
              <a:rPr lang="en-US" sz="3000" dirty="0" err="1"/>
              <a:t>tendinous</a:t>
            </a:r>
            <a:r>
              <a:rPr lang="en-US" sz="3000" dirty="0"/>
              <a:t> cord rupture)</a:t>
            </a:r>
          </a:p>
          <a:p>
            <a:pPr marL="800100" lvl="1" indent="-342900">
              <a:buFont typeface="+mj-lt"/>
              <a:buAutoNum type="arabicPeriod"/>
            </a:pPr>
            <a:r>
              <a:rPr lang="en-US" sz="3000" dirty="0"/>
              <a:t>Erosion → fibrin deposits on valves</a:t>
            </a:r>
          </a:p>
          <a:p>
            <a:pPr marL="800100" lvl="1" indent="-342900">
              <a:buFont typeface="+mj-lt"/>
              <a:buAutoNum type="arabicPeriod"/>
            </a:pPr>
            <a:r>
              <a:rPr lang="en-US" sz="3000" dirty="0"/>
              <a:t>Ulceration</a:t>
            </a:r>
          </a:p>
          <a:p>
            <a:pPr marL="800100" lvl="1" indent="-342900">
              <a:buFont typeface="+mj-lt"/>
              <a:buAutoNum type="arabicPeriod"/>
            </a:pPr>
            <a:r>
              <a:rPr lang="en-US" sz="3000" dirty="0"/>
              <a:t>Perforation → adaptation of valve edges not </a:t>
            </a:r>
            <a:r>
              <a:rPr lang="en-US" sz="3000" dirty="0" smtClean="0"/>
              <a:t>possible</a:t>
            </a:r>
          </a:p>
        </p:txBody>
      </p:sp>
      <p:sp>
        <p:nvSpPr>
          <p:cNvPr id="3" name="Right Arrow 2"/>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7631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700808"/>
            <a:ext cx="8280920" cy="2400657"/>
          </a:xfrm>
          <a:prstGeom prst="rect">
            <a:avLst/>
          </a:prstGeom>
        </p:spPr>
        <p:txBody>
          <a:bodyPr wrap="square">
            <a:spAutoFit/>
          </a:bodyPr>
          <a:lstStyle/>
          <a:p>
            <a:pPr marL="285750" indent="-285750">
              <a:buFont typeface="Wingdings" pitchFamily="2" charset="2"/>
              <a:buChar char="§"/>
            </a:pPr>
            <a:r>
              <a:rPr lang="en-US" sz="3000" dirty="0" smtClean="0"/>
              <a:t>Chronic disease (leading to valve insufficiency and valve stenosis)</a:t>
            </a:r>
          </a:p>
          <a:p>
            <a:pPr marL="800100" lvl="1" indent="-342900">
              <a:buFont typeface="+mj-lt"/>
              <a:buAutoNum type="arabicPeriod"/>
            </a:pPr>
            <a:r>
              <a:rPr lang="en-US" sz="3000" dirty="0" smtClean="0"/>
              <a:t>Granulation tissue → valve scarring/fibrosis</a:t>
            </a:r>
          </a:p>
          <a:p>
            <a:pPr marL="800100" lvl="1" indent="-342900">
              <a:buFont typeface="+mj-lt"/>
              <a:buAutoNum type="arabicPeriod"/>
            </a:pPr>
            <a:r>
              <a:rPr lang="en-US" sz="3000" dirty="0" smtClean="0"/>
              <a:t>Calcification → thickened and/or shortened </a:t>
            </a:r>
            <a:r>
              <a:rPr lang="en-US" sz="3000" dirty="0" err="1" smtClean="0"/>
              <a:t>tendinous</a:t>
            </a:r>
            <a:r>
              <a:rPr lang="en-US" sz="3000" dirty="0" smtClean="0"/>
              <a:t> cords</a:t>
            </a:r>
            <a:endParaRPr lang="en-US" sz="3000" dirty="0"/>
          </a:p>
        </p:txBody>
      </p:sp>
      <p:sp>
        <p:nvSpPr>
          <p:cNvPr id="3" name="Right Arrow 2"/>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98018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5819"/>
            <a:ext cx="8712968" cy="4247317"/>
          </a:xfrm>
          <a:prstGeom prst="rect">
            <a:avLst/>
          </a:prstGeom>
        </p:spPr>
        <p:txBody>
          <a:bodyPr wrap="square">
            <a:spAutoFit/>
          </a:bodyPr>
          <a:lstStyle/>
          <a:p>
            <a:r>
              <a:rPr lang="en-US" sz="3000" b="1" dirty="0"/>
              <a:t>Differential diagnoses</a:t>
            </a:r>
          </a:p>
          <a:p>
            <a:r>
              <a:rPr lang="en-US" sz="3000" b="1" dirty="0"/>
              <a:t>Nonbacterial thrombotic endocarditis</a:t>
            </a:r>
          </a:p>
          <a:p>
            <a:pPr marL="285750" indent="-285750">
              <a:buFont typeface="Wingdings" pitchFamily="2" charset="2"/>
              <a:buChar char="§"/>
            </a:pPr>
            <a:r>
              <a:rPr lang="en-US" sz="3000" dirty="0"/>
              <a:t>Rare, non-infectious form of endocarditis due to sterile platelet thrombus formation on the heart valves (usually aortic and mitral valves)</a:t>
            </a:r>
          </a:p>
          <a:p>
            <a:pPr marL="285750" indent="-285750">
              <a:buFont typeface="Wingdings" pitchFamily="2" charset="2"/>
              <a:buChar char="§"/>
            </a:pPr>
            <a:r>
              <a:rPr lang="en-US" sz="3000" dirty="0"/>
              <a:t>Most commonly associated with underlying malignancy, </a:t>
            </a:r>
            <a:r>
              <a:rPr lang="en-US" sz="3000" dirty="0" err="1"/>
              <a:t>hypercoagulable</a:t>
            </a:r>
            <a:r>
              <a:rPr lang="en-US" sz="3000" dirty="0"/>
              <a:t> states, or rheumatologic conditions (SLE, rheumatoid arthritis, etc</a:t>
            </a:r>
            <a:r>
              <a:rPr lang="en-US" sz="3000" dirty="0" smtClean="0"/>
              <a:t>.)</a:t>
            </a:r>
            <a:endParaRPr lang="en-US" sz="3000" dirty="0"/>
          </a:p>
        </p:txBody>
      </p:sp>
      <p:sp>
        <p:nvSpPr>
          <p:cNvPr id="3" name="Right Arrow 2"/>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5988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836712"/>
            <a:ext cx="8640960" cy="4247317"/>
          </a:xfrm>
          <a:prstGeom prst="rect">
            <a:avLst/>
          </a:prstGeom>
        </p:spPr>
        <p:txBody>
          <a:bodyPr wrap="square">
            <a:spAutoFit/>
          </a:bodyPr>
          <a:lstStyle/>
          <a:p>
            <a:pPr marL="285750" indent="-285750">
              <a:buFont typeface="Wingdings" pitchFamily="2" charset="2"/>
              <a:buChar char="§"/>
            </a:pPr>
            <a:r>
              <a:rPr lang="en-US" sz="3000" dirty="0" smtClean="0"/>
              <a:t>Compared to infectious endocarditis, </a:t>
            </a:r>
            <a:r>
              <a:rPr lang="en-US" sz="3000" dirty="0" err="1" smtClean="0"/>
              <a:t>vegetations</a:t>
            </a:r>
            <a:r>
              <a:rPr lang="en-US" sz="3000" dirty="0" smtClean="0"/>
              <a:t> are easily dislodged and embolization is common; most patients are asymptomatic until embolization occurs</a:t>
            </a:r>
          </a:p>
          <a:p>
            <a:pPr marL="285750" indent="-285750">
              <a:buFont typeface="Wingdings" pitchFamily="2" charset="2"/>
              <a:buChar char="§"/>
            </a:pPr>
            <a:r>
              <a:rPr lang="en-US" sz="3000" dirty="0" smtClean="0"/>
              <a:t>Definitive diagnosis can only be made pathologically: shows </a:t>
            </a:r>
            <a:r>
              <a:rPr lang="en-US" sz="3000" dirty="0" err="1" smtClean="0"/>
              <a:t>vegetations</a:t>
            </a:r>
            <a:r>
              <a:rPr lang="en-US" sz="3000" dirty="0" smtClean="0"/>
              <a:t> on either surface of the valve that are composed of immune complexes.</a:t>
            </a:r>
          </a:p>
          <a:p>
            <a:pPr marL="285750" indent="-285750">
              <a:buFont typeface="Wingdings" pitchFamily="2" charset="2"/>
              <a:buChar char="§"/>
            </a:pPr>
            <a:r>
              <a:rPr lang="en-US" sz="3000" b="1" dirty="0" err="1" smtClean="0"/>
              <a:t>Libman</a:t>
            </a:r>
            <a:r>
              <a:rPr lang="en-US" sz="3000" b="1" dirty="0" smtClean="0"/>
              <a:t>-Sacks endocarditis</a:t>
            </a:r>
            <a:r>
              <a:rPr lang="en-US" sz="3000" dirty="0" smtClean="0"/>
              <a:t>: describes especially large </a:t>
            </a:r>
            <a:r>
              <a:rPr lang="en-US" sz="3000" dirty="0" err="1" smtClean="0"/>
              <a:t>vegetations</a:t>
            </a:r>
            <a:r>
              <a:rPr lang="en-US" sz="3000" dirty="0" smtClean="0"/>
              <a:t>, also referred to as </a:t>
            </a:r>
            <a:r>
              <a:rPr lang="en-US" sz="3000" dirty="0" err="1" smtClean="0"/>
              <a:t>verrucous</a:t>
            </a:r>
            <a:r>
              <a:rPr lang="en-US" sz="3000" dirty="0" smtClean="0"/>
              <a:t> </a:t>
            </a:r>
            <a:r>
              <a:rPr lang="en-US" sz="3000" dirty="0" err="1" smtClean="0"/>
              <a:t>vegetations</a:t>
            </a:r>
            <a:endParaRPr lang="en-US" sz="3000" dirty="0"/>
          </a:p>
        </p:txBody>
      </p:sp>
    </p:spTree>
    <p:extLst>
      <p:ext uri="{BB962C8B-B14F-4D97-AF65-F5344CB8AC3E}">
        <p14:creationId xmlns:p14="http://schemas.microsoft.com/office/powerpoint/2010/main" val="39159888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083508"/>
            <a:ext cx="8496944" cy="2862322"/>
          </a:xfrm>
          <a:prstGeom prst="rect">
            <a:avLst/>
          </a:prstGeom>
        </p:spPr>
        <p:txBody>
          <a:bodyPr wrap="square">
            <a:spAutoFit/>
          </a:bodyPr>
          <a:lstStyle/>
          <a:p>
            <a:r>
              <a:rPr lang="en-US" sz="3000" b="1" dirty="0"/>
              <a:t>Prosthetic valve thrombosis</a:t>
            </a:r>
          </a:p>
          <a:p>
            <a:pPr marL="285750" indent="-285750">
              <a:buFont typeface="Wingdings" pitchFamily="2" charset="2"/>
              <a:buChar char="§"/>
            </a:pPr>
            <a:r>
              <a:rPr lang="en-US" sz="3000" b="1" dirty="0"/>
              <a:t>Etiology</a:t>
            </a:r>
            <a:endParaRPr lang="en-US" sz="3000" dirty="0"/>
          </a:p>
          <a:p>
            <a:pPr marL="742950" lvl="1" indent="-285750">
              <a:buFont typeface="Wingdings" pitchFamily="2" charset="2"/>
              <a:buChar char="§"/>
            </a:pPr>
            <a:r>
              <a:rPr lang="en-US" sz="3000" dirty="0"/>
              <a:t>Occurs if </a:t>
            </a:r>
            <a:r>
              <a:rPr lang="en-US" sz="3000" b="1" dirty="0"/>
              <a:t>insufficient </a:t>
            </a:r>
            <a:r>
              <a:rPr lang="en-US" sz="3000" b="1" dirty="0" err="1"/>
              <a:t>anticoagulatory</a:t>
            </a:r>
            <a:r>
              <a:rPr lang="en-US" sz="3000" b="1" dirty="0"/>
              <a:t> therapy</a:t>
            </a:r>
            <a:r>
              <a:rPr lang="en-US" sz="3000" dirty="0"/>
              <a:t> after valve replacement </a:t>
            </a:r>
          </a:p>
          <a:p>
            <a:pPr marL="742950" lvl="1" indent="-285750">
              <a:buFont typeface="Wingdings" pitchFamily="2" charset="2"/>
              <a:buChar char="§"/>
            </a:pPr>
            <a:r>
              <a:rPr lang="en-US" sz="3000" dirty="0"/>
              <a:t>Usually affects </a:t>
            </a:r>
            <a:r>
              <a:rPr lang="en-US" sz="3000" b="1" dirty="0"/>
              <a:t>mechanic valves</a:t>
            </a:r>
            <a:endParaRPr lang="en-US" sz="3000" dirty="0"/>
          </a:p>
          <a:p>
            <a:pPr marL="742950" lvl="1" indent="-285750">
              <a:buFont typeface="Wingdings" pitchFamily="2" charset="2"/>
              <a:buChar char="§"/>
            </a:pPr>
            <a:r>
              <a:rPr lang="en-US" sz="3000" dirty="0"/>
              <a:t>Rare if anticoagulation is </a:t>
            </a:r>
            <a:r>
              <a:rPr lang="en-US" sz="3000" dirty="0" smtClean="0"/>
              <a:t>adequate</a:t>
            </a:r>
            <a:endParaRPr lang="en-US" sz="3000" dirty="0"/>
          </a:p>
        </p:txBody>
      </p:sp>
      <p:sp>
        <p:nvSpPr>
          <p:cNvPr id="3" name="Right Arrow 2"/>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59888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443841"/>
            <a:ext cx="8640960" cy="3323987"/>
          </a:xfrm>
          <a:prstGeom prst="rect">
            <a:avLst/>
          </a:prstGeom>
        </p:spPr>
        <p:txBody>
          <a:bodyPr wrap="square">
            <a:spAutoFit/>
          </a:bodyPr>
          <a:lstStyle/>
          <a:p>
            <a:pPr marL="285750" indent="-285750">
              <a:buFont typeface="Wingdings" pitchFamily="2" charset="2"/>
              <a:buChar char="§"/>
            </a:pPr>
            <a:r>
              <a:rPr lang="en-US" sz="3000" b="1" dirty="0" smtClean="0"/>
              <a:t>Clinical </a:t>
            </a:r>
            <a:r>
              <a:rPr lang="en-US" sz="3000" b="1" dirty="0"/>
              <a:t>course of </a:t>
            </a:r>
            <a:r>
              <a:rPr lang="en-US" sz="3000" b="1" dirty="0" smtClean="0"/>
              <a:t>prosthetic </a:t>
            </a:r>
            <a:r>
              <a:rPr lang="en-US" sz="3000" b="1" dirty="0"/>
              <a:t>valve thrombosis</a:t>
            </a:r>
          </a:p>
          <a:p>
            <a:pPr marL="742950" lvl="1" indent="-285750">
              <a:buFont typeface="Wingdings" pitchFamily="2" charset="2"/>
              <a:buChar char="§"/>
            </a:pPr>
            <a:r>
              <a:rPr lang="en-US" sz="3000" dirty="0" smtClean="0"/>
              <a:t>Signs of </a:t>
            </a:r>
            <a:r>
              <a:rPr lang="en-US" sz="3000" b="1" dirty="0" smtClean="0"/>
              <a:t>acute heart failure</a:t>
            </a:r>
            <a:endParaRPr lang="en-US" sz="3000" dirty="0" smtClean="0"/>
          </a:p>
          <a:p>
            <a:pPr marL="1200150" lvl="2" indent="-285750">
              <a:buFont typeface="Wingdings" pitchFamily="2" charset="2"/>
              <a:buChar char="§"/>
            </a:pPr>
            <a:r>
              <a:rPr lang="en-US" sz="3000" dirty="0" smtClean="0"/>
              <a:t>Left heart failure: dyspnea and cough</a:t>
            </a:r>
          </a:p>
          <a:p>
            <a:pPr marL="1200150" lvl="2" indent="-285750">
              <a:buFont typeface="Wingdings" pitchFamily="2" charset="2"/>
              <a:buChar char="§"/>
            </a:pPr>
            <a:r>
              <a:rPr lang="en-US" sz="3000" dirty="0" smtClean="0"/>
              <a:t>Right heart failure: edema and jugular venous distention</a:t>
            </a:r>
          </a:p>
          <a:p>
            <a:pPr marL="742950" lvl="1" indent="-285750">
              <a:buFont typeface="Wingdings" pitchFamily="2" charset="2"/>
              <a:buChar char="§"/>
            </a:pPr>
            <a:r>
              <a:rPr lang="en-US" sz="3000" dirty="0" smtClean="0"/>
              <a:t>Deterioration of general condition, cardiac arrhythmias, cerebral emboli (stroke)</a:t>
            </a:r>
          </a:p>
        </p:txBody>
      </p:sp>
      <p:sp>
        <p:nvSpPr>
          <p:cNvPr id="3" name="Right Arrow 2"/>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59888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84" y="2311712"/>
            <a:ext cx="8334672" cy="1477328"/>
          </a:xfrm>
          <a:prstGeom prst="rect">
            <a:avLst/>
          </a:prstGeom>
        </p:spPr>
        <p:txBody>
          <a:bodyPr wrap="square">
            <a:spAutoFit/>
          </a:bodyPr>
          <a:lstStyle/>
          <a:p>
            <a:pPr marL="285750" indent="-285750">
              <a:buFont typeface="Wingdings" pitchFamily="2" charset="2"/>
              <a:buChar char="§"/>
            </a:pPr>
            <a:r>
              <a:rPr lang="en-US" sz="3000" b="1" dirty="0" smtClean="0"/>
              <a:t>Diagnostics</a:t>
            </a:r>
            <a:r>
              <a:rPr lang="en-US" sz="3000" dirty="0" smtClean="0"/>
              <a:t>: </a:t>
            </a:r>
            <a:r>
              <a:rPr lang="en-US" sz="3000" dirty="0" err="1" smtClean="0"/>
              <a:t>transesophageal</a:t>
            </a:r>
            <a:r>
              <a:rPr lang="en-US" sz="3000" dirty="0" smtClean="0"/>
              <a:t> echocardiography</a:t>
            </a:r>
          </a:p>
          <a:p>
            <a:pPr marL="285750" indent="-285750">
              <a:buFont typeface="Wingdings" pitchFamily="2" charset="2"/>
              <a:buChar char="§"/>
            </a:pPr>
            <a:r>
              <a:rPr lang="en-US" sz="3000" b="1" dirty="0" smtClean="0"/>
              <a:t>Treatment</a:t>
            </a:r>
            <a:r>
              <a:rPr lang="en-US" sz="3000" dirty="0" smtClean="0"/>
              <a:t>: anticoagulation and fibrinolysis, surgical valve replacement</a:t>
            </a:r>
            <a:endParaRPr lang="en-US" sz="3000" dirty="0"/>
          </a:p>
        </p:txBody>
      </p:sp>
    </p:spTree>
    <p:extLst>
      <p:ext uri="{BB962C8B-B14F-4D97-AF65-F5344CB8AC3E}">
        <p14:creationId xmlns:p14="http://schemas.microsoft.com/office/powerpoint/2010/main" val="39159888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116632"/>
            <a:ext cx="4572000" cy="1015663"/>
          </a:xfrm>
          <a:prstGeom prst="rect">
            <a:avLst/>
          </a:prstGeom>
        </p:spPr>
        <p:txBody>
          <a:bodyPr>
            <a:spAutoFit/>
          </a:bodyPr>
          <a:lstStyle/>
          <a:p>
            <a:r>
              <a:rPr lang="en-US" sz="3000" b="1" dirty="0">
                <a:effectLst>
                  <a:outerShdw blurRad="38100" dist="38100" dir="2700000" algn="tl">
                    <a:srgbClr val="000000">
                      <a:alpha val="43137"/>
                    </a:srgbClr>
                  </a:outerShdw>
                </a:effectLst>
              </a:rPr>
              <a:t>Treatment</a:t>
            </a:r>
          </a:p>
          <a:p>
            <a:r>
              <a:rPr lang="en-US" sz="3000" b="1" dirty="0">
                <a:effectLst>
                  <a:outerShdw blurRad="38100" dist="38100" dir="2700000" algn="tl">
                    <a:srgbClr val="000000">
                      <a:alpha val="43137"/>
                    </a:srgbClr>
                  </a:outerShdw>
                </a:effectLst>
              </a:rPr>
              <a:t>Empirical therapy</a:t>
            </a:r>
          </a:p>
        </p:txBody>
      </p:sp>
      <p:graphicFrame>
        <p:nvGraphicFramePr>
          <p:cNvPr id="3" name="Table 2"/>
          <p:cNvGraphicFramePr>
            <a:graphicFrameLocks noGrp="1"/>
          </p:cNvGraphicFramePr>
          <p:nvPr>
            <p:extLst>
              <p:ext uri="{D42A27DB-BD31-4B8C-83A1-F6EECF244321}">
                <p14:modId xmlns:p14="http://schemas.microsoft.com/office/powerpoint/2010/main" val="2353809729"/>
              </p:ext>
            </p:extLst>
          </p:nvPr>
        </p:nvGraphicFramePr>
        <p:xfrm>
          <a:off x="395536" y="1164932"/>
          <a:ext cx="8496944" cy="5072380"/>
        </p:xfrm>
        <a:graphic>
          <a:graphicData uri="http://schemas.openxmlformats.org/drawingml/2006/table">
            <a:tbl>
              <a:tblPr firstRow="1" firstCol="1" bandRow="1">
                <a:tableStyleId>{5DA37D80-6434-44D0-A028-1B22A696006F}</a:tableStyleId>
              </a:tblPr>
              <a:tblGrid>
                <a:gridCol w="1200236"/>
                <a:gridCol w="7296708"/>
              </a:tblGrid>
              <a:tr h="0">
                <a:tc>
                  <a:txBody>
                    <a:bodyPr/>
                    <a:lstStyle/>
                    <a:p>
                      <a:pPr algn="ctr">
                        <a:lnSpc>
                          <a:spcPts val="2100"/>
                        </a:lnSpc>
                        <a:spcBef>
                          <a:spcPts val="600"/>
                        </a:spcBef>
                        <a:spcAft>
                          <a:spcPts val="600"/>
                        </a:spcAft>
                      </a:pPr>
                      <a:r>
                        <a:rPr lang="en-US" sz="2000" dirty="0"/>
                        <a:t>Condition/Patient group</a:t>
                      </a:r>
                    </a:p>
                  </a:txBody>
                  <a:tcPr marL="45720" marR="45720"/>
                </a:tc>
                <a:tc>
                  <a:txBody>
                    <a:bodyPr/>
                    <a:lstStyle/>
                    <a:p>
                      <a:pPr algn="ctr">
                        <a:lnSpc>
                          <a:spcPts val="2100"/>
                        </a:lnSpc>
                        <a:spcBef>
                          <a:spcPts val="600"/>
                        </a:spcBef>
                        <a:spcAft>
                          <a:spcPts val="600"/>
                        </a:spcAft>
                      </a:pPr>
                      <a:r>
                        <a:rPr lang="en-US" sz="2000" dirty="0"/>
                        <a:t>Antibiotic therapy</a:t>
                      </a:r>
                    </a:p>
                  </a:txBody>
                  <a:tcPr marL="45720" marR="45720"/>
                </a:tc>
              </a:tr>
              <a:tr h="0">
                <a:tc>
                  <a:txBody>
                    <a:bodyPr/>
                    <a:lstStyle/>
                    <a:p>
                      <a:pPr marL="342900" lvl="0" indent="-342900" rtl="0">
                        <a:lnSpc>
                          <a:spcPts val="2100"/>
                        </a:lnSpc>
                        <a:spcAft>
                          <a:spcPts val="1000"/>
                        </a:spcAft>
                        <a:buSzPts val="1000"/>
                        <a:buFont typeface="Symbol"/>
                        <a:buChar char=""/>
                        <a:tabLst>
                          <a:tab pos="457200" algn="l"/>
                        </a:tabLst>
                      </a:pPr>
                      <a:r>
                        <a:rPr lang="en-US" sz="2000"/>
                        <a:t>Native valves</a:t>
                      </a:r>
                    </a:p>
                  </a:txBody>
                  <a:tcPr marL="45720" marR="45720"/>
                </a:tc>
                <a:tc>
                  <a:txBody>
                    <a:bodyPr/>
                    <a:lstStyle/>
                    <a:p>
                      <a:pPr marL="342900" lvl="0" indent="-342900" rtl="0">
                        <a:lnSpc>
                          <a:spcPts val="2100"/>
                        </a:lnSpc>
                        <a:spcAft>
                          <a:spcPts val="1000"/>
                        </a:spcAft>
                        <a:buSzPts val="1000"/>
                        <a:buFont typeface="Symbol"/>
                        <a:buChar char=""/>
                        <a:tabLst>
                          <a:tab pos="457200" algn="l"/>
                        </a:tabLst>
                      </a:pPr>
                      <a:r>
                        <a:rPr lang="en-US" sz="2000" dirty="0"/>
                        <a:t>Initial intravenous empiric antibiotic treatment with vancomycin → adapt intravenous antibiotics according to </a:t>
                      </a:r>
                      <a:r>
                        <a:rPr lang="en-US" sz="2000" dirty="0" err="1"/>
                        <a:t>resistogram</a:t>
                      </a:r>
                      <a:r>
                        <a:rPr lang="en-US" sz="2000" dirty="0"/>
                        <a:t> results from blood cultures </a:t>
                      </a:r>
                    </a:p>
                    <a:p>
                      <a:pPr marL="342900" lvl="0" indent="-342900">
                        <a:lnSpc>
                          <a:spcPts val="2100"/>
                        </a:lnSpc>
                        <a:spcAft>
                          <a:spcPts val="1000"/>
                        </a:spcAft>
                        <a:buSzPts val="1000"/>
                        <a:buFont typeface="Symbol"/>
                        <a:buChar char=""/>
                        <a:tabLst>
                          <a:tab pos="457200" algn="l"/>
                        </a:tabLst>
                      </a:pPr>
                      <a:r>
                        <a:rPr lang="en-US" sz="2000" dirty="0"/>
                        <a:t>The duration of treatment depends on the patient's profile</a:t>
                      </a:r>
                      <a:r>
                        <a:rPr lang="en-US" sz="2000" dirty="0" smtClean="0"/>
                        <a:t>, </a:t>
                      </a:r>
                      <a:r>
                        <a:rPr lang="en-US" sz="2000" dirty="0"/>
                        <a:t>and the patient's response to treatment.</a:t>
                      </a:r>
                    </a:p>
                    <a:p>
                      <a:pPr marL="742950" lvl="1" indent="-285750">
                        <a:lnSpc>
                          <a:spcPts val="2100"/>
                        </a:lnSpc>
                        <a:spcAft>
                          <a:spcPts val="1000"/>
                        </a:spcAft>
                        <a:buSzPts val="1000"/>
                        <a:buFont typeface="Symbol"/>
                        <a:buChar char=""/>
                        <a:tabLst>
                          <a:tab pos="914400" algn="l"/>
                        </a:tabLst>
                      </a:pPr>
                      <a:r>
                        <a:rPr lang="en-US" sz="2000" dirty="0"/>
                        <a:t>4-week treatment </a:t>
                      </a:r>
                    </a:p>
                    <a:p>
                      <a:pPr marL="1143000" lvl="2" indent="-228600">
                        <a:lnSpc>
                          <a:spcPts val="2100"/>
                        </a:lnSpc>
                        <a:spcAft>
                          <a:spcPts val="1000"/>
                        </a:spcAft>
                        <a:buSzPts val="1000"/>
                        <a:buFont typeface="Symbol"/>
                        <a:buChar char=""/>
                        <a:tabLst>
                          <a:tab pos="1371600" algn="l"/>
                        </a:tabLst>
                      </a:pPr>
                      <a:r>
                        <a:rPr lang="en-US" sz="2000" dirty="0"/>
                        <a:t>Drug of choice: penicillin G</a:t>
                      </a:r>
                    </a:p>
                    <a:p>
                      <a:pPr marL="1143000" lvl="2" indent="-228600">
                        <a:lnSpc>
                          <a:spcPts val="2100"/>
                        </a:lnSpc>
                        <a:spcAft>
                          <a:spcPts val="1000"/>
                        </a:spcAft>
                        <a:buSzPts val="1000"/>
                        <a:buFont typeface="Symbol"/>
                        <a:buChar char=""/>
                        <a:tabLst>
                          <a:tab pos="1371600" algn="l"/>
                        </a:tabLst>
                      </a:pPr>
                      <a:r>
                        <a:rPr lang="en-US" sz="2000" dirty="0"/>
                        <a:t>Alternatives: ampicillin, IV ceftriaxone, IV vancomycin </a:t>
                      </a:r>
                    </a:p>
                    <a:p>
                      <a:pPr marL="742950" lvl="1" indent="-285750">
                        <a:lnSpc>
                          <a:spcPts val="2100"/>
                        </a:lnSpc>
                        <a:spcAft>
                          <a:spcPts val="1000"/>
                        </a:spcAft>
                        <a:buSzPts val="1000"/>
                        <a:buFont typeface="Symbol"/>
                        <a:buChar char=""/>
                        <a:tabLst>
                          <a:tab pos="914400" algn="l"/>
                        </a:tabLst>
                      </a:pPr>
                      <a:r>
                        <a:rPr lang="en-US" sz="2000" dirty="0"/>
                        <a:t>2-week treatment regimens </a:t>
                      </a:r>
                    </a:p>
                    <a:p>
                      <a:pPr marL="1143000" lvl="2" indent="-228600">
                        <a:lnSpc>
                          <a:spcPts val="2100"/>
                        </a:lnSpc>
                        <a:spcAft>
                          <a:spcPts val="1000"/>
                        </a:spcAft>
                        <a:buSzPts val="1000"/>
                        <a:buFont typeface="Symbol"/>
                        <a:buChar char=""/>
                        <a:tabLst>
                          <a:tab pos="1371600" algn="l"/>
                        </a:tabLst>
                      </a:pPr>
                      <a:r>
                        <a:rPr lang="en-US" sz="2000" dirty="0"/>
                        <a:t>Drug of choice: gentamicin + penicillin G</a:t>
                      </a:r>
                    </a:p>
                    <a:p>
                      <a:pPr marL="1143000" lvl="2" indent="-228600">
                        <a:lnSpc>
                          <a:spcPts val="2100"/>
                        </a:lnSpc>
                        <a:spcAft>
                          <a:spcPts val="1000"/>
                        </a:spcAft>
                        <a:buSzPts val="1000"/>
                        <a:buFont typeface="Symbol"/>
                        <a:buChar char=""/>
                        <a:tabLst>
                          <a:tab pos="1371600" algn="l"/>
                        </a:tabLst>
                      </a:pPr>
                      <a:r>
                        <a:rPr lang="en-US" sz="2000" dirty="0"/>
                        <a:t>Alternative: gentamicin + ceftriaxone</a:t>
                      </a:r>
                    </a:p>
                  </a:txBody>
                  <a:tcPr marL="45720" marR="45720"/>
                </a:tc>
              </a:tr>
            </a:tbl>
          </a:graphicData>
        </a:graphic>
      </p:graphicFrame>
      <p:sp>
        <p:nvSpPr>
          <p:cNvPr id="4" name="Right Arrow 3"/>
          <p:cNvSpPr/>
          <p:nvPr/>
        </p:nvSpPr>
        <p:spPr>
          <a:xfrm>
            <a:off x="6732240" y="6309320"/>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5988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923208200"/>
              </p:ext>
            </p:extLst>
          </p:nvPr>
        </p:nvGraphicFramePr>
        <p:xfrm>
          <a:off x="457200" y="862568"/>
          <a:ext cx="8229600" cy="3718560"/>
        </p:xfrm>
        <a:graphic>
          <a:graphicData uri="http://schemas.openxmlformats.org/drawingml/2006/table">
            <a:tbl>
              <a:tblPr firstRow="1" firstCol="1" bandRow="1">
                <a:tableStyleId>{5DA37D80-6434-44D0-A028-1B22A696006F}</a:tableStyleId>
              </a:tblPr>
              <a:tblGrid>
                <a:gridCol w="1666528"/>
                <a:gridCol w="6563072"/>
              </a:tblGrid>
              <a:tr h="0">
                <a:tc>
                  <a:txBody>
                    <a:bodyPr/>
                    <a:lstStyle/>
                    <a:p>
                      <a:pPr algn="ctr">
                        <a:lnSpc>
                          <a:spcPct val="115000"/>
                        </a:lnSpc>
                        <a:spcBef>
                          <a:spcPts val="600"/>
                        </a:spcBef>
                        <a:spcAft>
                          <a:spcPts val="600"/>
                        </a:spcAft>
                      </a:pPr>
                      <a:r>
                        <a:rPr lang="en-US" sz="2000" dirty="0"/>
                        <a:t>Condition</a:t>
                      </a:r>
                      <a:r>
                        <a:rPr lang="en-US" sz="2000" dirty="0" smtClean="0"/>
                        <a:t>/  Patient </a:t>
                      </a:r>
                      <a:r>
                        <a:rPr lang="en-US" sz="2000" dirty="0"/>
                        <a:t>group</a:t>
                      </a:r>
                    </a:p>
                  </a:txBody>
                  <a:tcPr marL="45720" marR="45720"/>
                </a:tc>
                <a:tc>
                  <a:txBody>
                    <a:bodyPr/>
                    <a:lstStyle/>
                    <a:p>
                      <a:pPr algn="ctr">
                        <a:lnSpc>
                          <a:spcPct val="115000"/>
                        </a:lnSpc>
                        <a:spcBef>
                          <a:spcPts val="600"/>
                        </a:spcBef>
                        <a:spcAft>
                          <a:spcPts val="600"/>
                        </a:spcAft>
                      </a:pPr>
                      <a:r>
                        <a:rPr lang="en-US" sz="2000" dirty="0"/>
                        <a:t>Antibiotic therapy</a:t>
                      </a:r>
                    </a:p>
                  </a:txBody>
                  <a:tcPr marL="45720" marR="45720"/>
                </a:tc>
              </a:tr>
              <a:tr h="0">
                <a:tc>
                  <a:txBody>
                    <a:bodyPr/>
                    <a:lstStyle/>
                    <a:p>
                      <a:pPr marL="342900" lvl="0" indent="-342900" rtl="0">
                        <a:lnSpc>
                          <a:spcPct val="115000"/>
                        </a:lnSpc>
                        <a:spcAft>
                          <a:spcPts val="1000"/>
                        </a:spcAft>
                        <a:buSzPts val="1000"/>
                        <a:buFont typeface="Symbol"/>
                        <a:buChar char=""/>
                        <a:tabLst>
                          <a:tab pos="457200" algn="l"/>
                        </a:tabLst>
                      </a:pPr>
                      <a:r>
                        <a:rPr lang="en-US" sz="2000" dirty="0"/>
                        <a:t>Prosthetic valves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Generally the same antibiotic regimen as for native valves, but longer duration (at least 6 weeks) </a:t>
                      </a:r>
                    </a:p>
                    <a:p>
                      <a:pPr marL="342900" lvl="0" indent="-342900">
                        <a:lnSpc>
                          <a:spcPct val="115000"/>
                        </a:lnSpc>
                        <a:spcAft>
                          <a:spcPts val="1000"/>
                        </a:spcAft>
                        <a:buSzPts val="1000"/>
                        <a:buFont typeface="Symbol"/>
                        <a:buChar char=""/>
                        <a:tabLst>
                          <a:tab pos="457200" algn="l"/>
                        </a:tabLst>
                      </a:pPr>
                      <a:r>
                        <a:rPr lang="en-US" sz="2000" dirty="0"/>
                        <a:t>Exceptions for staphylococci</a:t>
                      </a:r>
                    </a:p>
                    <a:p>
                      <a:pPr marL="742950" lvl="1" indent="-285750">
                        <a:lnSpc>
                          <a:spcPct val="115000"/>
                        </a:lnSpc>
                        <a:spcAft>
                          <a:spcPts val="1000"/>
                        </a:spcAft>
                        <a:buSzPts val="1000"/>
                        <a:buFont typeface="Symbol"/>
                        <a:buChar char=""/>
                        <a:tabLst>
                          <a:tab pos="914400" algn="l"/>
                        </a:tabLst>
                      </a:pPr>
                      <a:r>
                        <a:rPr lang="en-US" sz="2000" dirty="0"/>
                        <a:t>Methicillin-susceptible: </a:t>
                      </a:r>
                      <a:r>
                        <a:rPr lang="en-US" sz="2000" dirty="0" err="1"/>
                        <a:t>nafcillin</a:t>
                      </a:r>
                      <a:r>
                        <a:rPr lang="en-US" sz="2000" dirty="0"/>
                        <a:t> (or oxacillin, cefazolin) + rifampin + gentamicin</a:t>
                      </a:r>
                    </a:p>
                    <a:p>
                      <a:pPr marL="742950" lvl="1" indent="-285750">
                        <a:lnSpc>
                          <a:spcPct val="115000"/>
                        </a:lnSpc>
                        <a:spcAft>
                          <a:spcPts val="1000"/>
                        </a:spcAft>
                        <a:buSzPts val="1000"/>
                        <a:buFont typeface="Symbol"/>
                        <a:buChar char=""/>
                        <a:tabLst>
                          <a:tab pos="914400" algn="l"/>
                        </a:tabLst>
                      </a:pPr>
                      <a:r>
                        <a:rPr lang="en-US" sz="2000" dirty="0"/>
                        <a:t>Methicillin-resistant: vancomycin + rifampin + gentamicin</a:t>
                      </a:r>
                    </a:p>
                  </a:txBody>
                  <a:tcPr marL="45720" marR="45720"/>
                </a:tc>
              </a:tr>
            </a:tbl>
          </a:graphicData>
        </a:graphic>
      </p:graphicFrame>
    </p:spTree>
    <p:extLst>
      <p:ext uri="{BB962C8B-B14F-4D97-AF65-F5344CB8AC3E}">
        <p14:creationId xmlns:p14="http://schemas.microsoft.com/office/powerpoint/2010/main" val="39159888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65630177"/>
              </p:ext>
            </p:extLst>
          </p:nvPr>
        </p:nvGraphicFramePr>
        <p:xfrm>
          <a:off x="457200" y="1772816"/>
          <a:ext cx="8229600" cy="3459480"/>
        </p:xfrm>
        <a:graphic>
          <a:graphicData uri="http://schemas.openxmlformats.org/drawingml/2006/table">
            <a:tbl>
              <a:tblPr firstRow="1" firstCol="1" bandRow="1">
                <a:tableStyleId>{5DA37D80-6434-44D0-A028-1B22A696006F}</a:tableStyleId>
              </a:tblPr>
              <a:tblGrid>
                <a:gridCol w="1738536"/>
                <a:gridCol w="6491064"/>
              </a:tblGrid>
              <a:tr h="0">
                <a:tc>
                  <a:txBody>
                    <a:bodyPr/>
                    <a:lstStyle/>
                    <a:p>
                      <a:pPr algn="ctr">
                        <a:lnSpc>
                          <a:spcPct val="115000"/>
                        </a:lnSpc>
                        <a:spcBef>
                          <a:spcPts val="600"/>
                        </a:spcBef>
                        <a:spcAft>
                          <a:spcPts val="600"/>
                        </a:spcAft>
                      </a:pPr>
                      <a:r>
                        <a:rPr lang="en-US" sz="2000" dirty="0"/>
                        <a:t>Condition</a:t>
                      </a:r>
                      <a:r>
                        <a:rPr lang="en-US" sz="2000" dirty="0" smtClean="0"/>
                        <a:t>/  Patient </a:t>
                      </a:r>
                      <a:r>
                        <a:rPr lang="en-US" sz="2000" dirty="0"/>
                        <a:t>group</a:t>
                      </a:r>
                    </a:p>
                  </a:txBody>
                  <a:tcPr marL="45720" marR="45720"/>
                </a:tc>
                <a:tc>
                  <a:txBody>
                    <a:bodyPr/>
                    <a:lstStyle/>
                    <a:p>
                      <a:pPr algn="ctr">
                        <a:lnSpc>
                          <a:spcPct val="115000"/>
                        </a:lnSpc>
                        <a:spcBef>
                          <a:spcPts val="600"/>
                        </a:spcBef>
                        <a:spcAft>
                          <a:spcPts val="600"/>
                        </a:spcAft>
                      </a:pPr>
                      <a:r>
                        <a:rPr lang="en-US" sz="2000" dirty="0"/>
                        <a:t>Antibiotic therapy</a:t>
                      </a:r>
                    </a:p>
                  </a:txBody>
                  <a:tcPr marL="45720" marR="45720"/>
                </a:tc>
              </a:tr>
              <a:tr h="0">
                <a:tc>
                  <a:txBody>
                    <a:bodyPr/>
                    <a:lstStyle/>
                    <a:p>
                      <a:pPr marL="342900" lvl="0" indent="-342900" rtl="0">
                        <a:lnSpc>
                          <a:spcPct val="115000"/>
                        </a:lnSpc>
                        <a:spcAft>
                          <a:spcPts val="1000"/>
                        </a:spcAft>
                        <a:buSzPts val="1000"/>
                        <a:buFont typeface="Symbol"/>
                        <a:buChar char=""/>
                        <a:tabLst>
                          <a:tab pos="457200" algn="l"/>
                        </a:tabLst>
                      </a:pPr>
                      <a:r>
                        <a:rPr lang="en-US" sz="2000"/>
                        <a:t>IV drug users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t>Intravenous empiric antibiotic treatment with vancomycin</a:t>
                      </a:r>
                    </a:p>
                    <a:p>
                      <a:pPr marL="342900" lvl="0" indent="-342900">
                        <a:lnSpc>
                          <a:spcPct val="115000"/>
                        </a:lnSpc>
                        <a:spcAft>
                          <a:spcPts val="1000"/>
                        </a:spcAft>
                        <a:buSzPts val="1000"/>
                        <a:buFont typeface="Symbol"/>
                        <a:buChar char=""/>
                        <a:tabLst>
                          <a:tab pos="457200" algn="l"/>
                        </a:tabLst>
                      </a:pPr>
                      <a:r>
                        <a:rPr lang="en-US" sz="2000" dirty="0"/>
                        <a:t>After confirmation of a susceptible pathogen </a:t>
                      </a:r>
                    </a:p>
                    <a:p>
                      <a:pPr marL="742950" lvl="1" indent="-285750">
                        <a:lnSpc>
                          <a:spcPct val="115000"/>
                        </a:lnSpc>
                        <a:spcAft>
                          <a:spcPts val="1000"/>
                        </a:spcAft>
                        <a:buSzPts val="1000"/>
                        <a:buFont typeface="Symbol"/>
                        <a:buChar char=""/>
                        <a:tabLst>
                          <a:tab pos="914400" algn="l"/>
                        </a:tabLst>
                      </a:pPr>
                      <a:r>
                        <a:rPr lang="en-US" sz="2000" dirty="0"/>
                        <a:t>IV </a:t>
                      </a:r>
                      <a:r>
                        <a:rPr lang="en-US" sz="2000" dirty="0" err="1"/>
                        <a:t>nafcillin</a:t>
                      </a:r>
                      <a:r>
                        <a:rPr lang="en-US" sz="2000" dirty="0"/>
                        <a:t> (2 weeks)</a:t>
                      </a:r>
                    </a:p>
                    <a:p>
                      <a:pPr marL="742950" lvl="1" indent="-285750">
                        <a:lnSpc>
                          <a:spcPct val="115000"/>
                        </a:lnSpc>
                        <a:spcAft>
                          <a:spcPts val="1000"/>
                        </a:spcAft>
                        <a:buSzPts val="1000"/>
                        <a:buFont typeface="Symbol"/>
                        <a:buChar char=""/>
                        <a:tabLst>
                          <a:tab pos="914400" algn="l"/>
                        </a:tabLst>
                      </a:pPr>
                      <a:r>
                        <a:rPr lang="en-US" sz="2000" dirty="0"/>
                        <a:t>PO </a:t>
                      </a:r>
                      <a:r>
                        <a:rPr lang="en-US" sz="2000" dirty="0" err="1"/>
                        <a:t>cloxacillin</a:t>
                      </a:r>
                      <a:r>
                        <a:rPr lang="en-US" sz="2000" dirty="0"/>
                        <a:t> (2 weeks)</a:t>
                      </a:r>
                    </a:p>
                  </a:txBody>
                  <a:tcPr marL="45720" marR="45720"/>
                </a:tc>
              </a:tr>
              <a:tr h="0">
                <a:tc gridSpan="2">
                  <a:txBody>
                    <a:bodyPr/>
                    <a:lstStyle/>
                    <a:p>
                      <a:pPr marL="342900" lvl="0" indent="-342900" rtl="0">
                        <a:lnSpc>
                          <a:spcPct val="115000"/>
                        </a:lnSpc>
                        <a:spcAft>
                          <a:spcPts val="1000"/>
                        </a:spcAft>
                        <a:buSzPts val="1000"/>
                        <a:buFont typeface="Symbol"/>
                        <a:buChar char=""/>
                        <a:tabLst>
                          <a:tab pos="457200" algn="l"/>
                        </a:tabLst>
                      </a:pPr>
                      <a:r>
                        <a:rPr lang="en-US" sz="2000" dirty="0"/>
                        <a:t>Indications for surgery: congestive heart failure, uncontrolled infection, systemic embolization, prosthetic valve, fungal endocarditis</a:t>
                      </a:r>
                    </a:p>
                  </a:txBody>
                  <a:tcPr marL="45720" marR="45720"/>
                </a:tc>
                <a:tc hMerge="1">
                  <a:txBody>
                    <a:bodyPr/>
                    <a:lstStyle/>
                    <a:p>
                      <a:endParaRPr lang="en-US"/>
                    </a:p>
                  </a:txBody>
                  <a:tcPr/>
                </a:tc>
              </a:tr>
            </a:tbl>
          </a:graphicData>
        </a:graphic>
      </p:graphicFrame>
    </p:spTree>
    <p:extLst>
      <p:ext uri="{BB962C8B-B14F-4D97-AF65-F5344CB8AC3E}">
        <p14:creationId xmlns:p14="http://schemas.microsoft.com/office/powerpoint/2010/main" val="3915988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2204864"/>
            <a:ext cx="7560840" cy="1938992"/>
          </a:xfrm>
          <a:prstGeom prst="rect">
            <a:avLst/>
          </a:prstGeom>
        </p:spPr>
        <p:txBody>
          <a:bodyPr wrap="square">
            <a:spAutoFit/>
          </a:bodyPr>
          <a:lstStyle/>
          <a:p>
            <a:r>
              <a:rPr lang="en-US" sz="3000" dirty="0"/>
              <a:t>If infective endocarditis is suspected: </a:t>
            </a:r>
            <a:endParaRPr lang="en-US" sz="3000" dirty="0" smtClean="0"/>
          </a:p>
          <a:p>
            <a:r>
              <a:rPr lang="en-US" sz="3000" dirty="0" smtClean="0"/>
              <a:t>1</a:t>
            </a:r>
            <a:r>
              <a:rPr lang="en-US" sz="3000" dirty="0"/>
              <a:t>. Obtain blood cultures → 2. Start empiric antibiotic therapy immediately → 3. Adapt the therapy according to culture results</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690835"/>
            <a:ext cx="966589" cy="2098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59888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628800"/>
            <a:ext cx="8478688" cy="2862322"/>
          </a:xfrm>
          <a:prstGeom prst="rect">
            <a:avLst/>
          </a:prstGeom>
        </p:spPr>
        <p:txBody>
          <a:bodyPr wrap="square">
            <a:spAutoFit/>
          </a:bodyPr>
          <a:lstStyle/>
          <a:p>
            <a:r>
              <a:rPr lang="en-US" sz="3000" b="1" dirty="0"/>
              <a:t>Targeted therapy</a:t>
            </a:r>
          </a:p>
          <a:p>
            <a:r>
              <a:rPr lang="en-US" sz="3000" dirty="0"/>
              <a:t>HACEK organisms</a:t>
            </a:r>
          </a:p>
          <a:p>
            <a:pPr marL="285750" indent="-285750">
              <a:buFont typeface="Wingdings" pitchFamily="2" charset="2"/>
              <a:buChar char="§"/>
            </a:pPr>
            <a:r>
              <a:rPr lang="en-US" sz="3000" b="1" dirty="0"/>
              <a:t>Drug of choice</a:t>
            </a:r>
            <a:endParaRPr lang="en-US" sz="3000" dirty="0"/>
          </a:p>
          <a:p>
            <a:pPr marL="742950" lvl="1" indent="-285750">
              <a:buFont typeface="Wingdings" pitchFamily="2" charset="2"/>
              <a:buChar char="§"/>
            </a:pPr>
            <a:r>
              <a:rPr lang="en-US" sz="3000" dirty="0"/>
              <a:t>First-line: 3</a:t>
            </a:r>
            <a:r>
              <a:rPr lang="en-US" sz="3000" baseline="30000" dirty="0"/>
              <a:t>rd</a:t>
            </a:r>
            <a:r>
              <a:rPr lang="en-US" sz="3000" dirty="0"/>
              <a:t> or </a:t>
            </a:r>
            <a:r>
              <a:rPr lang="en-US" sz="3000" dirty="0" smtClean="0"/>
              <a:t>4</a:t>
            </a:r>
            <a:r>
              <a:rPr lang="en-US" sz="3000" baseline="30000" dirty="0" smtClean="0"/>
              <a:t>th</a:t>
            </a:r>
            <a:r>
              <a:rPr lang="en-US" sz="3000" dirty="0" smtClean="0"/>
              <a:t>  </a:t>
            </a:r>
            <a:r>
              <a:rPr lang="en-US" sz="3000" dirty="0"/>
              <a:t>generation IV cephalosporin (e.g., ceftriaxone, cefotaxime)</a:t>
            </a:r>
          </a:p>
          <a:p>
            <a:pPr marL="742950" lvl="1" indent="-285750">
              <a:buFont typeface="Wingdings" pitchFamily="2" charset="2"/>
              <a:buChar char="§"/>
            </a:pPr>
            <a:r>
              <a:rPr lang="en-US" sz="3000" dirty="0"/>
              <a:t>Second-line : </a:t>
            </a:r>
            <a:r>
              <a:rPr lang="en-US" sz="3000" dirty="0" smtClean="0"/>
              <a:t> </a:t>
            </a:r>
            <a:r>
              <a:rPr lang="en-US" sz="3000" dirty="0"/>
              <a:t>IV </a:t>
            </a:r>
            <a:r>
              <a:rPr lang="en-US" sz="3000" dirty="0" smtClean="0"/>
              <a:t>fluoroquinolone</a:t>
            </a:r>
            <a:endParaRPr lang="en-US" sz="3000" dirty="0"/>
          </a:p>
        </p:txBody>
      </p:sp>
      <p:sp>
        <p:nvSpPr>
          <p:cNvPr id="3" name="Right Arrow 2"/>
          <p:cNvSpPr/>
          <p:nvPr/>
        </p:nvSpPr>
        <p:spPr>
          <a:xfrm>
            <a:off x="6732240" y="6093296"/>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59888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492896"/>
            <a:ext cx="8424936" cy="1477328"/>
          </a:xfrm>
          <a:prstGeom prst="rect">
            <a:avLst/>
          </a:prstGeom>
        </p:spPr>
        <p:txBody>
          <a:bodyPr wrap="square">
            <a:spAutoFit/>
          </a:bodyPr>
          <a:lstStyle/>
          <a:p>
            <a:pPr marL="285750" indent="-285750">
              <a:buFont typeface="Wingdings" pitchFamily="2" charset="2"/>
              <a:buChar char="§"/>
            </a:pPr>
            <a:r>
              <a:rPr lang="en-US" sz="3000" b="1" dirty="0" smtClean="0"/>
              <a:t>Duration of therapy</a:t>
            </a:r>
            <a:endParaRPr lang="en-US" sz="3000" dirty="0" smtClean="0"/>
          </a:p>
          <a:p>
            <a:pPr marL="742950" lvl="1" indent="-285750">
              <a:buFont typeface="Wingdings" pitchFamily="2" charset="2"/>
              <a:buChar char="§"/>
            </a:pPr>
            <a:r>
              <a:rPr lang="en-US" sz="3000" dirty="0" smtClean="0"/>
              <a:t>Native valve infectious endocarditis: 4 weeks</a:t>
            </a:r>
          </a:p>
          <a:p>
            <a:pPr marL="742950" lvl="1" indent="-285750">
              <a:buFont typeface="Wingdings" pitchFamily="2" charset="2"/>
              <a:buChar char="§"/>
            </a:pPr>
            <a:r>
              <a:rPr lang="en-US" sz="3000" dirty="0" smtClean="0"/>
              <a:t>Prosthetic valve endocarditis: 6 weeks</a:t>
            </a:r>
            <a:endParaRPr lang="en-US" sz="3000" dirty="0"/>
          </a:p>
        </p:txBody>
      </p:sp>
    </p:spTree>
    <p:extLst>
      <p:ext uri="{BB962C8B-B14F-4D97-AF65-F5344CB8AC3E}">
        <p14:creationId xmlns:p14="http://schemas.microsoft.com/office/powerpoint/2010/main" val="39159888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8496944" cy="6093976"/>
          </a:xfrm>
          <a:prstGeom prst="rect">
            <a:avLst/>
          </a:prstGeom>
        </p:spPr>
        <p:txBody>
          <a:bodyPr wrap="square">
            <a:spAutoFit/>
          </a:bodyPr>
          <a:lstStyle/>
          <a:p>
            <a:r>
              <a:rPr lang="en-US" sz="3000" b="1" dirty="0"/>
              <a:t>Prevention</a:t>
            </a:r>
          </a:p>
          <a:p>
            <a:r>
              <a:rPr lang="en-US" sz="3000" b="1" dirty="0"/>
              <a:t>Endocarditis prophylaxis</a:t>
            </a:r>
            <a:r>
              <a:rPr lang="en-US" sz="3000" dirty="0"/>
              <a:t>: </a:t>
            </a:r>
          </a:p>
          <a:p>
            <a:pPr marL="285750" indent="-285750">
              <a:buFont typeface="Wingdings" pitchFamily="2" charset="2"/>
              <a:buChar char="§"/>
            </a:pPr>
            <a:r>
              <a:rPr lang="en-US" sz="3000" dirty="0"/>
              <a:t>Indicated for high-risk patients  undergoing procedures with risk of bacteremia </a:t>
            </a:r>
          </a:p>
          <a:p>
            <a:pPr marL="285750" indent="-285750">
              <a:buFont typeface="Wingdings" pitchFamily="2" charset="2"/>
              <a:buChar char="§"/>
            </a:pPr>
            <a:r>
              <a:rPr lang="en-US" sz="3000" dirty="0"/>
              <a:t>Regimens</a:t>
            </a:r>
          </a:p>
          <a:p>
            <a:pPr marL="742950" lvl="1" indent="-285750">
              <a:buFont typeface="Wingdings" pitchFamily="2" charset="2"/>
              <a:buChar char="§"/>
            </a:pPr>
            <a:r>
              <a:rPr lang="en-US" sz="3000" dirty="0"/>
              <a:t>Usually </a:t>
            </a:r>
            <a:r>
              <a:rPr lang="en-US" sz="3000" b="1" dirty="0"/>
              <a:t>PO</a:t>
            </a:r>
            <a:r>
              <a:rPr lang="en-US" sz="3000" b="1"/>
              <a:t> </a:t>
            </a:r>
            <a:r>
              <a:rPr lang="en-US" sz="3000" b="1" smtClean="0"/>
              <a:t>2g amoxicillin</a:t>
            </a:r>
            <a:r>
              <a:rPr lang="en-US" sz="3000" b="1" dirty="0"/>
              <a:t> </a:t>
            </a:r>
            <a:r>
              <a:rPr lang="en-US" sz="3000" dirty="0"/>
              <a:t>(administer 1 hour before procedure)</a:t>
            </a:r>
          </a:p>
          <a:p>
            <a:pPr marL="742950" lvl="1" indent="-285750">
              <a:buFont typeface="Wingdings" pitchFamily="2" charset="2"/>
              <a:buChar char="§"/>
            </a:pPr>
            <a:r>
              <a:rPr lang="en-US" sz="3000" dirty="0"/>
              <a:t>Patients who are unable to take oral medication: IV ampicillin</a:t>
            </a:r>
          </a:p>
          <a:p>
            <a:pPr marL="742950" lvl="1" indent="-285750">
              <a:buFont typeface="Wingdings" pitchFamily="2" charset="2"/>
              <a:buChar char="§"/>
            </a:pPr>
            <a:r>
              <a:rPr lang="en-US" sz="3000" dirty="0"/>
              <a:t>Patients with penicillin allergy: PO clarithromycin or </a:t>
            </a:r>
            <a:r>
              <a:rPr lang="en-US" sz="3000" dirty="0" smtClean="0"/>
              <a:t>        azithromycin</a:t>
            </a:r>
            <a:endParaRPr lang="en-US" sz="3000" dirty="0"/>
          </a:p>
        </p:txBody>
      </p:sp>
    </p:spTree>
    <p:extLst>
      <p:ext uri="{BB962C8B-B14F-4D97-AF65-F5344CB8AC3E}">
        <p14:creationId xmlns:p14="http://schemas.microsoft.com/office/powerpoint/2010/main" val="3915988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354</Words>
  <Application>Microsoft Office PowerPoint</Application>
  <PresentationFormat>On-screen Show (4:3)</PresentationFormat>
  <Paragraphs>220</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hadidilib1</dc:creator>
  <cp:lastModifiedBy>HADIDI</cp:lastModifiedBy>
  <cp:revision>31</cp:revision>
  <dcterms:created xsi:type="dcterms:W3CDTF">2019-09-20T15:51:09Z</dcterms:created>
  <dcterms:modified xsi:type="dcterms:W3CDTF">2024-03-23T13:34:26Z</dcterms:modified>
</cp:coreProperties>
</file>