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2"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1"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AE5E34-54EC-4885-A5CD-83403C456F97}"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D5479-4151-40B6-819A-68341CA25F05}" type="slidenum">
              <a:rPr lang="en-US" smtClean="0"/>
              <a:t>‹#›</a:t>
            </a:fld>
            <a:endParaRPr lang="en-US"/>
          </a:p>
        </p:txBody>
      </p:sp>
    </p:spTree>
    <p:extLst>
      <p:ext uri="{BB962C8B-B14F-4D97-AF65-F5344CB8AC3E}">
        <p14:creationId xmlns:p14="http://schemas.microsoft.com/office/powerpoint/2010/main" val="639748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AE5E34-54EC-4885-A5CD-83403C456F97}"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D5479-4151-40B6-819A-68341CA25F05}" type="slidenum">
              <a:rPr lang="en-US" smtClean="0"/>
              <a:t>‹#›</a:t>
            </a:fld>
            <a:endParaRPr lang="en-US"/>
          </a:p>
        </p:txBody>
      </p:sp>
    </p:spTree>
    <p:extLst>
      <p:ext uri="{BB962C8B-B14F-4D97-AF65-F5344CB8AC3E}">
        <p14:creationId xmlns:p14="http://schemas.microsoft.com/office/powerpoint/2010/main" val="3962111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E5E34-54EC-4885-A5CD-83403C456F97}"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D5479-4151-40B6-819A-68341CA25F05}" type="slidenum">
              <a:rPr lang="en-US" smtClean="0"/>
              <a:t>‹#›</a:t>
            </a:fld>
            <a:endParaRPr lang="en-US"/>
          </a:p>
        </p:txBody>
      </p:sp>
    </p:spTree>
    <p:extLst>
      <p:ext uri="{BB962C8B-B14F-4D97-AF65-F5344CB8AC3E}">
        <p14:creationId xmlns:p14="http://schemas.microsoft.com/office/powerpoint/2010/main" val="2545384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AE5E34-54EC-4885-A5CD-83403C456F97}"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D5479-4151-40B6-819A-68341CA25F05}" type="slidenum">
              <a:rPr lang="en-US" smtClean="0"/>
              <a:t>‹#›</a:t>
            </a:fld>
            <a:endParaRPr lang="en-US"/>
          </a:p>
        </p:txBody>
      </p:sp>
    </p:spTree>
    <p:extLst>
      <p:ext uri="{BB962C8B-B14F-4D97-AF65-F5344CB8AC3E}">
        <p14:creationId xmlns:p14="http://schemas.microsoft.com/office/powerpoint/2010/main" val="4280321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AE5E34-54EC-4885-A5CD-83403C456F97}" type="datetimeFigureOut">
              <a:rPr lang="en-US" smtClean="0"/>
              <a:t>10/16/2019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6D5479-4151-40B6-819A-68341CA25F05}" type="slidenum">
              <a:rPr lang="en-US" smtClean="0"/>
              <a:t>‹#›</a:t>
            </a:fld>
            <a:endParaRPr lang="en-US"/>
          </a:p>
        </p:txBody>
      </p:sp>
    </p:spTree>
    <p:extLst>
      <p:ext uri="{BB962C8B-B14F-4D97-AF65-F5344CB8AC3E}">
        <p14:creationId xmlns:p14="http://schemas.microsoft.com/office/powerpoint/2010/main" val="3896357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AE5E34-54EC-4885-A5CD-83403C456F97}" type="datetimeFigureOut">
              <a:rPr lang="en-US" smtClean="0"/>
              <a:t>10/16/2019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6D5479-4151-40B6-819A-68341CA25F05}" type="slidenum">
              <a:rPr lang="en-US" smtClean="0"/>
              <a:t>‹#›</a:t>
            </a:fld>
            <a:endParaRPr lang="en-US"/>
          </a:p>
        </p:txBody>
      </p:sp>
    </p:spTree>
    <p:extLst>
      <p:ext uri="{BB962C8B-B14F-4D97-AF65-F5344CB8AC3E}">
        <p14:creationId xmlns:p14="http://schemas.microsoft.com/office/powerpoint/2010/main" val="3460414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AE5E34-54EC-4885-A5CD-83403C456F97}" type="datetimeFigureOut">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6D5479-4151-40B6-819A-68341CA25F05}" type="slidenum">
              <a:rPr lang="en-US" smtClean="0"/>
              <a:t>‹#›</a:t>
            </a:fld>
            <a:endParaRPr lang="en-US"/>
          </a:p>
        </p:txBody>
      </p:sp>
    </p:spTree>
    <p:extLst>
      <p:ext uri="{BB962C8B-B14F-4D97-AF65-F5344CB8AC3E}">
        <p14:creationId xmlns:p14="http://schemas.microsoft.com/office/powerpoint/2010/main" val="2329494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AE5E34-54EC-4885-A5CD-83403C456F97}"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D5479-4151-40B6-819A-68341CA25F05}" type="slidenum">
              <a:rPr lang="en-US" smtClean="0"/>
              <a:t>‹#›</a:t>
            </a:fld>
            <a:endParaRPr lang="en-US"/>
          </a:p>
        </p:txBody>
      </p:sp>
    </p:spTree>
    <p:extLst>
      <p:ext uri="{BB962C8B-B14F-4D97-AF65-F5344CB8AC3E}">
        <p14:creationId xmlns:p14="http://schemas.microsoft.com/office/powerpoint/2010/main" val="1912618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AE5E34-54EC-4885-A5CD-83403C456F97}"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D5479-4151-40B6-819A-68341CA25F05}" type="slidenum">
              <a:rPr lang="en-US" smtClean="0"/>
              <a:t>‹#›</a:t>
            </a:fld>
            <a:endParaRPr lang="en-US"/>
          </a:p>
        </p:txBody>
      </p:sp>
    </p:spTree>
    <p:extLst>
      <p:ext uri="{BB962C8B-B14F-4D97-AF65-F5344CB8AC3E}">
        <p14:creationId xmlns:p14="http://schemas.microsoft.com/office/powerpoint/2010/main" val="413471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AE5E34-54EC-4885-A5CD-83403C456F97}"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D5479-4151-40B6-819A-68341CA25F05}" type="slidenum">
              <a:rPr lang="en-US" smtClean="0"/>
              <a:t>‹#›</a:t>
            </a:fld>
            <a:endParaRPr lang="en-US"/>
          </a:p>
        </p:txBody>
      </p:sp>
    </p:spTree>
    <p:extLst>
      <p:ext uri="{BB962C8B-B14F-4D97-AF65-F5344CB8AC3E}">
        <p14:creationId xmlns:p14="http://schemas.microsoft.com/office/powerpoint/2010/main" val="1219850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AE5E34-54EC-4885-A5CD-83403C456F97}"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D5479-4151-40B6-819A-68341CA25F05}" type="slidenum">
              <a:rPr lang="en-US" smtClean="0"/>
              <a:t>‹#›</a:t>
            </a:fld>
            <a:endParaRPr lang="en-US"/>
          </a:p>
        </p:txBody>
      </p:sp>
    </p:spTree>
    <p:extLst>
      <p:ext uri="{BB962C8B-B14F-4D97-AF65-F5344CB8AC3E}">
        <p14:creationId xmlns:p14="http://schemas.microsoft.com/office/powerpoint/2010/main" val="3793779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AE5E34-54EC-4885-A5CD-83403C456F97}" type="datetimeFigureOut">
              <a:rPr lang="en-US" smtClean="0"/>
              <a:t>10/16/2019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D5479-4151-40B6-819A-68341CA25F05}" type="slidenum">
              <a:rPr lang="en-US" smtClean="0"/>
              <a:t>‹#›</a:t>
            </a:fld>
            <a:endParaRPr lang="en-US"/>
          </a:p>
        </p:txBody>
      </p:sp>
    </p:spTree>
    <p:extLst>
      <p:ext uri="{BB962C8B-B14F-4D97-AF65-F5344CB8AC3E}">
        <p14:creationId xmlns:p14="http://schemas.microsoft.com/office/powerpoint/2010/main" val="1792913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512281"/>
            <a:ext cx="8640960" cy="4965462"/>
          </a:xfrm>
          <a:prstGeom prst="rect">
            <a:avLst/>
          </a:prstGeom>
        </p:spPr>
        <p:txBody>
          <a:bodyPr wrap="square">
            <a:spAutoFit/>
          </a:bodyPr>
          <a:lstStyle/>
          <a:p>
            <a:pPr algn="ctr"/>
            <a:r>
              <a:rPr lang="en-US" sz="4500" b="1" dirty="0">
                <a:effectLst>
                  <a:outerShdw blurRad="38100" dist="38100" dir="2700000" algn="tl">
                    <a:srgbClr val="000000">
                      <a:alpha val="43137"/>
                    </a:srgbClr>
                  </a:outerShdw>
                </a:effectLst>
              </a:rPr>
              <a:t>Peripheral arterial disease </a:t>
            </a:r>
            <a:endParaRPr lang="en-US" sz="4500" b="1" dirty="0" smtClean="0">
              <a:effectLst>
                <a:outerShdw blurRad="38100" dist="38100" dir="2700000" algn="tl">
                  <a:srgbClr val="000000">
                    <a:alpha val="43137"/>
                  </a:srgbClr>
                </a:outerShdw>
              </a:effectLst>
            </a:endParaRPr>
          </a:p>
          <a:p>
            <a:pPr algn="ctr"/>
            <a:r>
              <a:rPr lang="en-US" sz="4500" b="1" dirty="0" smtClean="0">
                <a:effectLst>
                  <a:outerShdw blurRad="38100" dist="38100" dir="2700000" algn="tl">
                    <a:srgbClr val="000000">
                      <a:alpha val="43137"/>
                    </a:srgbClr>
                  </a:outerShdw>
                </a:effectLst>
              </a:rPr>
              <a:t>(PAD)</a:t>
            </a:r>
          </a:p>
          <a:p>
            <a:pPr algn="ctr"/>
            <a:endParaRPr lang="en-US" sz="4500" b="1" dirty="0">
              <a:effectLst>
                <a:outerShdw blurRad="38100" dist="38100" dir="2700000" algn="tl">
                  <a:srgbClr val="000000">
                    <a:alpha val="43137"/>
                  </a:srgbClr>
                </a:outerShdw>
              </a:effectLst>
            </a:endParaRPr>
          </a:p>
          <a:p>
            <a:pPr algn="ctr"/>
            <a:endParaRPr lang="en-US" sz="4500" b="1" dirty="0">
              <a:effectLst>
                <a:outerShdw blurRad="38100" dist="38100" dir="2700000" algn="tl">
                  <a:srgbClr val="000000">
                    <a:alpha val="43137"/>
                  </a:srgbClr>
                </a:outerShdw>
              </a:effectLst>
            </a:endParaRPr>
          </a:p>
          <a:p>
            <a:pPr algn="ctr" rtl="1">
              <a:spcBef>
                <a:spcPts val="100"/>
              </a:spcBef>
              <a:defRPr/>
            </a:pPr>
            <a:r>
              <a:rPr lang="en-US" sz="4500" b="1" dirty="0" smtClean="0">
                <a:effectLst>
                  <a:outerShdw blurRad="38100" dist="38100" dir="2700000" algn="tl">
                    <a:srgbClr val="000000">
                      <a:alpha val="43137"/>
                    </a:srgbClr>
                  </a:outerShdw>
                </a:effectLst>
              </a:rPr>
              <a:t>Dr</a:t>
            </a:r>
            <a:r>
              <a:rPr lang="en-US" sz="4500" b="1" dirty="0">
                <a:effectLst>
                  <a:outerShdw blurRad="38100" dist="38100" dir="2700000" algn="tl">
                    <a:srgbClr val="000000">
                      <a:alpha val="43137"/>
                    </a:srgbClr>
                  </a:outerShdw>
                </a:effectLst>
              </a:rPr>
              <a:t>. Jamal </a:t>
            </a:r>
            <a:r>
              <a:rPr lang="en-US" sz="4500" b="1" dirty="0" err="1">
                <a:effectLst>
                  <a:outerShdw blurRad="38100" dist="38100" dir="2700000" algn="tl">
                    <a:srgbClr val="000000">
                      <a:alpha val="43137"/>
                    </a:srgbClr>
                  </a:outerShdw>
                </a:effectLst>
              </a:rPr>
              <a:t>Dabbas</a:t>
            </a:r>
            <a:r>
              <a:rPr lang="en-US" sz="4500" b="1" dirty="0">
                <a:effectLst>
                  <a:outerShdw blurRad="38100" dist="38100" dir="2700000" algn="tl">
                    <a:srgbClr val="000000">
                      <a:alpha val="43137"/>
                    </a:srgbClr>
                  </a:outerShdw>
                </a:effectLst>
              </a:rPr>
              <a:t> </a:t>
            </a:r>
          </a:p>
          <a:p>
            <a:pPr algn="ctr" rtl="1">
              <a:spcBef>
                <a:spcPts val="100"/>
              </a:spcBef>
              <a:defRPr/>
            </a:pPr>
            <a:r>
              <a:rPr lang="en-US" sz="4500" b="1" dirty="0">
                <a:effectLst>
                  <a:outerShdw blurRad="38100" dist="38100" dir="2700000" algn="tl">
                    <a:srgbClr val="000000">
                      <a:alpha val="43137"/>
                    </a:srgbClr>
                  </a:outerShdw>
                </a:effectLst>
              </a:rPr>
              <a:t>Interventional cardiologist &amp; internist</a:t>
            </a:r>
            <a:r>
              <a:rPr lang="en-US" sz="4500" dirty="0"/>
              <a:t> </a:t>
            </a:r>
          </a:p>
        </p:txBody>
      </p:sp>
    </p:spTree>
    <p:extLst>
      <p:ext uri="{BB962C8B-B14F-4D97-AF65-F5344CB8AC3E}">
        <p14:creationId xmlns:p14="http://schemas.microsoft.com/office/powerpoint/2010/main" val="3819648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926718"/>
            <a:ext cx="8820472" cy="2862322"/>
          </a:xfrm>
          <a:prstGeom prst="rect">
            <a:avLst/>
          </a:prstGeom>
        </p:spPr>
        <p:txBody>
          <a:bodyPr wrap="square">
            <a:spAutoFit/>
          </a:bodyPr>
          <a:lstStyle/>
          <a:p>
            <a:r>
              <a:rPr lang="en-US" sz="3000" b="1" dirty="0"/>
              <a:t>Summary</a:t>
            </a:r>
          </a:p>
          <a:p>
            <a:r>
              <a:rPr lang="en-US" sz="3000" dirty="0"/>
              <a:t>Peripheral arterial disease (PAD) is characterized by narrowing and, in final stages, occlusion of the peripheral arteries due to atherosclerotic plaques. Smoking is the most important risk factor for developing PAD. </a:t>
            </a:r>
          </a:p>
        </p:txBody>
      </p:sp>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7403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751344"/>
            <a:ext cx="8280920" cy="4247317"/>
          </a:xfrm>
          <a:prstGeom prst="rect">
            <a:avLst/>
          </a:prstGeom>
        </p:spPr>
        <p:txBody>
          <a:bodyPr wrap="square">
            <a:spAutoFit/>
          </a:bodyPr>
          <a:lstStyle/>
          <a:p>
            <a:r>
              <a:rPr lang="en-US" sz="3000" dirty="0" smtClean="0"/>
              <a:t>PAD is often a silent disease, but patients may present with features of arterial insufficiency (intermittent claudication, reduced temperature and pulse rate in affected limb, skin discoloration, and trophic changes). On occasion, critical limb ischemia is the only presenting complaint. Segmental blood pressures and pulse volume recordings, particularly the ankle-brachial index (ABI), may support the diagnosis. </a:t>
            </a:r>
            <a:endParaRPr lang="en-US" sz="3000" dirty="0"/>
          </a:p>
        </p:txBody>
      </p:sp>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7403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340768"/>
            <a:ext cx="8352928" cy="3785652"/>
          </a:xfrm>
          <a:prstGeom prst="rect">
            <a:avLst/>
          </a:prstGeom>
        </p:spPr>
        <p:txBody>
          <a:bodyPr wrap="square">
            <a:spAutoFit/>
          </a:bodyPr>
          <a:lstStyle/>
          <a:p>
            <a:r>
              <a:rPr lang="en-US" sz="3000" dirty="0" smtClean="0"/>
              <a:t>Further imaging may confirm and assess the location and severity of arterial stenosis or occlusion. Treatment focuses on smoking cessation, graduated exercise, avoiding extremely cold temperatures, and modifying other cardiovascular risk factors. If conservative treatment fails, interventional and surgical management is recommended for low-risk patients with potential long-term success.</a:t>
            </a:r>
            <a:endParaRPr lang="en-US" sz="3000" dirty="0"/>
          </a:p>
        </p:txBody>
      </p:sp>
    </p:spTree>
    <p:extLst>
      <p:ext uri="{BB962C8B-B14F-4D97-AF65-F5344CB8AC3E}">
        <p14:creationId xmlns:p14="http://schemas.microsoft.com/office/powerpoint/2010/main" val="4187403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280" y="1340768"/>
            <a:ext cx="8586192" cy="3323987"/>
          </a:xfrm>
          <a:prstGeom prst="rect">
            <a:avLst/>
          </a:prstGeom>
        </p:spPr>
        <p:txBody>
          <a:bodyPr wrap="square">
            <a:spAutoFit/>
          </a:bodyPr>
          <a:lstStyle/>
          <a:p>
            <a:r>
              <a:rPr lang="en-US" sz="3000" b="1" dirty="0"/>
              <a:t>Epidemiology</a:t>
            </a:r>
          </a:p>
          <a:p>
            <a:pPr marL="285750" indent="-285750">
              <a:buFont typeface="Wingdings" pitchFamily="2" charset="2"/>
              <a:buChar char="§"/>
            </a:pPr>
            <a:r>
              <a:rPr lang="en-US" sz="3000" b="1" dirty="0"/>
              <a:t>Prevalence</a:t>
            </a:r>
            <a:r>
              <a:rPr lang="en-US" sz="3000" dirty="0"/>
              <a:t>: </a:t>
            </a:r>
          </a:p>
          <a:p>
            <a:pPr marL="742950" lvl="1" indent="-285750">
              <a:buFont typeface="Wingdings" pitchFamily="2" charset="2"/>
              <a:buChar char="§"/>
            </a:pPr>
            <a:r>
              <a:rPr lang="en-US" sz="3000" dirty="0"/>
              <a:t>Prevalence increases with age, starting from the age of 40 </a:t>
            </a:r>
          </a:p>
          <a:p>
            <a:pPr marL="285750" indent="-285750">
              <a:buFont typeface="Wingdings" pitchFamily="2" charset="2"/>
              <a:buChar char="§"/>
            </a:pPr>
            <a:endParaRPr lang="en-US" sz="3000" b="1" dirty="0" smtClean="0"/>
          </a:p>
          <a:p>
            <a:pPr marL="285750" indent="-285750">
              <a:buFont typeface="Wingdings" pitchFamily="2" charset="2"/>
              <a:buChar char="§"/>
            </a:pPr>
            <a:r>
              <a:rPr lang="en-US" sz="3000" b="1" dirty="0" smtClean="0"/>
              <a:t>Peak</a:t>
            </a:r>
            <a:r>
              <a:rPr lang="en-US" sz="3000" b="1" dirty="0"/>
              <a:t> incidence</a:t>
            </a:r>
            <a:r>
              <a:rPr lang="en-US" sz="3000" dirty="0"/>
              <a:t>: 60–80 years of age</a:t>
            </a:r>
          </a:p>
          <a:p>
            <a:pPr marL="285750" indent="-285750">
              <a:buFont typeface="Wingdings" pitchFamily="2" charset="2"/>
              <a:buChar char="§"/>
            </a:pPr>
            <a:r>
              <a:rPr lang="en-US" sz="3000" b="1" dirty="0"/>
              <a:t>Sex</a:t>
            </a:r>
            <a:r>
              <a:rPr lang="en-US" sz="3000" dirty="0"/>
              <a:t>: ♂ = ♀</a:t>
            </a:r>
          </a:p>
        </p:txBody>
      </p:sp>
    </p:spTree>
    <p:extLst>
      <p:ext uri="{BB962C8B-B14F-4D97-AF65-F5344CB8AC3E}">
        <p14:creationId xmlns:p14="http://schemas.microsoft.com/office/powerpoint/2010/main" val="4187403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776" y="1124744"/>
            <a:ext cx="8622704" cy="3785652"/>
          </a:xfrm>
          <a:prstGeom prst="rect">
            <a:avLst/>
          </a:prstGeom>
        </p:spPr>
        <p:txBody>
          <a:bodyPr wrap="square">
            <a:spAutoFit/>
          </a:bodyPr>
          <a:lstStyle/>
          <a:p>
            <a:r>
              <a:rPr lang="en-US" sz="3000" b="1" dirty="0"/>
              <a:t>Etiology</a:t>
            </a:r>
          </a:p>
          <a:p>
            <a:pPr marL="285750" indent="-285750">
              <a:buFont typeface="Wingdings" pitchFamily="2" charset="2"/>
              <a:buChar char="§"/>
            </a:pPr>
            <a:r>
              <a:rPr lang="en-US" sz="3000" dirty="0"/>
              <a:t>Insufficient tissue perfusion due to </a:t>
            </a:r>
            <a:r>
              <a:rPr lang="en-US" sz="3000" b="1" dirty="0"/>
              <a:t>atherosclerosis</a:t>
            </a:r>
            <a:r>
              <a:rPr lang="en-US" sz="3000" dirty="0"/>
              <a:t> in the aorta and peripheral arteries </a:t>
            </a:r>
          </a:p>
          <a:p>
            <a:pPr marL="285750" indent="-285750">
              <a:buFont typeface="Wingdings" pitchFamily="2" charset="2"/>
              <a:buChar char="§"/>
            </a:pPr>
            <a:r>
              <a:rPr lang="en-US" sz="3000" dirty="0"/>
              <a:t>Often coexists with coronary artery disease (CAD), stroke, atrial fibrillation, and renal disease</a:t>
            </a:r>
          </a:p>
          <a:p>
            <a:pPr marL="285750" indent="-285750">
              <a:buFont typeface="Wingdings" pitchFamily="2" charset="2"/>
              <a:buChar char="§"/>
            </a:pPr>
            <a:r>
              <a:rPr lang="en-US" sz="3000" dirty="0"/>
              <a:t>See risk factors for atherosclerosis</a:t>
            </a:r>
          </a:p>
        </p:txBody>
      </p:sp>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7403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5736" y="2132856"/>
            <a:ext cx="6606480" cy="1477328"/>
          </a:xfrm>
          <a:prstGeom prst="rect">
            <a:avLst/>
          </a:prstGeom>
        </p:spPr>
        <p:txBody>
          <a:bodyPr wrap="square">
            <a:spAutoFit/>
          </a:bodyPr>
          <a:lstStyle/>
          <a:p>
            <a:r>
              <a:rPr lang="en-US" sz="3000" dirty="0"/>
              <a:t>PAD usually coexists with coronary artery disease. Smoking is the most important risk factor for PAD!</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060848"/>
            <a:ext cx="894581" cy="1505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403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4624"/>
            <a:ext cx="2275559" cy="553998"/>
          </a:xfrm>
          <a:prstGeom prst="rect">
            <a:avLst/>
          </a:prstGeom>
        </p:spPr>
        <p:txBody>
          <a:bodyPr wrap="none">
            <a:spAutoFit/>
          </a:bodyPr>
          <a:lstStyle/>
          <a:p>
            <a:r>
              <a:rPr lang="en-US" sz="3000" b="1" dirty="0">
                <a:effectLst>
                  <a:outerShdw blurRad="38100" dist="38100" dir="2700000" algn="tl">
                    <a:srgbClr val="000000">
                      <a:alpha val="43137"/>
                    </a:srgbClr>
                  </a:outerShdw>
                </a:effectLst>
              </a:rPr>
              <a:t>Classification</a:t>
            </a:r>
          </a:p>
        </p:txBody>
      </p:sp>
      <p:graphicFrame>
        <p:nvGraphicFramePr>
          <p:cNvPr id="3" name="Table 2"/>
          <p:cNvGraphicFramePr>
            <a:graphicFrameLocks noGrp="1"/>
          </p:cNvGraphicFramePr>
          <p:nvPr>
            <p:extLst>
              <p:ext uri="{D42A27DB-BD31-4B8C-83A1-F6EECF244321}">
                <p14:modId xmlns:p14="http://schemas.microsoft.com/office/powerpoint/2010/main" val="359854509"/>
              </p:ext>
            </p:extLst>
          </p:nvPr>
        </p:nvGraphicFramePr>
        <p:xfrm>
          <a:off x="518864" y="653752"/>
          <a:ext cx="8229600" cy="5943600"/>
        </p:xfrm>
        <a:graphic>
          <a:graphicData uri="http://schemas.openxmlformats.org/drawingml/2006/table">
            <a:tbl>
              <a:tblPr>
                <a:tableStyleId>{21E4AEA4-8DFA-4A89-87EB-49C32662AFE0}</a:tableStyleId>
              </a:tblPr>
              <a:tblGrid>
                <a:gridCol w="1748880"/>
                <a:gridCol w="6480720"/>
              </a:tblGrid>
              <a:tr h="0">
                <a:tc gridSpan="2">
                  <a:txBody>
                    <a:bodyPr/>
                    <a:lstStyle/>
                    <a:p>
                      <a:pPr algn="ctr" fontAlgn="t"/>
                      <a:r>
                        <a:rPr lang="en-US" sz="3000" b="1" dirty="0">
                          <a:effectLst>
                            <a:outerShdw blurRad="38100" dist="38100" dir="2700000" algn="tl">
                              <a:srgbClr val="000000">
                                <a:alpha val="43137"/>
                              </a:srgbClr>
                            </a:outerShdw>
                          </a:effectLst>
                        </a:rPr>
                        <a:t>Fontaine Classification of PAD</a:t>
                      </a:r>
                    </a:p>
                  </a:txBody>
                  <a:tcPr/>
                </a:tc>
                <a:tc hMerge="1">
                  <a:txBody>
                    <a:bodyPr/>
                    <a:lstStyle/>
                    <a:p>
                      <a:endParaRPr lang="en-US"/>
                    </a:p>
                  </a:txBody>
                  <a:tcPr/>
                </a:tc>
              </a:tr>
              <a:tr h="0">
                <a:tc>
                  <a:txBody>
                    <a:bodyPr/>
                    <a:lstStyle/>
                    <a:p>
                      <a:pPr algn="ctr" fontAlgn="t"/>
                      <a:r>
                        <a:rPr lang="en-US" sz="3000">
                          <a:effectLst/>
                        </a:rPr>
                        <a:t>Stage I</a:t>
                      </a:r>
                    </a:p>
                  </a:txBody>
                  <a:tcPr/>
                </a:tc>
                <a:tc>
                  <a:txBody>
                    <a:bodyPr/>
                    <a:lstStyle/>
                    <a:p>
                      <a:pPr fontAlgn="t">
                        <a:buFont typeface="Arial"/>
                        <a:buChar char="•"/>
                      </a:pPr>
                      <a:r>
                        <a:rPr lang="en-US" sz="3000">
                          <a:effectLst/>
                        </a:rPr>
                        <a:t>Asymptomatic PAD</a:t>
                      </a:r>
                    </a:p>
                  </a:txBody>
                  <a:tcPr/>
                </a:tc>
              </a:tr>
              <a:tr h="0">
                <a:tc>
                  <a:txBody>
                    <a:bodyPr/>
                    <a:lstStyle/>
                    <a:p>
                      <a:pPr algn="ctr" fontAlgn="t"/>
                      <a:r>
                        <a:rPr lang="en-US" sz="3000">
                          <a:effectLst/>
                        </a:rPr>
                        <a:t>Stage II</a:t>
                      </a:r>
                    </a:p>
                  </a:txBody>
                  <a:tcPr/>
                </a:tc>
                <a:tc>
                  <a:txBody>
                    <a:bodyPr/>
                    <a:lstStyle/>
                    <a:p>
                      <a:pPr fontAlgn="t">
                        <a:buFont typeface="Arial"/>
                        <a:buChar char="•"/>
                      </a:pPr>
                      <a:r>
                        <a:rPr lang="en-US" sz="3000" u="none" strike="noStrike" dirty="0">
                          <a:effectLst/>
                        </a:rPr>
                        <a:t>Pain</a:t>
                      </a:r>
                      <a:r>
                        <a:rPr lang="en-US" sz="3000" dirty="0">
                          <a:effectLst/>
                        </a:rPr>
                        <a:t> on exertion</a:t>
                      </a:r>
                    </a:p>
                    <a:p>
                      <a:pPr marL="742950" lvl="1" indent="-285750" fontAlgn="t">
                        <a:buFont typeface="Arial"/>
                        <a:buChar char="•"/>
                      </a:pPr>
                      <a:r>
                        <a:rPr lang="en-US" sz="3000" dirty="0" err="1">
                          <a:effectLst/>
                        </a:rPr>
                        <a:t>IIa</a:t>
                      </a:r>
                      <a:r>
                        <a:rPr lang="en-US" sz="3000" dirty="0">
                          <a:effectLst/>
                        </a:rPr>
                        <a:t>: </a:t>
                      </a:r>
                      <a:r>
                        <a:rPr lang="en-US" sz="3000" u="none" strike="noStrike" dirty="0">
                          <a:effectLst/>
                        </a:rPr>
                        <a:t>claudication</a:t>
                      </a:r>
                      <a:r>
                        <a:rPr lang="en-US" sz="3000" dirty="0">
                          <a:effectLst/>
                        </a:rPr>
                        <a:t> at a walking distance &gt; 200 m </a:t>
                      </a:r>
                    </a:p>
                    <a:p>
                      <a:pPr marL="742950" lvl="1" indent="-285750" fontAlgn="t">
                        <a:buFont typeface="Arial"/>
                        <a:buChar char="•"/>
                      </a:pPr>
                      <a:r>
                        <a:rPr lang="en-US" sz="3000" dirty="0" err="1">
                          <a:effectLst/>
                        </a:rPr>
                        <a:t>IIb</a:t>
                      </a:r>
                      <a:r>
                        <a:rPr lang="en-US" sz="3000" dirty="0">
                          <a:effectLst/>
                        </a:rPr>
                        <a:t>: </a:t>
                      </a:r>
                      <a:r>
                        <a:rPr lang="en-US" sz="3000" u="none" strike="noStrike" dirty="0">
                          <a:effectLst/>
                        </a:rPr>
                        <a:t>claudication</a:t>
                      </a:r>
                      <a:r>
                        <a:rPr lang="en-US" sz="3000" dirty="0">
                          <a:effectLst/>
                        </a:rPr>
                        <a:t> walking distance &lt; 200 m </a:t>
                      </a:r>
                    </a:p>
                  </a:txBody>
                  <a:tcPr/>
                </a:tc>
              </a:tr>
              <a:tr h="0">
                <a:tc>
                  <a:txBody>
                    <a:bodyPr/>
                    <a:lstStyle/>
                    <a:p>
                      <a:pPr algn="ctr" fontAlgn="t"/>
                      <a:r>
                        <a:rPr lang="en-US" sz="3000">
                          <a:effectLst/>
                        </a:rPr>
                        <a:t>Stage III</a:t>
                      </a:r>
                    </a:p>
                  </a:txBody>
                  <a:tcPr/>
                </a:tc>
                <a:tc>
                  <a:txBody>
                    <a:bodyPr/>
                    <a:lstStyle/>
                    <a:p>
                      <a:pPr fontAlgn="t">
                        <a:buFont typeface="Arial"/>
                        <a:buChar char="•"/>
                      </a:pPr>
                      <a:r>
                        <a:rPr lang="en-US" sz="3000" u="none" strike="noStrike" dirty="0">
                          <a:effectLst/>
                        </a:rPr>
                        <a:t>Ischemic</a:t>
                      </a:r>
                      <a:r>
                        <a:rPr lang="en-US" sz="3000" dirty="0">
                          <a:effectLst/>
                        </a:rPr>
                        <a:t> </a:t>
                      </a:r>
                      <a:r>
                        <a:rPr lang="en-US" sz="3000" u="none" strike="noStrike" dirty="0">
                          <a:effectLst/>
                        </a:rPr>
                        <a:t>pain</a:t>
                      </a:r>
                      <a:r>
                        <a:rPr lang="en-US" sz="3000" dirty="0">
                          <a:effectLst/>
                        </a:rPr>
                        <a:t> at rest</a:t>
                      </a:r>
                    </a:p>
                  </a:txBody>
                  <a:tcPr/>
                </a:tc>
              </a:tr>
              <a:tr h="0">
                <a:tc>
                  <a:txBody>
                    <a:bodyPr/>
                    <a:lstStyle/>
                    <a:p>
                      <a:pPr algn="ctr" fontAlgn="t"/>
                      <a:r>
                        <a:rPr lang="en-US" sz="3000">
                          <a:effectLst/>
                        </a:rPr>
                        <a:t>Stage IV</a:t>
                      </a:r>
                    </a:p>
                  </a:txBody>
                  <a:tcPr/>
                </a:tc>
                <a:tc>
                  <a:txBody>
                    <a:bodyPr/>
                    <a:lstStyle/>
                    <a:p>
                      <a:pPr fontAlgn="t">
                        <a:buFont typeface="Arial"/>
                        <a:buChar char="•"/>
                      </a:pPr>
                      <a:r>
                        <a:rPr lang="en-US" sz="3000" u="none" strike="noStrike" dirty="0">
                          <a:effectLst/>
                        </a:rPr>
                        <a:t>Necrosis</a:t>
                      </a:r>
                      <a:r>
                        <a:rPr lang="en-US" sz="3000" dirty="0">
                          <a:effectLst/>
                        </a:rPr>
                        <a:t>/gangrene/ulcers</a:t>
                      </a:r>
                    </a:p>
                    <a:p>
                      <a:pPr marL="742950" lvl="1" indent="-285750" fontAlgn="t">
                        <a:buFont typeface="Arial"/>
                        <a:buChar char="•"/>
                      </a:pPr>
                      <a:r>
                        <a:rPr lang="en-US" sz="3000" dirty="0" err="1">
                          <a:effectLst/>
                        </a:rPr>
                        <a:t>IVa</a:t>
                      </a:r>
                      <a:r>
                        <a:rPr lang="en-US" sz="3000" dirty="0">
                          <a:effectLst/>
                        </a:rPr>
                        <a:t>: dry </a:t>
                      </a:r>
                      <a:r>
                        <a:rPr lang="en-US" sz="3000" u="none" strike="noStrike" dirty="0">
                          <a:effectLst/>
                        </a:rPr>
                        <a:t>necrosis</a:t>
                      </a:r>
                      <a:r>
                        <a:rPr lang="en-US" sz="3000" dirty="0">
                          <a:effectLst/>
                        </a:rPr>
                        <a:t>, trophic disorders</a:t>
                      </a:r>
                    </a:p>
                    <a:p>
                      <a:pPr marL="742950" lvl="1" indent="-285750" fontAlgn="t">
                        <a:buFont typeface="Arial"/>
                        <a:buChar char="•"/>
                      </a:pPr>
                      <a:r>
                        <a:rPr lang="en-US" sz="3000" dirty="0" err="1">
                          <a:effectLst/>
                        </a:rPr>
                        <a:t>IVb</a:t>
                      </a:r>
                      <a:r>
                        <a:rPr lang="en-US" sz="3000" dirty="0">
                          <a:effectLst/>
                        </a:rPr>
                        <a:t>: infection of </a:t>
                      </a:r>
                      <a:r>
                        <a:rPr lang="en-US" sz="3000" u="none" strike="noStrike" dirty="0">
                          <a:effectLst/>
                        </a:rPr>
                        <a:t>necrotic</a:t>
                      </a:r>
                      <a:r>
                        <a:rPr lang="en-US" sz="3000" dirty="0">
                          <a:effectLst/>
                        </a:rPr>
                        <a:t> tissue, humid gangrene</a:t>
                      </a:r>
                    </a:p>
                  </a:txBody>
                  <a:tcPr/>
                </a:tc>
              </a:tr>
            </a:tbl>
          </a:graphicData>
        </a:graphic>
      </p:graphicFrame>
    </p:spTree>
    <p:extLst>
      <p:ext uri="{BB962C8B-B14F-4D97-AF65-F5344CB8AC3E}">
        <p14:creationId xmlns:p14="http://schemas.microsoft.com/office/powerpoint/2010/main" val="4187403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media-us.amboss.com/media/thumbs/big_59a42db535a3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27384"/>
            <a:ext cx="9036496" cy="6885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403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44624"/>
            <a:ext cx="2721386" cy="553998"/>
          </a:xfrm>
          <a:prstGeom prst="rect">
            <a:avLst/>
          </a:prstGeom>
        </p:spPr>
        <p:txBody>
          <a:bodyPr wrap="none">
            <a:spAutoFit/>
          </a:bodyPr>
          <a:lstStyle/>
          <a:p>
            <a:r>
              <a:rPr lang="en-US" sz="3000" b="1" dirty="0">
                <a:effectLst>
                  <a:outerShdw blurRad="38100" dist="38100" dir="2700000" algn="tl">
                    <a:srgbClr val="000000">
                      <a:alpha val="43137"/>
                    </a:srgbClr>
                  </a:outerShdw>
                </a:effectLst>
              </a:rPr>
              <a:t>Clinical features</a:t>
            </a:r>
          </a:p>
        </p:txBody>
      </p:sp>
      <p:sp>
        <p:nvSpPr>
          <p:cNvPr id="3" name="Right Arrow 2"/>
          <p:cNvSpPr/>
          <p:nvPr/>
        </p:nvSpPr>
        <p:spPr>
          <a:xfrm>
            <a:off x="7740352" y="6309320"/>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798756323"/>
              </p:ext>
            </p:extLst>
          </p:nvPr>
        </p:nvGraphicFramePr>
        <p:xfrm>
          <a:off x="107504" y="684872"/>
          <a:ext cx="8856984" cy="5552440"/>
        </p:xfrm>
        <a:graphic>
          <a:graphicData uri="http://schemas.openxmlformats.org/drawingml/2006/table">
            <a:tbl>
              <a:tblPr firstRow="1" firstCol="1" bandRow="1">
                <a:tableStyleId>{5DA37D80-6434-44D0-A028-1B22A696006F}</a:tableStyleId>
              </a:tblPr>
              <a:tblGrid>
                <a:gridCol w="2181064"/>
                <a:gridCol w="6675920"/>
              </a:tblGrid>
              <a:tr h="0">
                <a:tc>
                  <a:txBody>
                    <a:bodyPr/>
                    <a:lstStyle/>
                    <a:p>
                      <a:pPr algn="ctr">
                        <a:lnSpc>
                          <a:spcPct val="100000"/>
                        </a:lnSpc>
                        <a:spcBef>
                          <a:spcPts val="600"/>
                        </a:spcBef>
                        <a:spcAft>
                          <a:spcPts val="600"/>
                        </a:spcAft>
                      </a:pPr>
                      <a:r>
                        <a:rPr lang="en-US" dirty="0">
                          <a:effectLst>
                            <a:outerShdw blurRad="38100" dist="38100" dir="2700000" algn="tl">
                              <a:srgbClr val="000000">
                                <a:alpha val="43137"/>
                              </a:srgbClr>
                            </a:outerShdw>
                          </a:effectLst>
                        </a:rPr>
                        <a:t>Characteristic features</a:t>
                      </a:r>
                    </a:p>
                  </a:txBody>
                  <a:tcPr marL="45720" marR="45720"/>
                </a:tc>
                <a:tc>
                  <a:txBody>
                    <a:bodyPr/>
                    <a:lstStyle/>
                    <a:p>
                      <a:pPr algn="ctr">
                        <a:lnSpc>
                          <a:spcPct val="100000"/>
                        </a:lnSpc>
                        <a:spcBef>
                          <a:spcPts val="600"/>
                        </a:spcBef>
                        <a:spcAft>
                          <a:spcPts val="600"/>
                        </a:spcAft>
                      </a:pPr>
                      <a:r>
                        <a:rPr lang="en-US" dirty="0">
                          <a:effectLst>
                            <a:outerShdw blurRad="38100" dist="38100" dir="2700000" algn="tl">
                              <a:srgbClr val="000000">
                                <a:alpha val="43137"/>
                              </a:srgbClr>
                            </a:outerShdw>
                          </a:effectLst>
                        </a:rPr>
                        <a:t>Description</a:t>
                      </a:r>
                    </a:p>
                  </a:txBody>
                  <a:tcPr marL="45720" marR="45720"/>
                </a:tc>
              </a:tr>
              <a:tr h="0">
                <a:tc>
                  <a:txBody>
                    <a:bodyPr/>
                    <a:lstStyle/>
                    <a:p>
                      <a:pPr algn="ctr">
                        <a:lnSpc>
                          <a:spcPct val="100000"/>
                        </a:lnSpc>
                        <a:spcBef>
                          <a:spcPts val="600"/>
                        </a:spcBef>
                        <a:spcAft>
                          <a:spcPts val="600"/>
                        </a:spcAft>
                      </a:pPr>
                      <a:r>
                        <a:rPr lang="en-US" dirty="0"/>
                        <a:t>Silent disease</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a:t>Up to 20–50% of patients with PAD are asymptomatic!</a:t>
                      </a:r>
                    </a:p>
                  </a:txBody>
                  <a:tcPr marL="45720" marR="45720"/>
                </a:tc>
              </a:tr>
              <a:tr h="0">
                <a:tc>
                  <a:txBody>
                    <a:bodyPr/>
                    <a:lstStyle/>
                    <a:p>
                      <a:pPr algn="ctr">
                        <a:lnSpc>
                          <a:spcPct val="100000"/>
                        </a:lnSpc>
                        <a:spcAft>
                          <a:spcPts val="0"/>
                        </a:spcAft>
                      </a:pPr>
                      <a:r>
                        <a:rPr lang="en-US"/>
                        <a:t>Intermittent claudication (10–35% of patients) </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a:t>Pain, cramps, or </a:t>
                      </a:r>
                      <a:r>
                        <a:rPr lang="en-US" dirty="0" err="1"/>
                        <a:t>paresthesia</a:t>
                      </a:r>
                      <a:r>
                        <a:rPr lang="en-US" dirty="0"/>
                        <a:t> distal to arterial occlusion</a:t>
                      </a:r>
                    </a:p>
                    <a:p>
                      <a:pPr marL="742950" lvl="1" indent="-285750">
                        <a:lnSpc>
                          <a:spcPct val="100000"/>
                        </a:lnSpc>
                        <a:spcAft>
                          <a:spcPts val="1000"/>
                        </a:spcAft>
                        <a:buFont typeface="+mj-lt"/>
                        <a:buAutoNum type="arabicPeriod" startAt="2"/>
                        <a:tabLst>
                          <a:tab pos="914400" algn="l"/>
                        </a:tabLst>
                      </a:pPr>
                      <a:r>
                        <a:rPr lang="en-US" dirty="0" err="1"/>
                        <a:t>Femoropopliteal</a:t>
                      </a:r>
                      <a:r>
                        <a:rPr lang="en-US" dirty="0"/>
                        <a:t> disease (most common) → calf claudication </a:t>
                      </a:r>
                    </a:p>
                    <a:p>
                      <a:pPr marL="742950" lvl="1" indent="-285750">
                        <a:lnSpc>
                          <a:spcPct val="100000"/>
                        </a:lnSpc>
                        <a:spcAft>
                          <a:spcPts val="1000"/>
                        </a:spcAft>
                        <a:buFont typeface="+mj-lt"/>
                        <a:buAutoNum type="arabicPeriod" startAt="2"/>
                        <a:tabLst>
                          <a:tab pos="914400" algn="l"/>
                        </a:tabLst>
                      </a:pPr>
                      <a:r>
                        <a:rPr lang="en-US" dirty="0" err="1"/>
                        <a:t>Aortoiliac</a:t>
                      </a:r>
                      <a:r>
                        <a:rPr lang="en-US" dirty="0"/>
                        <a:t> disease (</a:t>
                      </a:r>
                      <a:r>
                        <a:rPr lang="en-US" dirty="0" err="1"/>
                        <a:t>Leriche's</a:t>
                      </a:r>
                      <a:r>
                        <a:rPr lang="en-US" dirty="0"/>
                        <a:t> syndrome)</a:t>
                      </a:r>
                    </a:p>
                    <a:p>
                      <a:pPr marL="1143000" lvl="2" indent="-228600">
                        <a:lnSpc>
                          <a:spcPct val="100000"/>
                        </a:lnSpc>
                        <a:spcAft>
                          <a:spcPts val="1000"/>
                        </a:spcAft>
                        <a:buSzPts val="1000"/>
                        <a:buFont typeface="Symbol"/>
                        <a:buChar char=""/>
                        <a:tabLst>
                          <a:tab pos="1371600" algn="l"/>
                        </a:tabLst>
                      </a:pPr>
                      <a:r>
                        <a:rPr lang="en-US" dirty="0"/>
                        <a:t>Level of the aortic bifurcation or bilateral occlusion of the iliac arteries</a:t>
                      </a:r>
                    </a:p>
                    <a:p>
                      <a:pPr marL="1143000" lvl="2" indent="-228600">
                        <a:lnSpc>
                          <a:spcPct val="100000"/>
                        </a:lnSpc>
                        <a:spcAft>
                          <a:spcPts val="1000"/>
                        </a:spcAft>
                        <a:buSzPts val="1000"/>
                        <a:buFont typeface="Symbol"/>
                        <a:buChar char=""/>
                        <a:tabLst>
                          <a:tab pos="1371600" algn="l"/>
                        </a:tabLst>
                      </a:pPr>
                      <a:r>
                        <a:rPr lang="en-US" dirty="0"/>
                        <a:t>Triad of bilateral buttock, hip, or thigh claudication; erectile dysfunction; and absent/diminished femoral pulses</a:t>
                      </a:r>
                    </a:p>
                    <a:p>
                      <a:pPr marL="742950" lvl="1" indent="-285750">
                        <a:lnSpc>
                          <a:spcPct val="100000"/>
                        </a:lnSpc>
                        <a:spcAft>
                          <a:spcPts val="1000"/>
                        </a:spcAft>
                        <a:buFont typeface="+mj-lt"/>
                        <a:buAutoNum type="arabicPeriod" startAt="2"/>
                        <a:tabLst>
                          <a:tab pos="914400" algn="l"/>
                        </a:tabLst>
                      </a:pPr>
                      <a:r>
                        <a:rPr lang="en-US" dirty="0" err="1"/>
                        <a:t>Tibiofibular</a:t>
                      </a:r>
                      <a:r>
                        <a:rPr lang="en-US" dirty="0"/>
                        <a:t> disease→ foot claudication</a:t>
                      </a:r>
                    </a:p>
                    <a:p>
                      <a:pPr marL="342900" lvl="0" indent="-342900">
                        <a:lnSpc>
                          <a:spcPct val="100000"/>
                        </a:lnSpc>
                        <a:spcAft>
                          <a:spcPts val="1000"/>
                        </a:spcAft>
                        <a:buSzPts val="1000"/>
                        <a:buFont typeface="Symbol"/>
                        <a:buChar char=""/>
                        <a:tabLst>
                          <a:tab pos="457200" algn="l"/>
                        </a:tabLst>
                      </a:pPr>
                      <a:r>
                        <a:rPr lang="en-US" dirty="0"/>
                        <a:t>Worsens upon exertion , completely relieved by rest or lowering affected limbs </a:t>
                      </a:r>
                    </a:p>
                    <a:p>
                      <a:pPr marL="342900" lvl="0" indent="-342900">
                        <a:lnSpc>
                          <a:spcPct val="100000"/>
                        </a:lnSpc>
                        <a:spcAft>
                          <a:spcPts val="1000"/>
                        </a:spcAft>
                        <a:buSzPts val="1000"/>
                        <a:buFont typeface="Symbol"/>
                        <a:buChar char=""/>
                        <a:tabLst>
                          <a:tab pos="457200" algn="l"/>
                        </a:tabLst>
                      </a:pPr>
                      <a:r>
                        <a:rPr lang="en-US" dirty="0"/>
                        <a:t>Reproducible when the patient is asked to walk the same distance as when he/she was symptomatic </a:t>
                      </a:r>
                    </a:p>
                  </a:txBody>
                  <a:tcPr marL="45720" marR="45720"/>
                </a:tc>
              </a:tr>
            </a:tbl>
          </a:graphicData>
        </a:graphic>
      </p:graphicFrame>
    </p:spTree>
    <p:extLst>
      <p:ext uri="{BB962C8B-B14F-4D97-AF65-F5344CB8AC3E}">
        <p14:creationId xmlns:p14="http://schemas.microsoft.com/office/powerpoint/2010/main" val="4187403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189875247"/>
              </p:ext>
            </p:extLst>
          </p:nvPr>
        </p:nvGraphicFramePr>
        <p:xfrm>
          <a:off x="395536" y="1484784"/>
          <a:ext cx="8229600" cy="3341624"/>
        </p:xfrm>
        <a:graphic>
          <a:graphicData uri="http://schemas.openxmlformats.org/drawingml/2006/table">
            <a:tbl>
              <a:tblPr firstRow="1" firstCol="1" bandRow="1">
                <a:tableStyleId>{5DA37D80-6434-44D0-A028-1B22A696006F}</a:tableStyleId>
              </a:tblPr>
              <a:tblGrid>
                <a:gridCol w="2088232"/>
                <a:gridCol w="6141368"/>
              </a:tblGrid>
              <a:tr h="0">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Characteristic features</a:t>
                      </a:r>
                    </a:p>
                  </a:txBody>
                  <a:tcPr marL="45720" marR="45720"/>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Description</a:t>
                      </a:r>
                    </a:p>
                  </a:txBody>
                  <a:tcPr marL="45720" marR="45720"/>
                </a:tc>
              </a:tr>
              <a:tr h="0">
                <a:tc>
                  <a:txBody>
                    <a:bodyPr/>
                    <a:lstStyle/>
                    <a:p>
                      <a:pPr algn="ctr">
                        <a:lnSpc>
                          <a:spcPct val="115000"/>
                        </a:lnSpc>
                        <a:spcAft>
                          <a:spcPts val="0"/>
                        </a:spcAft>
                      </a:pPr>
                      <a:r>
                        <a:rPr lang="en-US"/>
                        <a:t>Absent or diminished pulses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Brachial artery</a:t>
                      </a:r>
                    </a:p>
                    <a:p>
                      <a:pPr marL="342900" lvl="0" indent="-342900">
                        <a:lnSpc>
                          <a:spcPct val="115000"/>
                        </a:lnSpc>
                        <a:spcAft>
                          <a:spcPts val="1000"/>
                        </a:spcAft>
                        <a:buSzPts val="1000"/>
                        <a:buFont typeface="Symbol"/>
                        <a:buChar char=""/>
                        <a:tabLst>
                          <a:tab pos="457200" algn="l"/>
                        </a:tabLst>
                      </a:pPr>
                      <a:r>
                        <a:rPr lang="en-US" dirty="0"/>
                        <a:t>Radial artery</a:t>
                      </a:r>
                    </a:p>
                    <a:p>
                      <a:pPr marL="342900" lvl="0" indent="-342900">
                        <a:lnSpc>
                          <a:spcPct val="115000"/>
                        </a:lnSpc>
                        <a:spcAft>
                          <a:spcPts val="1000"/>
                        </a:spcAft>
                        <a:buSzPts val="1000"/>
                        <a:buFont typeface="Symbol"/>
                        <a:buChar char=""/>
                        <a:tabLst>
                          <a:tab pos="457200" algn="l"/>
                        </a:tabLst>
                      </a:pPr>
                      <a:r>
                        <a:rPr lang="en-US" dirty="0"/>
                        <a:t>Femoral artery </a:t>
                      </a:r>
                    </a:p>
                    <a:p>
                      <a:pPr marL="342900" lvl="0" indent="-342900">
                        <a:lnSpc>
                          <a:spcPct val="115000"/>
                        </a:lnSpc>
                        <a:spcAft>
                          <a:spcPts val="1000"/>
                        </a:spcAft>
                        <a:buSzPts val="1000"/>
                        <a:buFont typeface="Symbol"/>
                        <a:buChar char=""/>
                        <a:tabLst>
                          <a:tab pos="457200" algn="l"/>
                        </a:tabLst>
                      </a:pPr>
                      <a:r>
                        <a:rPr lang="en-US" dirty="0"/>
                        <a:t>Popliteal artery </a:t>
                      </a:r>
                    </a:p>
                    <a:p>
                      <a:pPr marL="342900" lvl="0" indent="-342900">
                        <a:lnSpc>
                          <a:spcPct val="115000"/>
                        </a:lnSpc>
                        <a:spcAft>
                          <a:spcPts val="1000"/>
                        </a:spcAft>
                        <a:buSzPts val="1000"/>
                        <a:buFont typeface="Symbol"/>
                        <a:buChar char=""/>
                        <a:tabLst>
                          <a:tab pos="457200" algn="l"/>
                        </a:tabLst>
                      </a:pPr>
                      <a:r>
                        <a:rPr lang="en-US" dirty="0"/>
                        <a:t>Posterior </a:t>
                      </a:r>
                      <a:r>
                        <a:rPr lang="en-US" dirty="0" err="1"/>
                        <a:t>tibial</a:t>
                      </a:r>
                      <a:r>
                        <a:rPr lang="en-US" dirty="0"/>
                        <a:t> artery </a:t>
                      </a:r>
                    </a:p>
                    <a:p>
                      <a:pPr marL="342900" lvl="0" indent="-342900">
                        <a:lnSpc>
                          <a:spcPct val="115000"/>
                        </a:lnSpc>
                        <a:spcAft>
                          <a:spcPts val="1000"/>
                        </a:spcAft>
                        <a:buSzPts val="1000"/>
                        <a:buFont typeface="Symbol"/>
                        <a:buChar char=""/>
                        <a:tabLst>
                          <a:tab pos="457200" algn="l"/>
                        </a:tabLst>
                      </a:pPr>
                      <a:r>
                        <a:rPr lang="en-US" dirty="0" err="1"/>
                        <a:t>Dorsalis</a:t>
                      </a:r>
                      <a:r>
                        <a:rPr lang="en-US" dirty="0"/>
                        <a:t> </a:t>
                      </a:r>
                      <a:r>
                        <a:rPr lang="en-US" dirty="0" err="1"/>
                        <a:t>pedis</a:t>
                      </a:r>
                      <a:r>
                        <a:rPr lang="en-US" dirty="0"/>
                        <a:t> artery </a:t>
                      </a:r>
                    </a:p>
                  </a:txBody>
                  <a:tcPr marL="45720" marR="45720"/>
                </a:tc>
              </a:tr>
            </a:tbl>
          </a:graphicData>
        </a:graphic>
      </p:graphicFrame>
    </p:spTree>
    <p:extLst>
      <p:ext uri="{BB962C8B-B14F-4D97-AF65-F5344CB8AC3E}">
        <p14:creationId xmlns:p14="http://schemas.microsoft.com/office/powerpoint/2010/main" val="4187403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229395325"/>
              </p:ext>
            </p:extLst>
          </p:nvPr>
        </p:nvGraphicFramePr>
        <p:xfrm>
          <a:off x="457200" y="476672"/>
          <a:ext cx="8229600" cy="5299964"/>
        </p:xfrm>
        <a:graphic>
          <a:graphicData uri="http://schemas.openxmlformats.org/drawingml/2006/table">
            <a:tbl>
              <a:tblPr firstRow="1" firstCol="1" bandRow="1">
                <a:tableStyleId>{5DA37D80-6434-44D0-A028-1B22A696006F}</a:tableStyleId>
              </a:tblPr>
              <a:tblGrid>
                <a:gridCol w="2098576"/>
                <a:gridCol w="6131024"/>
              </a:tblGrid>
              <a:tr h="0">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Characteristic features</a:t>
                      </a:r>
                    </a:p>
                  </a:txBody>
                  <a:tcPr marL="45720" marR="45720"/>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Description</a:t>
                      </a:r>
                    </a:p>
                  </a:txBody>
                  <a:tcPr marL="45720" marR="45720"/>
                </a:tc>
              </a:tr>
              <a:tr h="0">
                <a:tc>
                  <a:txBody>
                    <a:bodyPr/>
                    <a:lstStyle/>
                    <a:p>
                      <a:pPr algn="ctr">
                        <a:lnSpc>
                          <a:spcPct val="115000"/>
                        </a:lnSpc>
                        <a:spcAft>
                          <a:spcPts val="0"/>
                        </a:spcAft>
                      </a:pPr>
                      <a:r>
                        <a:rPr lang="en-US" dirty="0"/>
                        <a:t>Trophic changes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 Skin temperature</a:t>
                      </a:r>
                    </a:p>
                    <a:p>
                      <a:pPr marL="342900" lvl="0" indent="-342900">
                        <a:lnSpc>
                          <a:spcPct val="115000"/>
                        </a:lnSpc>
                        <a:spcAft>
                          <a:spcPts val="1000"/>
                        </a:spcAft>
                        <a:buSzPts val="1000"/>
                        <a:buFont typeface="Symbol"/>
                        <a:buChar char=""/>
                        <a:tabLst>
                          <a:tab pos="457200" algn="l"/>
                        </a:tabLst>
                      </a:pPr>
                      <a:r>
                        <a:rPr lang="en-US" dirty="0"/>
                        <a:t>↓ Perspiration</a:t>
                      </a:r>
                    </a:p>
                    <a:p>
                      <a:pPr marL="342900" lvl="0" indent="-342900">
                        <a:lnSpc>
                          <a:spcPct val="115000"/>
                        </a:lnSpc>
                        <a:spcAft>
                          <a:spcPts val="1000"/>
                        </a:spcAft>
                        <a:buSzPts val="1000"/>
                        <a:buFont typeface="Symbol"/>
                        <a:buChar char=""/>
                        <a:tabLst>
                          <a:tab pos="457200" algn="l"/>
                        </a:tabLst>
                      </a:pPr>
                      <a:r>
                        <a:rPr lang="en-US" dirty="0"/>
                        <a:t>↓ Hair on legs</a:t>
                      </a:r>
                    </a:p>
                    <a:p>
                      <a:pPr marL="342900" lvl="0" indent="-342900">
                        <a:lnSpc>
                          <a:spcPct val="115000"/>
                        </a:lnSpc>
                        <a:spcAft>
                          <a:spcPts val="1000"/>
                        </a:spcAft>
                        <a:buSzPts val="1000"/>
                        <a:buFont typeface="Symbol"/>
                        <a:buChar char=""/>
                        <a:tabLst>
                          <a:tab pos="457200" algn="l"/>
                        </a:tabLst>
                      </a:pPr>
                      <a:r>
                        <a:rPr lang="en-US" dirty="0"/>
                        <a:t>Brittle nails, ↓ nail growth</a:t>
                      </a:r>
                    </a:p>
                    <a:p>
                      <a:pPr marL="342900" lvl="0" indent="-342900">
                        <a:lnSpc>
                          <a:spcPct val="115000"/>
                        </a:lnSpc>
                        <a:spcAft>
                          <a:spcPts val="1000"/>
                        </a:spcAft>
                        <a:buSzPts val="1000"/>
                        <a:buFont typeface="Symbol"/>
                        <a:buChar char=""/>
                        <a:tabLst>
                          <a:tab pos="457200" algn="l"/>
                        </a:tabLst>
                      </a:pPr>
                      <a:r>
                        <a:rPr lang="en-US" dirty="0"/>
                        <a:t>Atrophied muscles</a:t>
                      </a:r>
                    </a:p>
                    <a:p>
                      <a:pPr marL="342900" lvl="0" indent="-342900">
                        <a:lnSpc>
                          <a:spcPct val="115000"/>
                        </a:lnSpc>
                        <a:spcAft>
                          <a:spcPts val="1000"/>
                        </a:spcAft>
                        <a:buSzPts val="1000"/>
                        <a:buFont typeface="Symbol"/>
                        <a:buChar char=""/>
                        <a:tabLst>
                          <a:tab pos="457200" algn="l"/>
                        </a:tabLst>
                      </a:pPr>
                      <a:r>
                        <a:rPr lang="en-US" dirty="0"/>
                        <a:t>Dry atrophic, shiny skin and/or bluish skin discoloration</a:t>
                      </a:r>
                    </a:p>
                    <a:p>
                      <a:pPr marL="342900" lvl="0" indent="-342900">
                        <a:lnSpc>
                          <a:spcPct val="115000"/>
                        </a:lnSpc>
                        <a:spcAft>
                          <a:spcPts val="1000"/>
                        </a:spcAft>
                        <a:buSzPts val="1000"/>
                        <a:buFont typeface="Symbol"/>
                        <a:buChar char=""/>
                        <a:tabLst>
                          <a:tab pos="457200" algn="l"/>
                        </a:tabLst>
                      </a:pPr>
                      <a:r>
                        <a:rPr lang="en-US" dirty="0"/>
                        <a:t>Skin pallor when limb is elevated and reactive hyperemia of dependency → </a:t>
                      </a:r>
                      <a:r>
                        <a:rPr lang="en-US" dirty="0" err="1"/>
                        <a:t>Buerger</a:t>
                      </a:r>
                      <a:r>
                        <a:rPr lang="en-US" dirty="0"/>
                        <a:t> test for examination </a:t>
                      </a:r>
                    </a:p>
                    <a:p>
                      <a:pPr marL="342900" lvl="0" indent="-342900">
                        <a:lnSpc>
                          <a:spcPct val="115000"/>
                        </a:lnSpc>
                        <a:spcAft>
                          <a:spcPts val="1000"/>
                        </a:spcAft>
                        <a:buSzPts val="1000"/>
                        <a:buFont typeface="Symbol"/>
                        <a:buChar char=""/>
                        <a:tabLst>
                          <a:tab pos="457200" algn="l"/>
                        </a:tabLst>
                      </a:pPr>
                      <a:r>
                        <a:rPr lang="en-US" dirty="0" err="1"/>
                        <a:t>Livedo</a:t>
                      </a:r>
                      <a:r>
                        <a:rPr lang="en-US" dirty="0"/>
                        <a:t> reticularis (advanced disease)</a:t>
                      </a:r>
                    </a:p>
                    <a:p>
                      <a:pPr marL="342900" lvl="0" indent="-342900">
                        <a:lnSpc>
                          <a:spcPct val="115000"/>
                        </a:lnSpc>
                        <a:spcAft>
                          <a:spcPts val="1000"/>
                        </a:spcAft>
                        <a:buSzPts val="1000"/>
                        <a:buFont typeface="Symbol"/>
                        <a:buChar char=""/>
                        <a:tabLst>
                          <a:tab pos="457200" algn="l"/>
                        </a:tabLst>
                      </a:pPr>
                      <a:r>
                        <a:rPr lang="en-US" dirty="0"/>
                        <a:t>Gangrene, ulcers, necrosis (end-stage disease): </a:t>
                      </a:r>
                      <a:r>
                        <a:rPr lang="en-US" dirty="0" smtClean="0"/>
                        <a:t>also </a:t>
                      </a:r>
                      <a:r>
                        <a:rPr lang="en-US" dirty="0"/>
                        <a:t>“Arterial ulcer”</a:t>
                      </a:r>
                    </a:p>
                  </a:txBody>
                  <a:tcPr marL="45720" marR="45720"/>
                </a:tc>
              </a:tr>
            </a:tbl>
          </a:graphicData>
        </a:graphic>
      </p:graphicFrame>
    </p:spTree>
    <p:extLst>
      <p:ext uri="{BB962C8B-B14F-4D97-AF65-F5344CB8AC3E}">
        <p14:creationId xmlns:p14="http://schemas.microsoft.com/office/powerpoint/2010/main" val="4187403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443414695"/>
              </p:ext>
            </p:extLst>
          </p:nvPr>
        </p:nvGraphicFramePr>
        <p:xfrm>
          <a:off x="457200" y="2420888"/>
          <a:ext cx="8229600" cy="2014220"/>
        </p:xfrm>
        <a:graphic>
          <a:graphicData uri="http://schemas.openxmlformats.org/drawingml/2006/table">
            <a:tbl>
              <a:tblPr firstRow="1" firstCol="1" bandRow="1">
                <a:tableStyleId>{5DA37D80-6434-44D0-A028-1B22A696006F}</a:tableStyleId>
              </a:tblPr>
              <a:tblGrid>
                <a:gridCol w="2098576"/>
                <a:gridCol w="6131024"/>
              </a:tblGrid>
              <a:tr h="0">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Characteristic features</a:t>
                      </a:r>
                    </a:p>
                  </a:txBody>
                  <a:tcPr marL="45720" marR="45720"/>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Description</a:t>
                      </a:r>
                    </a:p>
                  </a:txBody>
                  <a:tcPr marL="45720" marR="45720"/>
                </a:tc>
              </a:tr>
              <a:tr h="0">
                <a:tc>
                  <a:txBody>
                    <a:bodyPr/>
                    <a:lstStyle/>
                    <a:p>
                      <a:pPr algn="ctr">
                        <a:lnSpc>
                          <a:spcPct val="115000"/>
                        </a:lnSpc>
                        <a:spcAft>
                          <a:spcPts val="0"/>
                        </a:spcAft>
                      </a:pPr>
                      <a:r>
                        <a:rPr lang="en-US"/>
                        <a:t>Rest pain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Typically in distal metatarsals</a:t>
                      </a:r>
                    </a:p>
                    <a:p>
                      <a:pPr marL="342900" lvl="0" indent="-342900">
                        <a:lnSpc>
                          <a:spcPct val="115000"/>
                        </a:lnSpc>
                        <a:spcAft>
                          <a:spcPts val="1000"/>
                        </a:spcAft>
                        <a:buSzPts val="1000"/>
                        <a:buFont typeface="Symbol"/>
                        <a:buChar char=""/>
                        <a:tabLst>
                          <a:tab pos="457200" algn="l"/>
                        </a:tabLst>
                      </a:pPr>
                      <a:r>
                        <a:rPr lang="en-US" dirty="0"/>
                        <a:t>Worse at night</a:t>
                      </a:r>
                    </a:p>
                    <a:p>
                      <a:pPr marL="342900" lvl="0" indent="-342900">
                        <a:lnSpc>
                          <a:spcPct val="115000"/>
                        </a:lnSpc>
                        <a:spcAft>
                          <a:spcPts val="1000"/>
                        </a:spcAft>
                        <a:buSzPts val="1000"/>
                        <a:buFont typeface="Symbol"/>
                        <a:buChar char=""/>
                        <a:tabLst>
                          <a:tab pos="457200" algn="l"/>
                        </a:tabLst>
                      </a:pPr>
                      <a:r>
                        <a:rPr lang="en-US" dirty="0"/>
                        <a:t>Improved when hanging feet over bed or standing</a:t>
                      </a:r>
                    </a:p>
                  </a:txBody>
                  <a:tcPr marL="45720" marR="45720"/>
                </a:tc>
              </a:tr>
            </a:tbl>
          </a:graphicData>
        </a:graphic>
      </p:graphicFrame>
    </p:spTree>
    <p:extLst>
      <p:ext uri="{BB962C8B-B14F-4D97-AF65-F5344CB8AC3E}">
        <p14:creationId xmlns:p14="http://schemas.microsoft.com/office/powerpoint/2010/main" val="4187403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04903640"/>
              </p:ext>
            </p:extLst>
          </p:nvPr>
        </p:nvGraphicFramePr>
        <p:xfrm>
          <a:off x="457200" y="2060848"/>
          <a:ext cx="8229600" cy="2899156"/>
        </p:xfrm>
        <a:graphic>
          <a:graphicData uri="http://schemas.openxmlformats.org/drawingml/2006/table">
            <a:tbl>
              <a:tblPr firstRow="1" firstCol="1" bandRow="1">
                <a:tableStyleId>{5DA37D80-6434-44D0-A028-1B22A696006F}</a:tableStyleId>
              </a:tblPr>
              <a:tblGrid>
                <a:gridCol w="1810544"/>
                <a:gridCol w="6419056"/>
              </a:tblGrid>
              <a:tr h="0">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Characteristic features</a:t>
                      </a:r>
                    </a:p>
                  </a:txBody>
                  <a:tcPr marL="45720" marR="45720"/>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Description</a:t>
                      </a:r>
                    </a:p>
                  </a:txBody>
                  <a:tcPr marL="45720" marR="45720"/>
                </a:tc>
              </a:tr>
              <a:tr h="0">
                <a:tc>
                  <a:txBody>
                    <a:bodyPr/>
                    <a:lstStyle/>
                    <a:p>
                      <a:pPr algn="ctr">
                        <a:lnSpc>
                          <a:spcPct val="115000"/>
                        </a:lnSpc>
                        <a:spcAft>
                          <a:spcPts val="0"/>
                        </a:spcAft>
                      </a:pPr>
                      <a:r>
                        <a:rPr lang="en-US" dirty="0"/>
                        <a:t>Critical limb ischemia</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The presence of any one of the following:</a:t>
                      </a:r>
                    </a:p>
                    <a:p>
                      <a:pPr marL="742950" lvl="1" indent="-285750">
                        <a:lnSpc>
                          <a:spcPct val="115000"/>
                        </a:lnSpc>
                        <a:spcAft>
                          <a:spcPts val="1000"/>
                        </a:spcAft>
                        <a:buSzPts val="1000"/>
                        <a:buFont typeface="Symbol"/>
                        <a:buChar char=""/>
                        <a:tabLst>
                          <a:tab pos="914400" algn="l"/>
                        </a:tabLst>
                      </a:pPr>
                      <a:r>
                        <a:rPr lang="en-US" dirty="0"/>
                        <a:t>Resting pain</a:t>
                      </a:r>
                    </a:p>
                    <a:p>
                      <a:pPr marL="742950" lvl="1" indent="-285750">
                        <a:lnSpc>
                          <a:spcPct val="115000"/>
                        </a:lnSpc>
                        <a:spcAft>
                          <a:spcPts val="1000"/>
                        </a:spcAft>
                        <a:buSzPts val="1000"/>
                        <a:buFont typeface="Symbol"/>
                        <a:buChar char=""/>
                        <a:tabLst>
                          <a:tab pos="914400" algn="l"/>
                        </a:tabLst>
                      </a:pPr>
                      <a:r>
                        <a:rPr lang="en-US" dirty="0"/>
                        <a:t>Ulcer</a:t>
                      </a:r>
                    </a:p>
                    <a:p>
                      <a:pPr marL="742950" lvl="1" indent="-285750">
                        <a:lnSpc>
                          <a:spcPct val="115000"/>
                        </a:lnSpc>
                        <a:spcAft>
                          <a:spcPts val="1000"/>
                        </a:spcAft>
                        <a:buSzPts val="1000"/>
                        <a:buFont typeface="Symbol"/>
                        <a:buChar char=""/>
                        <a:tabLst>
                          <a:tab pos="914400" algn="l"/>
                        </a:tabLst>
                      </a:pPr>
                      <a:r>
                        <a:rPr lang="en-US" dirty="0"/>
                        <a:t>Tissue loss (gangrene)</a:t>
                      </a:r>
                    </a:p>
                    <a:p>
                      <a:pPr marL="342900" lvl="0" indent="-342900">
                        <a:lnSpc>
                          <a:spcPct val="115000"/>
                        </a:lnSpc>
                        <a:spcAft>
                          <a:spcPts val="1000"/>
                        </a:spcAft>
                        <a:buSzPts val="1000"/>
                        <a:buFont typeface="Symbol"/>
                        <a:buChar char=""/>
                        <a:tabLst>
                          <a:tab pos="457200" algn="l"/>
                        </a:tabLst>
                      </a:pPr>
                      <a:r>
                        <a:rPr lang="en-US" dirty="0"/>
                        <a:t>Indicative of limb-threatening arterial occlusion</a:t>
                      </a:r>
                    </a:p>
                  </a:txBody>
                  <a:tcPr marL="45720" marR="45720"/>
                </a:tc>
              </a:tr>
            </a:tbl>
          </a:graphicData>
        </a:graphic>
      </p:graphicFrame>
    </p:spTree>
    <p:extLst>
      <p:ext uri="{BB962C8B-B14F-4D97-AF65-F5344CB8AC3E}">
        <p14:creationId xmlns:p14="http://schemas.microsoft.com/office/powerpoint/2010/main" val="4187403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420888"/>
            <a:ext cx="6390456" cy="1477328"/>
          </a:xfrm>
          <a:prstGeom prst="rect">
            <a:avLst/>
          </a:prstGeom>
        </p:spPr>
        <p:txBody>
          <a:bodyPr wrap="square">
            <a:spAutoFit/>
          </a:bodyPr>
          <a:lstStyle/>
          <a:p>
            <a:r>
              <a:rPr lang="en-US" sz="3000" dirty="0"/>
              <a:t>A bruit, suggestive of arterial stenosis, may be heard in &gt; 60–70% of cases with PAD!</a:t>
            </a: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355534"/>
            <a:ext cx="894581" cy="1505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403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222512"/>
            <a:ext cx="8424935" cy="6507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403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8" y="700856"/>
            <a:ext cx="8964488" cy="5320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403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799157"/>
            <a:ext cx="8964488" cy="5078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403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666" y="620688"/>
            <a:ext cx="8592814" cy="5649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4035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10456" y="130738"/>
            <a:ext cx="6213872" cy="6578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403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4624"/>
            <a:ext cx="4320350" cy="553998"/>
          </a:xfrm>
          <a:prstGeom prst="rect">
            <a:avLst/>
          </a:prstGeom>
        </p:spPr>
        <p:txBody>
          <a:bodyPr wrap="none">
            <a:spAutoFit/>
          </a:bodyPr>
          <a:lstStyle/>
          <a:p>
            <a:r>
              <a:rPr lang="en-US" sz="3000" b="1" dirty="0">
                <a:effectLst>
                  <a:outerShdw blurRad="38100" dist="38100" dir="2700000" algn="tl">
                    <a:srgbClr val="000000">
                      <a:alpha val="43137"/>
                    </a:srgbClr>
                  </a:outerShdw>
                </a:effectLst>
              </a:rPr>
              <a:t>Ankle-brachial index (ABI)</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69" y="836712"/>
            <a:ext cx="8953227"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Arrow 3"/>
          <p:cNvSpPr/>
          <p:nvPr/>
        </p:nvSpPr>
        <p:spPr>
          <a:xfrm>
            <a:off x="7596336" y="6021288"/>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74035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97105" y="1347440"/>
            <a:ext cx="8508950" cy="3693319"/>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lang="en-US" sz="3000" dirty="0"/>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
              <a:tabLst/>
            </a:pPr>
            <a:r>
              <a:rPr lang="en-US" sz="3000" dirty="0"/>
              <a:t>ABI is the ratio of systolic ankle blood pressure (BP) to systolic brachial BP </a:t>
            </a: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
              <a:tabLst/>
            </a:pPr>
            <a:endParaRPr lang="en-US" sz="3000" dirty="0" smtClean="0"/>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
              <a:tabLst/>
            </a:pPr>
            <a:r>
              <a:rPr lang="en-US" sz="3000" dirty="0" smtClean="0"/>
              <a:t>Normally</a:t>
            </a:r>
            <a:r>
              <a:rPr lang="en-US" sz="3000" dirty="0"/>
              <a:t>, ankle BP and brachial BP are equal (ABI = 1), or ankle BP is only slightly higher because of gravity (ABI ≥ 0.9)</a:t>
            </a: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
              <a:tabLst/>
            </a:pPr>
            <a:r>
              <a:rPr lang="en-US" sz="3000" dirty="0"/>
              <a:t>       </a:t>
            </a:r>
          </a:p>
        </p:txBody>
      </p:sp>
      <p:sp>
        <p:nvSpPr>
          <p:cNvPr id="3" name="AutoShape 2" descr="data:image/jpg;base64,/9j/4AAQSkZJRgABAQEAYABgAAD//gA+Q1JFQVRPUjogZ2QtanBlZyB2MS4wICh1c2luZyBJSkcgSlBFRyB2NjIpLCBkZWZhdWx0IHF1YWxpdHkK/9sAQwAIBgYHBgUIBwcHCQkICgwUDQwLCwwZEhMPFB0aHx4dGhwcICQuJyAiLCMcHCg3KSwwMTQ0NB8nOT04MjwuMzQy/9sAQwEJCQkMCwwYDQ0YMiEcITIyMjIyMjIyMjIyMjIyMjIyMjIyMjIyMjIyMjIyMjIyMjIyMjIyMjIyMjIyMjIyMjIy/8AAEQgAVABwAwEiAAIRAQMRAf/EAB8AAAEFAQEBAQEBAAAAAAAAAAABAgMEBQYHCAkKC//EALUQAAIBAwMCBAMFBQQEAAABfQECAwAEEQUSITFBBhNRYQcicRQygZGhCCNCscEVUtHwJDNicoIJChYXGBkaJSYnKCkqNDU2Nzg5OkNERUZHSElKU1RVVldYWVpjZGVmZ2hpanN0dXZ3eHl6g4SFhoeIiYqSk5SVlpeYmZqio6Slpqeoqaqys7S1tre4ubrCw8TFxsfIycrS09TV1tfY2drh4uPk5ebn6Onq8fLz9PX29/j5+v/EAB8BAAMBAQEBAQEBAQEAAAAAAAABAgMEBQYHCAkKC//EALURAAIBAgQEAwQHBQQEAAECdwABAgMRBAUhMQYSQVEHYXETIjKBCBRCkaGxwQkjM1LwFWJy0QoWJDThJfEXGBkaJicoKSo1Njc4OTpDREVGR0hJSlNUVVZXWFlaY2RlZmdoaWpzdHV2d3h5eoKDhIWGh4iJipKTlJWWl5iZmqKjpKWmp6ipqrKztLW2t7i5usLDxMXGx8jJytLT1NXW19jZ2uLj5OXm5+jp6vLz9PX29/j5+v/aAAwDAQACEQMRAD8A+f6K93i+FfhfzCskV1/3/NSxfCfwtIxPk3WzoP35p2HY8Dor3b/hVnhe3uViuYboI2dsnnHB/wADWgnwi8HuBtS5cnH3bomiwWPnmivo1/gx4TRQTDd8/wDTwaj/AOFO+Ef+eN3/AOBBpCPnaivon/hTvhH/AJ43f/gQaP8AhTvhH/njd/8AgQaB2Pnaivon/hT3hH/njd/+BBpD8HvCX/PG7/8AAg0BY+d6K+hz8H/CQ/5Y3f8A4EGmH4Q+FB/yxu/+/wCaAsfPdFe/t8JPCo6Q3X/f81G3wn8LD/lldf8Af80risdQ7efNGqZ3huTnoKtpBJ5aqZ+VbcCB+h9s0y0t/Kj3t/rH5Pt7VPnBptjau7kT6aJkCPOSAoX5hnGOmPSsvSN0d3c2s0qpKr5BK8df8n8fpW4JRWfqWmWepQSpImySQY81OGH40rjRtXniLSYIdkt2pk9EBbn8KesquoZSCpGQR3ryG/SbRLhodQlAjQZWXs47Y9/au/0K5VNKtVa8hm8xA8YVsMFIzgg88VKm29TSUEkmmdCGFLmqYnHrUizKe9XczLGcU0mqc9/FC0KbgWlk8sY5wfen3DTrEHTylUHLMzZ4qXJFqnJ6krNjvUXmBxlWBHqDVdom1C0ZRL8kqkBkrgLbULjwhrMllchjAH/egd17MBUe0Teg5UmldnobE1ExpFmSaJZI3Do4DKwOQQe9Rs1MzMzRdTWa0it5Zd08ahSx6vjv9eOa0mfNcB4NdXu7maZHRY1XynbdtbOc4z1x/Wuz+0qehJ+goUtNWaTh73uotb6aXqs5klXABUevelWFj94k/U1DqLoONCT3MvxRZW99pDNMqb4GEkbN2I/xrBs0nt5YpkYiRfmBNdRqVlFPZyRshOR1A5HuK568a6tL5bqOIHT1QJIGGGBz94D06Vm5OR00qfKrM3LXX4ZsJM3lSe/Q1dsL9buSVDJwrFflPvXG6gnlxOpAlBYFdoyWQnt9KliW50e5S8SOX7NIASr8lOOnvRzNoXsoxd0d9bacgSUceUX8xADgg4H9Qfzp15az3MKrG5CqQdoPDY7Gsyw1iOaIMrgE9a0ItUizguFP1ppF83cvWSJCpQL5ak7gvpXC/E+2D28F5ERvVWjYjuO39a0tX8WWgD21tLulJwWHRfxrzjX9buLslC7FVyPUVaRlNnWfDnVpbvRZ7OU5NrJhT/stk4/MGuuZ688+GUcpl1NwuUVY9xHuTXfMapnIzKto4lKI7bFLAFgM7R3NaKQWWCXvmj4BAGW5zyM49K0tC0Oze9Vbs/uQrM7E4wACc5p1tqvgm5sYrkrdorcuvl7vKXLYLlQQOEJxnOO1c0KcpK6PWp4ynRjyST/D9TNaK0zIE1JuB8hJPzH3447UIloyoX1GRDtUtyTzjnt2PH69q2GvfBMbsWe4WFEZ3leJ1ClfLyOV5OJFPFIbvwtGwa4s7uG3FjFey3BXckaSOyKDtB5yh/DnscX7GXkaf2lS7P8AD/IyRDYELv1STcevykgcD8+c/h+VMNtpxXa16zEgZODj3HT9fet6S98DRTPC082+ORonCwudrKu5skLxgc/gfSoF1LwM9ks7yXCMUjby/LbdlwdoHy4PII470/Yy8gWZUvP8P8jDFlp0csJt5VdskFdmNo56H06ValgieMo4BUitJL/wSIi8r3cLr/D5TlvvbQOFPOe3WqniW1h0+8C2cjm3aJXUsc5zR7NwV2ZTxMK8ko3+ZzMujRxSlreYpz0HSrmlLDcxSr8r3Eb7Wjl4G31rIuLm+nm8q0CbycbpCQKr2nhfWr+8ed9QePaMZhQ7v6Vag3qYSqQi7DfFOnw2UQuo40t2ZRmJWyDn+R9RzXBzSlpAFQsx4wOea9Qs/hrd3vmS6hdTHDfKGHzEe+c10+jeAdH0qdZXhMsv99+f/wBVWlbc5p1E3ojP+GHhW603SHubyMxyXRDFCMHaOmf1/OtXWrL7DelUH7txuX29RXYqwUALwOwrL8QWjXtkHjXMsJJA9R3ptaGJl2F8ttcCR4llXaVZH6MCMEGtKXxDbFndtItHZypclQSxX7pPHOO3pXyr/wAJv4l5/wCJzc8+4/wpf+E38TEY/tm5/Mf4VnGnOKsmbSqQlq0fTjeI7Peluvh+wMI7bFwOnbH+yPyHpV7+2LCd0kk0ayZ0UIjMikqoOcA44Ge1fKX/AAmXiLOf7Xuc/UU8eOPEw6azc/mP8Krlqdxc1PsfVg1OxQER6NYgEkkCMDJIwe3cVG2r2g2n+w7ElMbfkHGOmOK+WR478UDprd1+Y/wo/wCE88U/9Bu6/Mf4UuWp3Dmp9j6kXW7FQuNEsVwuzAjAwuc46dM8/WsPxHcjVHMuxYhsChVPAAr51PjjxM3XWbn8x/hTW8aeJHGG1e5I+o/wolCb0bLjVpxd0j6Z03QLM2VvceUDIFB55rbSOOP/AFaKvsBivlRPiL4vRAi6/eBQMAAj/Cl/4WN4w/6D95/30P8ACtLMwcj6tRiJCT3qZlDCvkwfEbxgP+ZgvP8Avof4Uo+JHjEDH/CQXn/fQ/wo5RXPrJTjANPJr5K/4WR4x/6GC8/76H+FH/CyfGX/AEMN5/30P8KLActRRRVCCiiigAooooAKKKKACiiigAooooAKKKKAP//Z"/>
          <p:cNvSpPr>
            <a:spLocks noChangeAspect="1" noChangeArrowheads="1"/>
          </p:cNvSpPr>
          <p:nvPr/>
        </p:nvSpPr>
        <p:spPr bwMode="auto">
          <a:xfrm>
            <a:off x="31750" y="7445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ight Arrow 3"/>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74035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768" y="620688"/>
            <a:ext cx="8766720" cy="4708981"/>
          </a:xfrm>
          <a:prstGeom prst="rect">
            <a:avLst/>
          </a:prstGeom>
        </p:spPr>
        <p:txBody>
          <a:bodyPr wrap="square">
            <a:spAutoFit/>
          </a:bodyPr>
          <a:lstStyle/>
          <a:p>
            <a:r>
              <a:rPr lang="en-US" sz="3000" b="1" dirty="0"/>
              <a:t>Imaging</a:t>
            </a:r>
          </a:p>
          <a:p>
            <a:r>
              <a:rPr lang="en-US" sz="3000" dirty="0"/>
              <a:t>While vascular imaging is not necessarily required for diagnosis, it is useful to determine the site and severity of arterial stenosis or occlusion (especially preoperatively and postoperatively)</a:t>
            </a:r>
          </a:p>
          <a:p>
            <a:pPr marL="285750" indent="-285750">
              <a:buFont typeface="Wingdings" pitchFamily="2" charset="2"/>
              <a:buChar char="§"/>
            </a:pPr>
            <a:r>
              <a:rPr lang="en-US" sz="3000" b="1" dirty="0"/>
              <a:t>Color-coded duplex ultrasonography</a:t>
            </a:r>
            <a:r>
              <a:rPr lang="en-US" sz="3000" dirty="0"/>
              <a:t> </a:t>
            </a:r>
          </a:p>
          <a:p>
            <a:pPr marL="285750" indent="-285750">
              <a:buFont typeface="Wingdings" pitchFamily="2" charset="2"/>
              <a:buChar char="§"/>
            </a:pPr>
            <a:r>
              <a:rPr lang="en-US" sz="3000" b="1" dirty="0"/>
              <a:t>Digital subtraction angiography (DSA): gold standard</a:t>
            </a:r>
            <a:r>
              <a:rPr lang="en-US" sz="3000" dirty="0"/>
              <a:t> </a:t>
            </a:r>
          </a:p>
          <a:p>
            <a:pPr marL="285750" indent="-285750">
              <a:buFont typeface="Wingdings" pitchFamily="2" charset="2"/>
              <a:buChar char="§"/>
            </a:pPr>
            <a:r>
              <a:rPr lang="en-US" sz="3000" dirty="0"/>
              <a:t>CT angiography </a:t>
            </a:r>
          </a:p>
          <a:p>
            <a:pPr marL="285750" indent="-285750">
              <a:buFont typeface="Wingdings" pitchFamily="2" charset="2"/>
              <a:buChar char="§"/>
            </a:pPr>
            <a:r>
              <a:rPr lang="en-US" sz="3000" dirty="0"/>
              <a:t>MR angiography </a:t>
            </a:r>
          </a:p>
        </p:txBody>
      </p:sp>
    </p:spTree>
    <p:extLst>
      <p:ext uri="{BB962C8B-B14F-4D97-AF65-F5344CB8AC3E}">
        <p14:creationId xmlns:p14="http://schemas.microsoft.com/office/powerpoint/2010/main" val="4187403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32656"/>
            <a:ext cx="6984776" cy="6138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403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29524036"/>
              </p:ext>
            </p:extLst>
          </p:nvPr>
        </p:nvGraphicFramePr>
        <p:xfrm>
          <a:off x="205680" y="1119858"/>
          <a:ext cx="8686800" cy="4343908"/>
        </p:xfrm>
        <a:graphic>
          <a:graphicData uri="http://schemas.openxmlformats.org/drawingml/2006/table">
            <a:tbl>
              <a:tblPr firstRow="1" firstCol="1" bandRow="1">
                <a:tableStyleId>{5DA37D80-6434-44D0-A028-1B22A696006F}</a:tableStyleId>
              </a:tblPr>
              <a:tblGrid>
                <a:gridCol w="1053952"/>
                <a:gridCol w="1440160"/>
                <a:gridCol w="1584176"/>
                <a:gridCol w="1584176"/>
                <a:gridCol w="3024336"/>
              </a:tblGrid>
              <a:tr h="0">
                <a:tc gridSpan="5">
                  <a:txBody>
                    <a:bodyPr/>
                    <a:lstStyle/>
                    <a:p>
                      <a:pPr algn="ctr">
                        <a:lnSpc>
                          <a:spcPct val="115000"/>
                        </a:lnSpc>
                        <a:spcBef>
                          <a:spcPts val="600"/>
                        </a:spcBef>
                        <a:spcAft>
                          <a:spcPts val="600"/>
                        </a:spcAft>
                      </a:pPr>
                      <a:r>
                        <a:rPr lang="en-US" dirty="0"/>
                        <a:t>Differential diagnosis of claudication</a:t>
                      </a: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gridSpan="3">
                  <a:txBody>
                    <a:bodyPr/>
                    <a:lstStyle/>
                    <a:p>
                      <a:pPr>
                        <a:lnSpc>
                          <a:spcPct val="115000"/>
                        </a:lnSpc>
                      </a:pPr>
                      <a:endParaRPr lang="en-US"/>
                    </a:p>
                  </a:txBody>
                  <a:tcPr marL="45720" marR="45720"/>
                </a:tc>
                <a:tc hMerge="1">
                  <a:txBody>
                    <a:bodyPr/>
                    <a:lstStyle/>
                    <a:p>
                      <a:endParaRPr lang="en-US"/>
                    </a:p>
                  </a:txBody>
                  <a:tcPr/>
                </a:tc>
                <a:tc hMerge="1">
                  <a:txBody>
                    <a:bodyPr/>
                    <a:lstStyle/>
                    <a:p>
                      <a:endParaRPr lang="en-US"/>
                    </a:p>
                  </a:txBody>
                  <a:tcPr/>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Patient characteristics</a:t>
                      </a:r>
                    </a:p>
                  </a:txBody>
                  <a:tcPr marL="45720" marR="45720"/>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Clinical Features</a:t>
                      </a:r>
                    </a:p>
                  </a:txBody>
                  <a:tcPr marL="45720" marR="45720"/>
                </a:tc>
              </a:tr>
              <a:tr h="0">
                <a:tc rowSpan="2">
                  <a:txBody>
                    <a:bodyPr/>
                    <a:lstStyle/>
                    <a:p>
                      <a:pPr algn="ctr">
                        <a:lnSpc>
                          <a:spcPct val="115000"/>
                        </a:lnSpc>
                        <a:spcBef>
                          <a:spcPts val="600"/>
                        </a:spcBef>
                        <a:spcAft>
                          <a:spcPts val="600"/>
                        </a:spcAft>
                      </a:pPr>
                      <a:r>
                        <a:rPr lang="en-US"/>
                        <a:t>Causes of arterial occlusion</a:t>
                      </a:r>
                    </a:p>
                  </a:txBody>
                  <a:tcPr marL="45720" marR="45720"/>
                </a:tc>
                <a:tc rowSpan="2">
                  <a:txBody>
                    <a:bodyPr/>
                    <a:lstStyle/>
                    <a:p>
                      <a:pPr algn="ctr">
                        <a:lnSpc>
                          <a:spcPct val="115000"/>
                        </a:lnSpc>
                        <a:spcBef>
                          <a:spcPts val="600"/>
                        </a:spcBef>
                        <a:spcAft>
                          <a:spcPts val="600"/>
                        </a:spcAft>
                      </a:pPr>
                      <a:r>
                        <a:rPr lang="en-US" dirty="0"/>
                        <a:t>Vasculitides</a:t>
                      </a:r>
                    </a:p>
                  </a:txBody>
                  <a:tcPr marL="45720" marR="45720"/>
                </a:tc>
                <a:tc>
                  <a:txBody>
                    <a:bodyPr/>
                    <a:lstStyle/>
                    <a:p>
                      <a:pPr algn="ctr">
                        <a:lnSpc>
                          <a:spcPct val="115000"/>
                        </a:lnSpc>
                        <a:spcBef>
                          <a:spcPts val="600"/>
                        </a:spcBef>
                        <a:spcAft>
                          <a:spcPts val="600"/>
                        </a:spcAft>
                      </a:pPr>
                      <a:r>
                        <a:rPr lang="en-US"/>
                        <a:t>Takayasu's disease</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a:t>Asian females</a:t>
                      </a:r>
                    </a:p>
                    <a:p>
                      <a:pPr marL="342900" lvl="0" indent="-342900">
                        <a:lnSpc>
                          <a:spcPct val="115000"/>
                        </a:lnSpc>
                        <a:spcAft>
                          <a:spcPts val="1000"/>
                        </a:spcAft>
                        <a:buSzPts val="1000"/>
                        <a:buFont typeface="Symbol"/>
                        <a:buChar char=""/>
                        <a:tabLst>
                          <a:tab pos="457200" algn="l"/>
                        </a:tabLst>
                      </a:pPr>
                      <a:r>
                        <a:rPr lang="en-US"/>
                        <a:t>15–45 years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Fever, malaise, arthralgia</a:t>
                      </a:r>
                    </a:p>
                    <a:p>
                      <a:pPr marL="342900" lvl="0" indent="-342900">
                        <a:lnSpc>
                          <a:spcPct val="115000"/>
                        </a:lnSpc>
                        <a:spcAft>
                          <a:spcPts val="1000"/>
                        </a:spcAft>
                        <a:buSzPts val="1000"/>
                        <a:buFont typeface="Symbol"/>
                        <a:buChar char=""/>
                        <a:tabLst>
                          <a:tab pos="457200" algn="l"/>
                        </a:tabLst>
                      </a:pPr>
                      <a:r>
                        <a:rPr lang="en-US" dirty="0"/>
                        <a:t>Syncope, angina pectoris</a:t>
                      </a:r>
                    </a:p>
                    <a:p>
                      <a:pPr marL="342900" lvl="0" indent="-342900">
                        <a:lnSpc>
                          <a:spcPct val="115000"/>
                        </a:lnSpc>
                        <a:spcAft>
                          <a:spcPts val="1000"/>
                        </a:spcAft>
                        <a:buSzPts val="1000"/>
                        <a:buFont typeface="Symbol"/>
                        <a:buChar char=""/>
                        <a:tabLst>
                          <a:tab pos="457200" algn="l"/>
                        </a:tabLst>
                      </a:pPr>
                      <a:r>
                        <a:rPr lang="en-US" dirty="0"/>
                        <a:t>Impaired vision</a:t>
                      </a:r>
                    </a:p>
                  </a:txBody>
                  <a:tcPr marL="45720" marR="45720"/>
                </a:tc>
              </a:tr>
              <a:tr h="0">
                <a:tc vMerge="1">
                  <a:txBody>
                    <a:bodyPr/>
                    <a:lstStyle/>
                    <a:p>
                      <a:endParaRPr lang="en-US"/>
                    </a:p>
                  </a:txBody>
                  <a:tcPr/>
                </a:tc>
                <a:tc vMerge="1">
                  <a:txBody>
                    <a:bodyPr/>
                    <a:lstStyle/>
                    <a:p>
                      <a:endParaRPr lang="en-US"/>
                    </a:p>
                  </a:txBody>
                  <a:tcPr/>
                </a:tc>
                <a:tc>
                  <a:txBody>
                    <a:bodyPr/>
                    <a:lstStyle/>
                    <a:p>
                      <a:pPr algn="ctr">
                        <a:lnSpc>
                          <a:spcPct val="115000"/>
                        </a:lnSpc>
                        <a:spcAft>
                          <a:spcPts val="0"/>
                        </a:spcAft>
                      </a:pPr>
                      <a:r>
                        <a:rPr lang="en-US"/>
                        <a:t>Obliterating thromboangiitis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a:t>20–40 years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Migratory thrombophlebitis</a:t>
                      </a:r>
                    </a:p>
                    <a:p>
                      <a:pPr marL="342900" lvl="0" indent="-342900">
                        <a:lnSpc>
                          <a:spcPct val="115000"/>
                        </a:lnSpc>
                        <a:spcAft>
                          <a:spcPts val="1000"/>
                        </a:spcAft>
                        <a:buSzPts val="1000"/>
                        <a:buFont typeface="Symbol"/>
                        <a:buChar char=""/>
                        <a:tabLst>
                          <a:tab pos="457200" algn="l"/>
                        </a:tabLst>
                      </a:pPr>
                      <a:r>
                        <a:rPr lang="en-US" dirty="0"/>
                        <a:t>Intermittent claudication, often limited to feet, calves and/or hands</a:t>
                      </a:r>
                    </a:p>
                    <a:p>
                      <a:pPr marL="342900" lvl="0" indent="-342900">
                        <a:lnSpc>
                          <a:spcPct val="115000"/>
                        </a:lnSpc>
                        <a:spcAft>
                          <a:spcPts val="1000"/>
                        </a:spcAft>
                        <a:buSzPts val="1000"/>
                        <a:buFont typeface="Symbol"/>
                        <a:buChar char=""/>
                        <a:tabLst>
                          <a:tab pos="457200" algn="l"/>
                        </a:tabLst>
                      </a:pPr>
                      <a:r>
                        <a:rPr lang="en-US" dirty="0"/>
                        <a:t>Raynaud's syndrome</a:t>
                      </a:r>
                    </a:p>
                  </a:txBody>
                  <a:tcPr marL="45720" marR="45720"/>
                </a:tc>
              </a:tr>
            </a:tbl>
          </a:graphicData>
        </a:graphic>
      </p:graphicFrame>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79512" y="116632"/>
            <a:ext cx="3667799" cy="553998"/>
          </a:xfrm>
          <a:prstGeom prst="rect">
            <a:avLst/>
          </a:prstGeom>
        </p:spPr>
        <p:txBody>
          <a:bodyPr wrap="none">
            <a:spAutoFit/>
          </a:bodyPr>
          <a:lstStyle/>
          <a:p>
            <a:r>
              <a:rPr lang="en-US" sz="3000" b="1" dirty="0">
                <a:effectLst>
                  <a:outerShdw blurRad="38100" dist="38100" dir="2700000" algn="tl">
                    <a:srgbClr val="000000">
                      <a:alpha val="43137"/>
                    </a:srgbClr>
                  </a:outerShdw>
                </a:effectLst>
              </a:rPr>
              <a:t>Differential diagnoses</a:t>
            </a:r>
          </a:p>
        </p:txBody>
      </p:sp>
    </p:spTree>
    <p:extLst>
      <p:ext uri="{BB962C8B-B14F-4D97-AF65-F5344CB8AC3E}">
        <p14:creationId xmlns:p14="http://schemas.microsoft.com/office/powerpoint/2010/main" val="3310528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76282134"/>
              </p:ext>
            </p:extLst>
          </p:nvPr>
        </p:nvGraphicFramePr>
        <p:xfrm>
          <a:off x="179512" y="764704"/>
          <a:ext cx="8808393" cy="4532376"/>
        </p:xfrm>
        <a:graphic>
          <a:graphicData uri="http://schemas.openxmlformats.org/drawingml/2006/table">
            <a:tbl>
              <a:tblPr firstRow="1" firstCol="1" bandRow="1">
                <a:tableStyleId>{5DA37D80-6434-44D0-A028-1B22A696006F}</a:tableStyleId>
              </a:tblPr>
              <a:tblGrid>
                <a:gridCol w="1080120"/>
                <a:gridCol w="1512168"/>
                <a:gridCol w="1894278"/>
                <a:gridCol w="4321827"/>
              </a:tblGrid>
              <a:tr h="266700">
                <a:tc gridSpan="4">
                  <a:txBody>
                    <a:bodyPr/>
                    <a:lstStyle/>
                    <a:p>
                      <a:pPr algn="ctr">
                        <a:lnSpc>
                          <a:spcPct val="115000"/>
                        </a:lnSpc>
                        <a:spcBef>
                          <a:spcPts val="600"/>
                        </a:spcBef>
                        <a:spcAft>
                          <a:spcPts val="600"/>
                        </a:spcAft>
                      </a:pPr>
                      <a:r>
                        <a:rPr lang="en-US" dirty="0"/>
                        <a:t>Differential diagnosis of claudication</a:t>
                      </a: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r>
              <a:tr h="284226">
                <a:tc gridSpan="2">
                  <a:txBody>
                    <a:bodyPr/>
                    <a:lstStyle/>
                    <a:p>
                      <a:pPr>
                        <a:lnSpc>
                          <a:spcPct val="115000"/>
                        </a:lnSpc>
                      </a:pPr>
                      <a:endParaRPr lang="en-US" dirty="0"/>
                    </a:p>
                  </a:txBody>
                  <a:tcPr marL="45720" marR="45720"/>
                </a:tc>
                <a:tc hMerge="1">
                  <a:txBody>
                    <a:bodyPr/>
                    <a:lstStyle/>
                    <a:p>
                      <a:endParaRPr lang="en-US"/>
                    </a:p>
                  </a:txBody>
                  <a:tcPr/>
                </a:tc>
                <a:tc>
                  <a:txBody>
                    <a:bodyPr/>
                    <a:lstStyle/>
                    <a:p>
                      <a:pPr algn="ctr">
                        <a:lnSpc>
                          <a:spcPct val="115000"/>
                        </a:lnSpc>
                        <a:spcBef>
                          <a:spcPts val="600"/>
                        </a:spcBef>
                        <a:spcAft>
                          <a:spcPts val="600"/>
                        </a:spcAft>
                      </a:pPr>
                      <a:r>
                        <a:rPr lang="en-US">
                          <a:effectLst>
                            <a:outerShdw blurRad="38100" dist="38100" dir="2700000" algn="tl">
                              <a:srgbClr val="000000">
                                <a:alpha val="43137"/>
                              </a:srgbClr>
                            </a:outerShdw>
                          </a:effectLst>
                        </a:rPr>
                        <a:t>Patient characteristics</a:t>
                      </a:r>
                    </a:p>
                  </a:txBody>
                  <a:tcPr marL="45720" marR="45720"/>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Clinical Features</a:t>
                      </a:r>
                    </a:p>
                  </a:txBody>
                  <a:tcPr marL="45720" marR="45720"/>
                </a:tc>
              </a:tr>
              <a:tr h="1270000">
                <a:tc rowSpan="2">
                  <a:txBody>
                    <a:bodyPr/>
                    <a:lstStyle/>
                    <a:p>
                      <a:pPr>
                        <a:lnSpc>
                          <a:spcPct val="115000"/>
                        </a:lnSpc>
                        <a:spcBef>
                          <a:spcPts val="600"/>
                        </a:spcBef>
                        <a:spcAft>
                          <a:spcPts val="600"/>
                        </a:spcAft>
                      </a:pPr>
                      <a:r>
                        <a:rPr lang="en-US"/>
                        <a:t>Causes of arterial occlusion</a:t>
                      </a:r>
                    </a:p>
                  </a:txBody>
                  <a:tcPr marL="9525" marR="9525" marT="76200" marB="76200" anchor="ctr"/>
                </a:tc>
                <a:tc>
                  <a:txBody>
                    <a:bodyPr/>
                    <a:lstStyle/>
                    <a:p>
                      <a:pPr algn="ctr">
                        <a:lnSpc>
                          <a:spcPct val="115000"/>
                        </a:lnSpc>
                        <a:spcAft>
                          <a:spcPts val="0"/>
                        </a:spcAft>
                      </a:pPr>
                      <a:r>
                        <a:rPr lang="en-US" dirty="0"/>
                        <a:t>(Lower-extremity) </a:t>
                      </a:r>
                      <a:r>
                        <a:rPr lang="en-US" dirty="0" smtClean="0"/>
                        <a:t>      </a:t>
                      </a:r>
                      <a:r>
                        <a:rPr lang="en-US" dirty="0" err="1" smtClean="0"/>
                        <a:t>Fibromuscular</a:t>
                      </a:r>
                      <a:r>
                        <a:rPr lang="en-US" dirty="0" smtClean="0"/>
                        <a:t> </a:t>
                      </a:r>
                      <a:r>
                        <a:rPr lang="en-US" dirty="0"/>
                        <a:t>dysplasia</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Middle-aged women</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Gradual onset of symptoms</a:t>
                      </a:r>
                    </a:p>
                    <a:p>
                      <a:pPr marL="342900" lvl="0" indent="-342900">
                        <a:lnSpc>
                          <a:spcPct val="115000"/>
                        </a:lnSpc>
                        <a:spcAft>
                          <a:spcPts val="1000"/>
                        </a:spcAft>
                        <a:buSzPts val="1000"/>
                        <a:buFont typeface="Symbol"/>
                        <a:buChar char=""/>
                        <a:tabLst>
                          <a:tab pos="457200" algn="l"/>
                        </a:tabLst>
                      </a:pPr>
                      <a:r>
                        <a:rPr lang="en-US" dirty="0"/>
                        <a:t>Rarely affects the extremities, leading to intermittent claudication, critical limb ischemia, and blue toe syndrome</a:t>
                      </a:r>
                    </a:p>
                  </a:txBody>
                  <a:tcPr marL="45720" marR="45720"/>
                </a:tc>
              </a:tr>
              <a:tr h="1572260">
                <a:tc vMerge="1">
                  <a:txBody>
                    <a:bodyPr/>
                    <a:lstStyle/>
                    <a:p>
                      <a:endParaRPr lang="en-US"/>
                    </a:p>
                  </a:txBody>
                  <a:tcPr/>
                </a:tc>
                <a:tc>
                  <a:txBody>
                    <a:bodyPr/>
                    <a:lstStyle/>
                    <a:p>
                      <a:pPr algn="ctr">
                        <a:lnSpc>
                          <a:spcPct val="115000"/>
                        </a:lnSpc>
                        <a:spcAft>
                          <a:spcPts val="0"/>
                        </a:spcAft>
                      </a:pPr>
                      <a:r>
                        <a:rPr lang="en-US" dirty="0" smtClean="0"/>
                        <a:t>Atherosclerosis</a:t>
                      </a:r>
                      <a:r>
                        <a:rPr lang="en-US" baseline="0" dirty="0" smtClean="0"/>
                        <a:t> </a:t>
                      </a:r>
                      <a:endParaRPr lang="en-US" dirty="0"/>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Similar risk factors as PAD</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Chronic lower limb ischemia may manifest like PAD </a:t>
                      </a:r>
                    </a:p>
                    <a:p>
                      <a:pPr marL="342900" lvl="0" indent="-342900">
                        <a:lnSpc>
                          <a:spcPct val="115000"/>
                        </a:lnSpc>
                        <a:spcAft>
                          <a:spcPts val="1000"/>
                        </a:spcAft>
                        <a:buSzPts val="1000"/>
                        <a:buFont typeface="Symbol"/>
                        <a:buChar char=""/>
                        <a:tabLst>
                          <a:tab pos="457200" algn="l"/>
                        </a:tabLst>
                      </a:pPr>
                      <a:r>
                        <a:rPr lang="en-US" dirty="0"/>
                        <a:t>Acute limb ischemia → 6 Ps</a:t>
                      </a:r>
                    </a:p>
                    <a:p>
                      <a:pPr marL="342900" lvl="0" indent="-342900">
                        <a:lnSpc>
                          <a:spcPct val="115000"/>
                        </a:lnSpc>
                        <a:spcAft>
                          <a:spcPts val="1000"/>
                        </a:spcAft>
                        <a:buSzPts val="1000"/>
                        <a:buFont typeface="Symbol"/>
                        <a:buChar char=""/>
                        <a:tabLst>
                          <a:tab pos="457200" algn="l"/>
                        </a:tabLst>
                      </a:pPr>
                      <a:r>
                        <a:rPr lang="en-US" dirty="0"/>
                        <a:t>Blue toe syndrome: small vessel occlusion caused by embolus</a:t>
                      </a:r>
                    </a:p>
                  </a:txBody>
                  <a:tcPr marL="45720" marR="45720"/>
                </a:tc>
              </a:tr>
            </a:tbl>
          </a:graphicData>
        </a:graphic>
      </p:graphicFrame>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7931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81011142"/>
              </p:ext>
            </p:extLst>
          </p:nvPr>
        </p:nvGraphicFramePr>
        <p:xfrm>
          <a:off x="457200" y="908720"/>
          <a:ext cx="8229601" cy="2167128"/>
        </p:xfrm>
        <a:graphic>
          <a:graphicData uri="http://schemas.openxmlformats.org/drawingml/2006/table">
            <a:tbl>
              <a:tblPr firstRow="1" firstCol="1" bandRow="1">
                <a:tableStyleId>{5DA37D80-6434-44D0-A028-1B22A696006F}</a:tableStyleId>
              </a:tblPr>
              <a:tblGrid>
                <a:gridCol w="1388125"/>
                <a:gridCol w="2280492"/>
                <a:gridCol w="2280492"/>
                <a:gridCol w="2280492"/>
              </a:tblGrid>
              <a:tr h="266700">
                <a:tc gridSpan="4">
                  <a:txBody>
                    <a:bodyPr/>
                    <a:lstStyle/>
                    <a:p>
                      <a:pPr algn="ctr">
                        <a:lnSpc>
                          <a:spcPct val="115000"/>
                        </a:lnSpc>
                        <a:spcBef>
                          <a:spcPts val="600"/>
                        </a:spcBef>
                        <a:spcAft>
                          <a:spcPts val="600"/>
                        </a:spcAft>
                      </a:pPr>
                      <a:r>
                        <a:rPr lang="en-US" dirty="0"/>
                        <a:t>Differential diagnosis of claudication</a:t>
                      </a: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r>
              <a:tr h="284226">
                <a:tc gridSpan="2">
                  <a:txBody>
                    <a:bodyPr/>
                    <a:lstStyle/>
                    <a:p>
                      <a:pPr>
                        <a:lnSpc>
                          <a:spcPct val="115000"/>
                        </a:lnSpc>
                      </a:pPr>
                      <a:endParaRPr lang="en-US"/>
                    </a:p>
                  </a:txBody>
                  <a:tcPr marL="45720" marR="45720"/>
                </a:tc>
                <a:tc hMerge="1">
                  <a:txBody>
                    <a:bodyPr/>
                    <a:lstStyle/>
                    <a:p>
                      <a:endParaRPr lang="en-US"/>
                    </a:p>
                  </a:txBody>
                  <a:tcPr/>
                </a:tc>
                <a:tc>
                  <a:txBody>
                    <a:bodyPr/>
                    <a:lstStyle/>
                    <a:p>
                      <a:pPr algn="ctr">
                        <a:lnSpc>
                          <a:spcPct val="115000"/>
                        </a:lnSpc>
                        <a:spcBef>
                          <a:spcPts val="600"/>
                        </a:spcBef>
                        <a:spcAft>
                          <a:spcPts val="600"/>
                        </a:spcAft>
                      </a:pPr>
                      <a:r>
                        <a:rPr lang="en-US" b="1" dirty="0">
                          <a:effectLst>
                            <a:outerShdw blurRad="38100" dist="38100" dir="2700000" algn="tl">
                              <a:srgbClr val="000000">
                                <a:alpha val="43137"/>
                              </a:srgbClr>
                            </a:outerShdw>
                          </a:effectLst>
                        </a:rPr>
                        <a:t>Patient characteristics</a:t>
                      </a:r>
                    </a:p>
                  </a:txBody>
                  <a:tcPr marL="45720" marR="45720"/>
                </a:tc>
                <a:tc>
                  <a:txBody>
                    <a:bodyPr/>
                    <a:lstStyle/>
                    <a:p>
                      <a:pPr algn="ctr">
                        <a:lnSpc>
                          <a:spcPct val="115000"/>
                        </a:lnSpc>
                        <a:spcBef>
                          <a:spcPts val="600"/>
                        </a:spcBef>
                        <a:spcAft>
                          <a:spcPts val="600"/>
                        </a:spcAft>
                      </a:pPr>
                      <a:r>
                        <a:rPr lang="en-US" b="1" dirty="0">
                          <a:effectLst>
                            <a:outerShdw blurRad="38100" dist="38100" dir="2700000" algn="tl">
                              <a:srgbClr val="000000">
                                <a:alpha val="43137"/>
                              </a:srgbClr>
                            </a:outerShdw>
                          </a:effectLst>
                        </a:rPr>
                        <a:t>Clinical Features</a:t>
                      </a:r>
                    </a:p>
                  </a:txBody>
                  <a:tcPr marL="45720" marR="45720"/>
                </a:tc>
              </a:tr>
              <a:tr h="617220">
                <a:tc>
                  <a:txBody>
                    <a:bodyPr/>
                    <a:lstStyle/>
                    <a:p>
                      <a:pPr>
                        <a:lnSpc>
                          <a:spcPct val="115000"/>
                        </a:lnSpc>
                        <a:spcBef>
                          <a:spcPts val="600"/>
                        </a:spcBef>
                        <a:spcAft>
                          <a:spcPts val="600"/>
                        </a:spcAft>
                      </a:pPr>
                      <a:r>
                        <a:rPr lang="en-US"/>
                        <a:t>Causes of arterial occlusion</a:t>
                      </a:r>
                    </a:p>
                  </a:txBody>
                  <a:tcPr marL="9525" marR="9525" marT="76200" marB="76200" anchor="ctr"/>
                </a:tc>
                <a:tc>
                  <a:txBody>
                    <a:bodyPr/>
                    <a:lstStyle/>
                    <a:p>
                      <a:pPr algn="ctr">
                        <a:lnSpc>
                          <a:spcPct val="115000"/>
                        </a:lnSpc>
                        <a:spcAft>
                          <a:spcPts val="0"/>
                        </a:spcAft>
                      </a:pPr>
                      <a:r>
                        <a:rPr lang="en-US"/>
                        <a:t>Arterial embolism</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Young patients without </a:t>
                      </a:r>
                      <a:r>
                        <a:rPr lang="en-US" dirty="0" smtClean="0"/>
                        <a:t>   atherosclerotic </a:t>
                      </a:r>
                      <a:r>
                        <a:rPr lang="en-US" dirty="0"/>
                        <a:t>risk factors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Sudden onset of symptoms</a:t>
                      </a:r>
                    </a:p>
                    <a:p>
                      <a:pPr marL="342900" lvl="0" indent="-342900">
                        <a:lnSpc>
                          <a:spcPct val="115000"/>
                        </a:lnSpc>
                        <a:spcAft>
                          <a:spcPts val="1000"/>
                        </a:spcAft>
                        <a:buSzPts val="1000"/>
                        <a:buFont typeface="Symbol"/>
                        <a:buChar char=""/>
                        <a:tabLst>
                          <a:tab pos="457200" algn="l"/>
                        </a:tabLst>
                      </a:pPr>
                      <a:r>
                        <a:rPr lang="en-US" dirty="0"/>
                        <a:t>6 Ps</a:t>
                      </a:r>
                    </a:p>
                  </a:txBody>
                  <a:tcPr marL="45720" marR="45720"/>
                </a:tc>
              </a:tr>
            </a:tbl>
          </a:graphicData>
        </a:graphic>
      </p:graphicFrame>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793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71620851"/>
              </p:ext>
            </p:extLst>
          </p:nvPr>
        </p:nvGraphicFramePr>
        <p:xfrm>
          <a:off x="179512" y="188640"/>
          <a:ext cx="8646884" cy="6561336"/>
        </p:xfrm>
        <a:graphic>
          <a:graphicData uri="http://schemas.openxmlformats.org/drawingml/2006/table">
            <a:tbl>
              <a:tblPr firstRow="1" firstCol="1" bandRow="1">
                <a:tableStyleId>{5DA37D80-6434-44D0-A028-1B22A696006F}</a:tableStyleId>
              </a:tblPr>
              <a:tblGrid>
                <a:gridCol w="1080120"/>
                <a:gridCol w="1224136"/>
                <a:gridCol w="2808312"/>
                <a:gridCol w="3534316"/>
              </a:tblGrid>
              <a:tr h="254554">
                <a:tc gridSpan="4">
                  <a:txBody>
                    <a:bodyPr/>
                    <a:lstStyle/>
                    <a:p>
                      <a:pPr algn="ctr">
                        <a:lnSpc>
                          <a:spcPct val="115000"/>
                        </a:lnSpc>
                        <a:spcBef>
                          <a:spcPts val="600"/>
                        </a:spcBef>
                        <a:spcAft>
                          <a:spcPts val="600"/>
                        </a:spcAft>
                      </a:pPr>
                      <a:r>
                        <a:rPr lang="en-US" dirty="0"/>
                        <a:t>Differential diagnosis of claudication</a:t>
                      </a:r>
                    </a:p>
                  </a:txBody>
                  <a:tcPr marL="43638" marR="43638" marT="43638" marB="43638"/>
                </a:tc>
                <a:tc hMerge="1">
                  <a:txBody>
                    <a:bodyPr/>
                    <a:lstStyle/>
                    <a:p>
                      <a:endParaRPr lang="en-US"/>
                    </a:p>
                  </a:txBody>
                  <a:tcPr/>
                </a:tc>
                <a:tc hMerge="1">
                  <a:txBody>
                    <a:bodyPr/>
                    <a:lstStyle/>
                    <a:p>
                      <a:endParaRPr lang="en-US"/>
                    </a:p>
                  </a:txBody>
                  <a:tcPr/>
                </a:tc>
                <a:tc hMerge="1">
                  <a:txBody>
                    <a:bodyPr/>
                    <a:lstStyle/>
                    <a:p>
                      <a:endParaRPr lang="en-US"/>
                    </a:p>
                  </a:txBody>
                  <a:tcPr/>
                </a:tc>
              </a:tr>
              <a:tr h="271281">
                <a:tc gridSpan="2">
                  <a:txBody>
                    <a:bodyPr/>
                    <a:lstStyle/>
                    <a:p>
                      <a:pPr>
                        <a:lnSpc>
                          <a:spcPct val="115000"/>
                        </a:lnSpc>
                      </a:pPr>
                      <a:endParaRPr lang="en-US"/>
                    </a:p>
                  </a:txBody>
                  <a:tcPr marL="43638" marR="43638" marT="43638" marB="43638"/>
                </a:tc>
                <a:tc hMerge="1">
                  <a:txBody>
                    <a:bodyPr/>
                    <a:lstStyle/>
                    <a:p>
                      <a:endParaRPr lang="en-US"/>
                    </a:p>
                  </a:txBody>
                  <a:tcPr/>
                </a:tc>
                <a:tc>
                  <a:txBody>
                    <a:bodyPr/>
                    <a:lstStyle/>
                    <a:p>
                      <a:pPr algn="ctr">
                        <a:lnSpc>
                          <a:spcPct val="115000"/>
                        </a:lnSpc>
                        <a:spcBef>
                          <a:spcPts val="600"/>
                        </a:spcBef>
                        <a:spcAft>
                          <a:spcPts val="600"/>
                        </a:spcAft>
                      </a:pPr>
                      <a:r>
                        <a:rPr lang="en-US" b="1" dirty="0"/>
                        <a:t>Patient characteristics</a:t>
                      </a:r>
                    </a:p>
                  </a:txBody>
                  <a:tcPr marL="43638" marR="43638" marT="43638" marB="43638"/>
                </a:tc>
                <a:tc>
                  <a:txBody>
                    <a:bodyPr/>
                    <a:lstStyle/>
                    <a:p>
                      <a:pPr algn="ctr">
                        <a:lnSpc>
                          <a:spcPct val="115000"/>
                        </a:lnSpc>
                        <a:spcBef>
                          <a:spcPts val="600"/>
                        </a:spcBef>
                        <a:spcAft>
                          <a:spcPts val="600"/>
                        </a:spcAft>
                      </a:pPr>
                      <a:r>
                        <a:rPr lang="en-US" b="1" dirty="0"/>
                        <a:t>Clinical Features</a:t>
                      </a:r>
                    </a:p>
                  </a:txBody>
                  <a:tcPr marL="43638" marR="43638" marT="43638" marB="43638"/>
                </a:tc>
              </a:tr>
              <a:tr h="1743086">
                <a:tc rowSpan="3">
                  <a:txBody>
                    <a:bodyPr/>
                    <a:lstStyle/>
                    <a:p>
                      <a:pPr algn="ctr">
                        <a:lnSpc>
                          <a:spcPct val="115000"/>
                        </a:lnSpc>
                        <a:spcAft>
                          <a:spcPts val="0"/>
                        </a:spcAft>
                      </a:pPr>
                      <a:r>
                        <a:rPr lang="en-US" dirty="0"/>
                        <a:t>Mimics of arterial occlusion</a:t>
                      </a:r>
                    </a:p>
                  </a:txBody>
                  <a:tcPr marL="43638" marR="43638" marT="43638" marB="43638"/>
                </a:tc>
                <a:tc>
                  <a:txBody>
                    <a:bodyPr/>
                    <a:lstStyle/>
                    <a:p>
                      <a:pPr algn="ctr">
                        <a:lnSpc>
                          <a:spcPct val="115000"/>
                        </a:lnSpc>
                        <a:spcAft>
                          <a:spcPts val="0"/>
                        </a:spcAft>
                      </a:pPr>
                      <a:r>
                        <a:rPr lang="en-US" dirty="0"/>
                        <a:t>Deep vein thrombosis</a:t>
                      </a:r>
                    </a:p>
                  </a:txBody>
                  <a:tcPr marL="43638" marR="43638" marT="43638" marB="43638"/>
                </a:tc>
                <a:tc>
                  <a:txBody>
                    <a:bodyPr/>
                    <a:lstStyle/>
                    <a:p>
                      <a:pPr marL="342900" lvl="0" indent="-342900" rtl="0">
                        <a:lnSpc>
                          <a:spcPct val="115000"/>
                        </a:lnSpc>
                        <a:spcAft>
                          <a:spcPts val="1000"/>
                        </a:spcAft>
                        <a:buSzPts val="1000"/>
                        <a:buFont typeface="Symbol"/>
                        <a:buChar char=""/>
                        <a:tabLst>
                          <a:tab pos="457200" algn="l"/>
                        </a:tabLst>
                      </a:pPr>
                      <a:r>
                        <a:rPr lang="en-US" dirty="0"/>
                        <a:t>&gt; 60 years old</a:t>
                      </a:r>
                    </a:p>
                    <a:p>
                      <a:pPr marL="342900" lvl="0" indent="-342900">
                        <a:lnSpc>
                          <a:spcPct val="115000"/>
                        </a:lnSpc>
                        <a:spcAft>
                          <a:spcPts val="1000"/>
                        </a:spcAft>
                        <a:buSzPts val="1000"/>
                        <a:buFont typeface="Symbol"/>
                        <a:buChar char=""/>
                        <a:tabLst>
                          <a:tab pos="457200" algn="l"/>
                        </a:tabLst>
                      </a:pPr>
                      <a:r>
                        <a:rPr lang="en-US" dirty="0"/>
                        <a:t>History of immobilization, obesity, hereditary thrombophilia or malignancy</a:t>
                      </a:r>
                    </a:p>
                  </a:txBody>
                  <a:tcPr marL="43638" marR="43638" marT="43638" marB="43638"/>
                </a:tc>
                <a:tc>
                  <a:txBody>
                    <a:bodyPr/>
                    <a:lstStyle/>
                    <a:p>
                      <a:pPr marL="342900" lvl="0" indent="-342900" rtl="0">
                        <a:lnSpc>
                          <a:spcPct val="115000"/>
                        </a:lnSpc>
                        <a:spcAft>
                          <a:spcPts val="1000"/>
                        </a:spcAft>
                        <a:buSzPts val="1000"/>
                        <a:buFont typeface="Symbol"/>
                        <a:buChar char=""/>
                        <a:tabLst>
                          <a:tab pos="457200" algn="l"/>
                        </a:tabLst>
                      </a:pPr>
                      <a:r>
                        <a:rPr lang="en-US" dirty="0"/>
                        <a:t>Swelling</a:t>
                      </a:r>
                    </a:p>
                    <a:p>
                      <a:pPr marL="342900" lvl="0" indent="-342900">
                        <a:lnSpc>
                          <a:spcPct val="115000"/>
                        </a:lnSpc>
                        <a:spcAft>
                          <a:spcPts val="1000"/>
                        </a:spcAft>
                        <a:buSzPts val="1000"/>
                        <a:buFont typeface="Symbol"/>
                        <a:buChar char=""/>
                        <a:tabLst>
                          <a:tab pos="457200" algn="l"/>
                        </a:tabLst>
                      </a:pPr>
                      <a:r>
                        <a:rPr lang="en-US" dirty="0"/>
                        <a:t>Warmth</a:t>
                      </a:r>
                    </a:p>
                    <a:p>
                      <a:pPr marL="342900" lvl="0" indent="-342900">
                        <a:lnSpc>
                          <a:spcPct val="115000"/>
                        </a:lnSpc>
                        <a:spcAft>
                          <a:spcPts val="1000"/>
                        </a:spcAft>
                        <a:buSzPts val="1000"/>
                        <a:buFont typeface="Symbol"/>
                        <a:buChar char=""/>
                        <a:tabLst>
                          <a:tab pos="457200" algn="l"/>
                        </a:tabLst>
                      </a:pPr>
                      <a:r>
                        <a:rPr lang="en-US" dirty="0"/>
                        <a:t>Erythema</a:t>
                      </a:r>
                    </a:p>
                    <a:p>
                      <a:pPr marL="342900" lvl="0" indent="-342900">
                        <a:lnSpc>
                          <a:spcPct val="115000"/>
                        </a:lnSpc>
                        <a:spcAft>
                          <a:spcPts val="1000"/>
                        </a:spcAft>
                        <a:buSzPts val="1000"/>
                        <a:buFont typeface="Symbol"/>
                        <a:buChar char=""/>
                        <a:tabLst>
                          <a:tab pos="457200" algn="l"/>
                        </a:tabLst>
                      </a:pPr>
                      <a:r>
                        <a:rPr lang="en-US" dirty="0"/>
                        <a:t>Progressive tenderness</a:t>
                      </a:r>
                    </a:p>
                    <a:p>
                      <a:pPr marL="342900" lvl="0" indent="-342900">
                        <a:lnSpc>
                          <a:spcPct val="115000"/>
                        </a:lnSpc>
                        <a:spcAft>
                          <a:spcPts val="1000"/>
                        </a:spcAft>
                        <a:buSzPts val="1000"/>
                        <a:buFont typeface="Symbol"/>
                        <a:buChar char=""/>
                        <a:tabLst>
                          <a:tab pos="457200" algn="l"/>
                        </a:tabLst>
                      </a:pPr>
                      <a:r>
                        <a:rPr lang="en-US" dirty="0"/>
                        <a:t>Dull pain: worsened by walking, improved by resting</a:t>
                      </a:r>
                    </a:p>
                  </a:txBody>
                  <a:tcPr marL="43638" marR="43638" marT="43638" marB="43638"/>
                </a:tc>
              </a:tr>
              <a:tr h="421832">
                <a:tc vMerge="1">
                  <a:txBody>
                    <a:bodyPr/>
                    <a:lstStyle/>
                    <a:p>
                      <a:endParaRPr lang="en-US"/>
                    </a:p>
                  </a:txBody>
                  <a:tcPr/>
                </a:tc>
                <a:tc>
                  <a:txBody>
                    <a:bodyPr/>
                    <a:lstStyle/>
                    <a:p>
                      <a:pPr algn="ctr">
                        <a:lnSpc>
                          <a:spcPct val="115000"/>
                        </a:lnSpc>
                        <a:spcAft>
                          <a:spcPts val="0"/>
                        </a:spcAft>
                      </a:pPr>
                      <a:r>
                        <a:rPr lang="en-US" dirty="0"/>
                        <a:t>Spinal stenosis</a:t>
                      </a:r>
                    </a:p>
                  </a:txBody>
                  <a:tcPr marL="43638" marR="43638" marT="43638" marB="43638"/>
                </a:tc>
                <a:tc>
                  <a:txBody>
                    <a:bodyPr/>
                    <a:lstStyle/>
                    <a:p>
                      <a:pPr marL="342900" lvl="0" indent="-342900" rtl="0">
                        <a:lnSpc>
                          <a:spcPct val="115000"/>
                        </a:lnSpc>
                        <a:spcAft>
                          <a:spcPts val="1000"/>
                        </a:spcAft>
                        <a:buSzPts val="1000"/>
                        <a:buFont typeface="Symbol"/>
                        <a:buChar char=""/>
                        <a:tabLst>
                          <a:tab pos="457200" algn="l"/>
                        </a:tabLst>
                      </a:pPr>
                      <a:r>
                        <a:rPr lang="en-US"/>
                        <a:t>Middle-aged to older patients</a:t>
                      </a:r>
                    </a:p>
                  </a:txBody>
                  <a:tcPr marL="43638" marR="43638" marT="43638" marB="43638"/>
                </a:tc>
                <a:tc>
                  <a:txBody>
                    <a:bodyPr/>
                    <a:lstStyle/>
                    <a:p>
                      <a:pPr marL="342900" lvl="0" indent="-342900" rtl="0">
                        <a:lnSpc>
                          <a:spcPct val="115000"/>
                        </a:lnSpc>
                        <a:spcAft>
                          <a:spcPts val="1000"/>
                        </a:spcAft>
                        <a:buSzPts val="1000"/>
                        <a:buFont typeface="Symbol"/>
                        <a:buChar char=""/>
                        <a:tabLst>
                          <a:tab pos="457200" algn="l"/>
                        </a:tabLst>
                      </a:pPr>
                      <a:r>
                        <a:rPr lang="en-US" dirty="0"/>
                        <a:t>Bilateral neurogenic claudication</a:t>
                      </a:r>
                    </a:p>
                  </a:txBody>
                  <a:tcPr marL="43638" marR="43638" marT="43638" marB="43638"/>
                </a:tc>
              </a:tr>
              <a:tr h="1835210">
                <a:tc vMerge="1">
                  <a:txBody>
                    <a:bodyPr/>
                    <a:lstStyle/>
                    <a:p>
                      <a:endParaRPr lang="en-US"/>
                    </a:p>
                  </a:txBody>
                  <a:tcPr/>
                </a:tc>
                <a:tc>
                  <a:txBody>
                    <a:bodyPr/>
                    <a:lstStyle/>
                    <a:p>
                      <a:pPr algn="ctr">
                        <a:lnSpc>
                          <a:spcPct val="115000"/>
                        </a:lnSpc>
                        <a:spcAft>
                          <a:spcPts val="0"/>
                        </a:spcAft>
                      </a:pPr>
                      <a:r>
                        <a:rPr lang="en-US" dirty="0"/>
                        <a:t>Diabetic neuropathy</a:t>
                      </a:r>
                    </a:p>
                  </a:txBody>
                  <a:tcPr marL="43638" marR="43638" marT="43638" marB="43638"/>
                </a:tc>
                <a:tc>
                  <a:txBody>
                    <a:bodyPr/>
                    <a:lstStyle/>
                    <a:p>
                      <a:pPr marL="342900" lvl="0" indent="-342900" rtl="0">
                        <a:lnSpc>
                          <a:spcPct val="115000"/>
                        </a:lnSpc>
                        <a:spcAft>
                          <a:spcPts val="1000"/>
                        </a:spcAft>
                        <a:buSzPts val="1000"/>
                        <a:buFont typeface="Symbol"/>
                        <a:buChar char=""/>
                        <a:tabLst>
                          <a:tab pos="457200" algn="l"/>
                        </a:tabLst>
                      </a:pPr>
                      <a:r>
                        <a:rPr lang="en-US" dirty="0"/>
                        <a:t>Middle-aged to older patients</a:t>
                      </a:r>
                    </a:p>
                    <a:p>
                      <a:pPr marL="342900" lvl="0" indent="-342900">
                        <a:lnSpc>
                          <a:spcPct val="115000"/>
                        </a:lnSpc>
                        <a:spcAft>
                          <a:spcPts val="1000"/>
                        </a:spcAft>
                        <a:buSzPts val="1000"/>
                        <a:buFont typeface="Symbol"/>
                        <a:buChar char=""/>
                        <a:tabLst>
                          <a:tab pos="457200" algn="l"/>
                        </a:tabLst>
                      </a:pPr>
                      <a:r>
                        <a:rPr lang="en-US" dirty="0"/>
                        <a:t>High BMI</a:t>
                      </a:r>
                    </a:p>
                  </a:txBody>
                  <a:tcPr marL="43638" marR="43638" marT="43638" marB="43638"/>
                </a:tc>
                <a:tc>
                  <a:txBody>
                    <a:bodyPr/>
                    <a:lstStyle/>
                    <a:p>
                      <a:pPr marL="342900" lvl="0" indent="-342900" rtl="0">
                        <a:lnSpc>
                          <a:spcPct val="115000"/>
                        </a:lnSpc>
                        <a:spcAft>
                          <a:spcPts val="1000"/>
                        </a:spcAft>
                        <a:buSzPts val="1000"/>
                        <a:buFont typeface="Symbol"/>
                        <a:buChar char=""/>
                        <a:tabLst>
                          <a:tab pos="457200" algn="l"/>
                        </a:tabLst>
                      </a:pPr>
                      <a:r>
                        <a:rPr lang="en-US" dirty="0"/>
                        <a:t>Progressive symmetrical loss of or abnormal sensation in the distal lower extremities (glove and stocking sensation)</a:t>
                      </a:r>
                    </a:p>
                    <a:p>
                      <a:pPr marL="342900" lvl="0" indent="-342900">
                        <a:lnSpc>
                          <a:spcPct val="115000"/>
                        </a:lnSpc>
                        <a:spcAft>
                          <a:spcPts val="1000"/>
                        </a:spcAft>
                        <a:buSzPts val="1000"/>
                        <a:buFont typeface="Symbol"/>
                        <a:buChar char=""/>
                        <a:tabLst>
                          <a:tab pos="457200" algn="l"/>
                        </a:tabLst>
                      </a:pPr>
                      <a:r>
                        <a:rPr lang="en-US" dirty="0"/>
                        <a:t>Normal ABI</a:t>
                      </a:r>
                    </a:p>
                    <a:p>
                      <a:pPr marL="342900" lvl="0" indent="-342900">
                        <a:lnSpc>
                          <a:spcPct val="115000"/>
                        </a:lnSpc>
                        <a:spcAft>
                          <a:spcPts val="1000"/>
                        </a:spcAft>
                        <a:buSzPts val="1000"/>
                        <a:buFont typeface="Symbol"/>
                        <a:buChar char=""/>
                        <a:tabLst>
                          <a:tab pos="457200" algn="l"/>
                        </a:tabLst>
                      </a:pPr>
                      <a:r>
                        <a:rPr lang="en-US" dirty="0" err="1"/>
                        <a:t>Neuopathic</a:t>
                      </a:r>
                      <a:r>
                        <a:rPr lang="en-US" dirty="0"/>
                        <a:t> diabetic foot: warm, dry skin, palpable foot pulses</a:t>
                      </a:r>
                    </a:p>
                  </a:txBody>
                  <a:tcPr marL="43638" marR="43638" marT="43638" marB="43638"/>
                </a:tc>
              </a:tr>
            </a:tbl>
          </a:graphicData>
        </a:graphic>
      </p:graphicFrame>
    </p:spTree>
    <p:extLst>
      <p:ext uri="{BB962C8B-B14F-4D97-AF65-F5344CB8AC3E}">
        <p14:creationId xmlns:p14="http://schemas.microsoft.com/office/powerpoint/2010/main" val="396793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430774"/>
            <a:ext cx="8352928" cy="2862322"/>
          </a:xfrm>
          <a:prstGeom prst="rect">
            <a:avLst/>
          </a:prstGeom>
        </p:spPr>
        <p:txBody>
          <a:bodyPr wrap="square">
            <a:spAutoFit/>
          </a:bodyPr>
          <a:lstStyle/>
          <a:p>
            <a:r>
              <a:rPr lang="en-US" sz="3000" b="1" dirty="0"/>
              <a:t>Treatment</a:t>
            </a:r>
          </a:p>
          <a:p>
            <a:r>
              <a:rPr lang="en-US" sz="3000" b="1" dirty="0"/>
              <a:t>Conservative</a:t>
            </a:r>
          </a:p>
          <a:p>
            <a:pPr marL="285750" indent="-285750">
              <a:buFont typeface="Wingdings" pitchFamily="2" charset="2"/>
              <a:buChar char="§"/>
            </a:pPr>
            <a:r>
              <a:rPr lang="en-US" sz="3000" b="1" dirty="0"/>
              <a:t>Smoking cessation!</a:t>
            </a:r>
            <a:endParaRPr lang="en-US" sz="3000" dirty="0"/>
          </a:p>
          <a:p>
            <a:pPr marL="285750" indent="-285750">
              <a:buFont typeface="Wingdings" pitchFamily="2" charset="2"/>
              <a:buChar char="§"/>
            </a:pPr>
            <a:r>
              <a:rPr lang="en-US" sz="3000" b="1" dirty="0"/>
              <a:t>Supervised graded exercise therapy</a:t>
            </a:r>
            <a:r>
              <a:rPr lang="en-US" sz="3000" dirty="0"/>
              <a:t> </a:t>
            </a:r>
          </a:p>
          <a:p>
            <a:pPr marL="285750" indent="-285750">
              <a:buFont typeface="Wingdings" pitchFamily="2" charset="2"/>
              <a:buChar char="§"/>
            </a:pPr>
            <a:r>
              <a:rPr lang="en-US" sz="3000" dirty="0"/>
              <a:t>Foot care (especially in diabetic patients)</a:t>
            </a:r>
          </a:p>
          <a:p>
            <a:pPr marL="285750" indent="-285750">
              <a:buFont typeface="Wingdings" pitchFamily="2" charset="2"/>
              <a:buChar char="§"/>
            </a:pPr>
            <a:r>
              <a:rPr lang="en-US" sz="3000" dirty="0"/>
              <a:t>Avoid cold temperatures</a:t>
            </a:r>
          </a:p>
        </p:txBody>
      </p:sp>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793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79512" y="108783"/>
            <a:ext cx="8496944" cy="6632585"/>
          </a:xfrm>
          <a:prstGeom prst="rect">
            <a:avLst/>
          </a:prstGeom>
        </p:spPr>
        <p:txBody>
          <a:bodyPr wrap="square">
            <a:spAutoFit/>
          </a:bodyPr>
          <a:lstStyle/>
          <a:p>
            <a:r>
              <a:rPr lang="en-US" sz="2500" b="1" dirty="0"/>
              <a:t>Medical therapy</a:t>
            </a:r>
          </a:p>
          <a:p>
            <a:pPr marL="285750" indent="-285750">
              <a:buFont typeface="Wingdings" pitchFamily="2" charset="2"/>
              <a:buChar char="§"/>
            </a:pPr>
            <a:r>
              <a:rPr lang="en-US" sz="2500" dirty="0"/>
              <a:t>Modify cardiovascular risk factors: see therapy of atherosclerotic disease</a:t>
            </a:r>
          </a:p>
          <a:p>
            <a:pPr marL="742950" lvl="1" indent="-285750">
              <a:buFont typeface="Wingdings" pitchFamily="2" charset="2"/>
              <a:buChar char="§"/>
            </a:pPr>
            <a:r>
              <a:rPr lang="en-US" sz="2500" dirty="0"/>
              <a:t>Antiplatelet therapy reduces morbidity and mortality</a:t>
            </a:r>
          </a:p>
          <a:p>
            <a:pPr marL="1200150" lvl="2" indent="-285750">
              <a:buFont typeface="Wingdings" pitchFamily="2" charset="2"/>
              <a:buChar char="§"/>
            </a:pPr>
            <a:r>
              <a:rPr lang="en-US" sz="2500" dirty="0"/>
              <a:t>Aspirin: irreversible cyclooxygenase inhibition → decreased thromboxane A2 synthesis → decreased platelet aggregation</a:t>
            </a:r>
          </a:p>
          <a:p>
            <a:pPr marL="1200150" lvl="2" indent="-285750">
              <a:buFont typeface="Wingdings" pitchFamily="2" charset="2"/>
              <a:buChar char="§"/>
            </a:pPr>
            <a:r>
              <a:rPr lang="en-US" sz="2500" dirty="0"/>
              <a:t>ADP receptor inhibitors</a:t>
            </a:r>
          </a:p>
          <a:p>
            <a:pPr marL="1657350" lvl="3" indent="-285750">
              <a:buFont typeface="Wingdings" pitchFamily="2" charset="2"/>
              <a:buChar char="§"/>
            </a:pPr>
            <a:r>
              <a:rPr lang="en-US" sz="2500" dirty="0"/>
              <a:t>Clopidogrel: inhibition of the P2Y</a:t>
            </a:r>
            <a:r>
              <a:rPr lang="en-US" sz="2500" baseline="-25000" dirty="0"/>
              <a:t>12</a:t>
            </a:r>
            <a:r>
              <a:rPr lang="en-US" sz="2500" dirty="0"/>
              <a:t> ADP receptor → decreased platelet activation and platelet-fibrin crosslinking</a:t>
            </a:r>
          </a:p>
          <a:p>
            <a:pPr marL="1657350" lvl="3" indent="-285750">
              <a:buFont typeface="Wingdings" pitchFamily="2" charset="2"/>
              <a:buChar char="§"/>
            </a:pPr>
            <a:r>
              <a:rPr lang="en-US" sz="2500" dirty="0"/>
              <a:t>Ticagrelor: reversible inhibition of the P2Y</a:t>
            </a:r>
            <a:r>
              <a:rPr lang="en-US" sz="2500" baseline="-25000" dirty="0"/>
              <a:t>12</a:t>
            </a:r>
            <a:r>
              <a:rPr lang="en-US" sz="2500" dirty="0"/>
              <a:t> ADP receptor (otherwise identical downstream effects as clopidogrel)</a:t>
            </a:r>
          </a:p>
          <a:p>
            <a:pPr marL="742950" lvl="1" indent="-285750">
              <a:buFont typeface="Wingdings" pitchFamily="2" charset="2"/>
              <a:buChar char="§"/>
            </a:pPr>
            <a:r>
              <a:rPr lang="en-US" sz="2500" dirty="0"/>
              <a:t>Lipid-lowering agent (usually statins)</a:t>
            </a:r>
          </a:p>
          <a:p>
            <a:pPr marL="742950" lvl="1" indent="-285750">
              <a:buFont typeface="Wingdings" pitchFamily="2" charset="2"/>
              <a:buChar char="§"/>
            </a:pPr>
            <a:r>
              <a:rPr lang="en-US" sz="2500" dirty="0"/>
              <a:t>Antihypertensive treatment</a:t>
            </a:r>
          </a:p>
          <a:p>
            <a:pPr marL="742950" lvl="1" indent="-285750">
              <a:buFont typeface="Wingdings" pitchFamily="2" charset="2"/>
              <a:buChar char="§"/>
            </a:pPr>
            <a:r>
              <a:rPr lang="en-US" sz="2500" dirty="0"/>
              <a:t>Hyperglycemia </a:t>
            </a:r>
            <a:r>
              <a:rPr lang="en-US" sz="2500" dirty="0" smtClean="0"/>
              <a:t>control</a:t>
            </a:r>
            <a:endParaRPr lang="en-US" sz="2500" dirty="0"/>
          </a:p>
        </p:txBody>
      </p:sp>
    </p:spTree>
    <p:extLst>
      <p:ext uri="{BB962C8B-B14F-4D97-AF65-F5344CB8AC3E}">
        <p14:creationId xmlns:p14="http://schemas.microsoft.com/office/powerpoint/2010/main" val="396793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79512" y="1124744"/>
            <a:ext cx="8927976" cy="3785652"/>
          </a:xfrm>
          <a:prstGeom prst="rect">
            <a:avLst/>
          </a:prstGeom>
        </p:spPr>
        <p:txBody>
          <a:bodyPr wrap="square">
            <a:spAutoFit/>
          </a:bodyPr>
          <a:lstStyle/>
          <a:p>
            <a:pPr marL="285750" indent="-285750">
              <a:buFont typeface="Wingdings" pitchFamily="2" charset="2"/>
              <a:buChar char="§"/>
            </a:pPr>
            <a:r>
              <a:rPr lang="en-US" sz="3000" b="1" dirty="0" smtClean="0"/>
              <a:t>PDE inhibitors</a:t>
            </a:r>
            <a:endParaRPr lang="en-US" sz="3000" dirty="0" smtClean="0"/>
          </a:p>
          <a:p>
            <a:pPr marL="742950" lvl="1" indent="-285750">
              <a:buFont typeface="Wingdings" pitchFamily="2" charset="2"/>
              <a:buChar char="§"/>
            </a:pPr>
            <a:r>
              <a:rPr lang="en-US" sz="3000" dirty="0" smtClean="0"/>
              <a:t>Cilostazol: two beneficial mechanisms</a:t>
            </a:r>
          </a:p>
          <a:p>
            <a:pPr marL="1200150" lvl="2" indent="-285750">
              <a:buFont typeface="Wingdings" pitchFamily="2" charset="2"/>
              <a:buChar char="§"/>
            </a:pPr>
            <a:r>
              <a:rPr lang="en-US" sz="3000" dirty="0" err="1" smtClean="0"/>
              <a:t>Phosphodiesterase</a:t>
            </a:r>
            <a:r>
              <a:rPr lang="en-US" sz="3000" dirty="0" smtClean="0"/>
              <a:t> 3 (PDE3) inhibition → increased cAMP → increased activity of protein kinase A → reduced platelet aggregation</a:t>
            </a:r>
          </a:p>
          <a:p>
            <a:pPr marL="1200150" lvl="2" indent="-285750">
              <a:buFont typeface="Wingdings" pitchFamily="2" charset="2"/>
              <a:buChar char="§"/>
            </a:pPr>
            <a:r>
              <a:rPr lang="en-US" sz="3000" dirty="0" smtClean="0"/>
              <a:t>Myosin light chain kinase </a:t>
            </a:r>
            <a:r>
              <a:rPr lang="en-US" sz="3000" dirty="0" err="1" smtClean="0"/>
              <a:t>inhibiton</a:t>
            </a:r>
            <a:r>
              <a:rPr lang="en-US" sz="3000" dirty="0" smtClean="0"/>
              <a:t> → vascular smooth muscle relaxation → arterial vasodilation</a:t>
            </a:r>
            <a:endParaRPr lang="en-US" sz="3000" dirty="0"/>
          </a:p>
        </p:txBody>
      </p:sp>
    </p:spTree>
    <p:extLst>
      <p:ext uri="{BB962C8B-B14F-4D97-AF65-F5344CB8AC3E}">
        <p14:creationId xmlns:p14="http://schemas.microsoft.com/office/powerpoint/2010/main" val="3967931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6165304"/>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83568" y="460985"/>
            <a:ext cx="8154144" cy="3323987"/>
          </a:xfrm>
          <a:prstGeom prst="rect">
            <a:avLst/>
          </a:prstGeom>
        </p:spPr>
        <p:txBody>
          <a:bodyPr wrap="square">
            <a:spAutoFit/>
          </a:bodyPr>
          <a:lstStyle/>
          <a:p>
            <a:r>
              <a:rPr lang="en-US" sz="3000" b="1" dirty="0"/>
              <a:t>Revascularization</a:t>
            </a:r>
          </a:p>
          <a:p>
            <a:pPr marL="285750" indent="-285750">
              <a:buFont typeface="Wingdings" pitchFamily="2" charset="2"/>
              <a:buChar char="§"/>
            </a:pPr>
            <a:r>
              <a:rPr lang="en-US" sz="3000" b="1" dirty="0"/>
              <a:t>Indications</a:t>
            </a:r>
            <a:endParaRPr lang="en-US" sz="3000" dirty="0"/>
          </a:p>
          <a:p>
            <a:pPr marL="742950" lvl="1" indent="-285750">
              <a:buFont typeface="Wingdings" pitchFamily="2" charset="2"/>
              <a:buChar char="§"/>
            </a:pPr>
            <a:r>
              <a:rPr lang="en-US" sz="3000" dirty="0"/>
              <a:t>Critical limb ischemia</a:t>
            </a:r>
          </a:p>
          <a:p>
            <a:pPr marL="742950" lvl="1" indent="-285750">
              <a:buFont typeface="Wingdings" pitchFamily="2" charset="2"/>
              <a:buChar char="§"/>
            </a:pPr>
            <a:r>
              <a:rPr lang="en-US" sz="3000" dirty="0"/>
              <a:t>Failure of conservative and pharmacologic treatment</a:t>
            </a:r>
          </a:p>
          <a:p>
            <a:pPr marL="742950" lvl="1" indent="-285750">
              <a:buFont typeface="Wingdings" pitchFamily="2" charset="2"/>
              <a:buChar char="§"/>
            </a:pPr>
            <a:r>
              <a:rPr lang="en-US" sz="3000" dirty="0"/>
              <a:t>Inability to perform normal work or activities because of </a:t>
            </a:r>
            <a:r>
              <a:rPr lang="en-US" sz="3000" dirty="0" smtClean="0"/>
              <a:t>claudication</a:t>
            </a:r>
            <a:endParaRPr lang="en-US" sz="3000" dirty="0"/>
          </a:p>
        </p:txBody>
      </p:sp>
    </p:spTree>
    <p:extLst>
      <p:ext uri="{BB962C8B-B14F-4D97-AF65-F5344CB8AC3E}">
        <p14:creationId xmlns:p14="http://schemas.microsoft.com/office/powerpoint/2010/main" val="396793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69776" y="1628800"/>
            <a:ext cx="8622704" cy="3785652"/>
          </a:xfrm>
          <a:prstGeom prst="rect">
            <a:avLst/>
          </a:prstGeom>
        </p:spPr>
        <p:txBody>
          <a:bodyPr wrap="square">
            <a:spAutoFit/>
          </a:bodyPr>
          <a:lstStyle/>
          <a:p>
            <a:pPr marL="285750" indent="-285750">
              <a:buFont typeface="Wingdings" pitchFamily="2" charset="2"/>
              <a:buChar char="§"/>
            </a:pPr>
            <a:r>
              <a:rPr lang="en-US" sz="3000" b="1" dirty="0" smtClean="0"/>
              <a:t>Minimally invasive interventional radiology</a:t>
            </a:r>
            <a:r>
              <a:rPr lang="en-US" sz="3000" dirty="0" smtClean="0"/>
              <a:t>: </a:t>
            </a:r>
            <a:r>
              <a:rPr lang="en-US" sz="3000" b="1" dirty="0" smtClean="0"/>
              <a:t>percutaneous </a:t>
            </a:r>
            <a:r>
              <a:rPr lang="en-US" sz="3000" b="1" dirty="0" err="1" smtClean="0"/>
              <a:t>transluminal</a:t>
            </a:r>
            <a:r>
              <a:rPr lang="en-US" sz="3000" b="1" dirty="0" smtClean="0"/>
              <a:t> angioplasty</a:t>
            </a:r>
            <a:r>
              <a:rPr lang="en-US" sz="3000" dirty="0" smtClean="0"/>
              <a:t> (PTA) with or without stenting </a:t>
            </a:r>
          </a:p>
          <a:p>
            <a:pPr marL="285750" indent="-285750">
              <a:buFont typeface="Wingdings" pitchFamily="2" charset="2"/>
              <a:buChar char="§"/>
            </a:pPr>
            <a:r>
              <a:rPr lang="en-US" sz="3000" b="1" dirty="0" smtClean="0"/>
              <a:t>Surgical procedures</a:t>
            </a:r>
            <a:endParaRPr lang="en-US" sz="3000" dirty="0" smtClean="0"/>
          </a:p>
          <a:p>
            <a:pPr marL="742950" lvl="1" indent="-285750">
              <a:buFont typeface="Wingdings" pitchFamily="2" charset="2"/>
              <a:buChar char="§"/>
            </a:pPr>
            <a:r>
              <a:rPr lang="en-US" sz="3000" dirty="0" smtClean="0"/>
              <a:t>Operative vascular reconstruction (</a:t>
            </a:r>
            <a:r>
              <a:rPr lang="en-US" sz="3000" b="1" dirty="0" smtClean="0"/>
              <a:t>bypass surgery</a:t>
            </a:r>
            <a:r>
              <a:rPr lang="en-US" sz="3000" dirty="0" smtClean="0"/>
              <a:t>): an autologous vein (e.g., great saphenous vein) is used to bypass the stenosis </a:t>
            </a:r>
          </a:p>
          <a:p>
            <a:pPr marL="742950" lvl="1" indent="-285750">
              <a:buFont typeface="Wingdings" pitchFamily="2" charset="2"/>
              <a:buChar char="§"/>
            </a:pPr>
            <a:r>
              <a:rPr lang="en-US" sz="3000" b="1" dirty="0" smtClean="0"/>
              <a:t>Endarterectomy</a:t>
            </a:r>
            <a:endParaRPr lang="en-US" sz="3000" dirty="0"/>
          </a:p>
        </p:txBody>
      </p:sp>
    </p:spTree>
    <p:extLst>
      <p:ext uri="{BB962C8B-B14F-4D97-AF65-F5344CB8AC3E}">
        <p14:creationId xmlns:p14="http://schemas.microsoft.com/office/powerpoint/2010/main" val="3967931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2413337"/>
            <a:ext cx="8496944" cy="1015663"/>
          </a:xfrm>
          <a:prstGeom prst="rect">
            <a:avLst/>
          </a:prstGeom>
        </p:spPr>
        <p:txBody>
          <a:bodyPr wrap="square">
            <a:spAutoFit/>
          </a:bodyPr>
          <a:lstStyle/>
          <a:p>
            <a:r>
              <a:rPr lang="en-US" sz="3000" b="1" dirty="0"/>
              <a:t>Amputation</a:t>
            </a:r>
          </a:p>
          <a:p>
            <a:pPr marL="285750" indent="-285750">
              <a:buFont typeface="Wingdings" pitchFamily="2" charset="2"/>
              <a:buChar char="§"/>
            </a:pPr>
            <a:r>
              <a:rPr lang="en-US" sz="3000" dirty="0"/>
              <a:t>Last resort in the event of gangrene</a:t>
            </a:r>
          </a:p>
        </p:txBody>
      </p:sp>
    </p:spTree>
    <p:extLst>
      <p:ext uri="{BB962C8B-B14F-4D97-AF65-F5344CB8AC3E}">
        <p14:creationId xmlns:p14="http://schemas.microsoft.com/office/powerpoint/2010/main" val="396793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388977"/>
            <a:ext cx="8640960" cy="5632311"/>
          </a:xfrm>
          <a:prstGeom prst="rect">
            <a:avLst/>
          </a:prstGeom>
        </p:spPr>
        <p:txBody>
          <a:bodyPr wrap="square">
            <a:spAutoFit/>
          </a:bodyPr>
          <a:lstStyle/>
          <a:p>
            <a:r>
              <a:rPr lang="en-US" sz="3000" b="1" dirty="0"/>
              <a:t>Complications</a:t>
            </a:r>
          </a:p>
          <a:p>
            <a:pPr marL="285750" indent="-285750">
              <a:buFont typeface="Wingdings" pitchFamily="2" charset="2"/>
              <a:buChar char="§"/>
            </a:pPr>
            <a:r>
              <a:rPr lang="en-US" sz="3000" b="1" dirty="0"/>
              <a:t>Arterial ulcer</a:t>
            </a:r>
            <a:endParaRPr lang="en-US" sz="3000" dirty="0"/>
          </a:p>
          <a:p>
            <a:pPr marL="742950" lvl="1" indent="-285750">
              <a:buFont typeface="Wingdings" pitchFamily="2" charset="2"/>
              <a:buChar char="§"/>
            </a:pPr>
            <a:r>
              <a:rPr lang="en-US" sz="3000" b="1" dirty="0"/>
              <a:t>Definition</a:t>
            </a:r>
            <a:r>
              <a:rPr lang="en-US" sz="3000" dirty="0"/>
              <a:t>: skin defect due to impaired blood flow to the lower extremities</a:t>
            </a:r>
          </a:p>
          <a:p>
            <a:pPr marL="742950" lvl="1" indent="-285750">
              <a:buFont typeface="Wingdings" pitchFamily="2" charset="2"/>
              <a:buChar char="§"/>
            </a:pPr>
            <a:r>
              <a:rPr lang="en-US" sz="3000" b="1" dirty="0"/>
              <a:t>Etiology</a:t>
            </a:r>
            <a:r>
              <a:rPr lang="en-US" sz="3000" dirty="0"/>
              <a:t>: most often seen in peripheral arterial disease</a:t>
            </a:r>
          </a:p>
          <a:p>
            <a:pPr marL="742950" lvl="1" indent="-285750">
              <a:buFont typeface="Wingdings" pitchFamily="2" charset="2"/>
              <a:buChar char="§"/>
            </a:pPr>
            <a:r>
              <a:rPr lang="en-US" sz="3000" b="1" dirty="0"/>
              <a:t>Clinical features</a:t>
            </a:r>
            <a:endParaRPr lang="en-US" sz="3000" dirty="0"/>
          </a:p>
          <a:p>
            <a:pPr marL="1200150" lvl="2" indent="-285750">
              <a:buFont typeface="Wingdings" pitchFamily="2" charset="2"/>
              <a:buChar char="§"/>
            </a:pPr>
            <a:r>
              <a:rPr lang="en-US" sz="3000" dirty="0"/>
              <a:t>Punched-out ulcer with well-defined borders</a:t>
            </a:r>
          </a:p>
          <a:p>
            <a:pPr marL="1200150" lvl="2" indent="-285750">
              <a:buFont typeface="Wingdings" pitchFamily="2" charset="2"/>
              <a:buChar char="§"/>
            </a:pPr>
            <a:r>
              <a:rPr lang="en-US" sz="3000" dirty="0"/>
              <a:t>Usually involves the foot, particularly pressure points (e.g., lateral malleolus, tips of the toes)</a:t>
            </a:r>
          </a:p>
          <a:p>
            <a:pPr marL="1200150" lvl="2" indent="-285750">
              <a:buFont typeface="Wingdings" pitchFamily="2" charset="2"/>
              <a:buChar char="§"/>
            </a:pPr>
            <a:r>
              <a:rPr lang="en-US" sz="3000" dirty="0"/>
              <a:t>Often severe pain</a:t>
            </a:r>
          </a:p>
          <a:p>
            <a:pPr marL="742950" lvl="1" indent="-285750">
              <a:buFont typeface="Wingdings" pitchFamily="2" charset="2"/>
              <a:buChar char="§"/>
            </a:pPr>
            <a:r>
              <a:rPr lang="en-US" sz="3000" b="1" dirty="0"/>
              <a:t>Differential diagnosis</a:t>
            </a:r>
            <a:r>
              <a:rPr lang="en-US" sz="3000" dirty="0"/>
              <a:t>: venous </a:t>
            </a:r>
            <a:r>
              <a:rPr lang="en-US" sz="3000" dirty="0" smtClean="0"/>
              <a:t>ulcer</a:t>
            </a:r>
            <a:endParaRPr lang="en-US" sz="3000" dirty="0"/>
          </a:p>
        </p:txBody>
      </p:sp>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793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204864"/>
            <a:ext cx="8640960" cy="1015663"/>
          </a:xfrm>
          <a:prstGeom prst="rect">
            <a:avLst/>
          </a:prstGeom>
        </p:spPr>
        <p:txBody>
          <a:bodyPr wrap="square">
            <a:spAutoFit/>
          </a:bodyPr>
          <a:lstStyle/>
          <a:p>
            <a:pPr marL="285750" indent="-285750">
              <a:buFont typeface="Wingdings" pitchFamily="2" charset="2"/>
              <a:buChar char="§"/>
            </a:pPr>
            <a:r>
              <a:rPr lang="en-US" sz="3000" dirty="0" smtClean="0"/>
              <a:t>Infection of ulcers; sepsis</a:t>
            </a:r>
          </a:p>
          <a:p>
            <a:pPr marL="285750" indent="-285750">
              <a:buFont typeface="Wingdings" pitchFamily="2" charset="2"/>
              <a:buChar char="§"/>
            </a:pPr>
            <a:r>
              <a:rPr lang="en-US" sz="3000" dirty="0" smtClean="0"/>
              <a:t>Acute limb </a:t>
            </a:r>
            <a:r>
              <a:rPr lang="en-US" sz="3000" dirty="0" smtClean="0"/>
              <a:t>ischemia</a:t>
            </a:r>
            <a:endParaRPr lang="en-US" sz="3000" dirty="0" smtClean="0"/>
          </a:p>
        </p:txBody>
      </p:sp>
    </p:spTree>
    <p:extLst>
      <p:ext uri="{BB962C8B-B14F-4D97-AF65-F5344CB8AC3E}">
        <p14:creationId xmlns:p14="http://schemas.microsoft.com/office/powerpoint/2010/main" val="4764717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132856"/>
            <a:ext cx="8478688" cy="2400657"/>
          </a:xfrm>
          <a:prstGeom prst="rect">
            <a:avLst/>
          </a:prstGeom>
        </p:spPr>
        <p:txBody>
          <a:bodyPr wrap="square">
            <a:spAutoFit/>
          </a:bodyPr>
          <a:lstStyle/>
          <a:p>
            <a:r>
              <a:rPr lang="en-US" sz="3000" b="1" dirty="0"/>
              <a:t>Prognosis</a:t>
            </a:r>
          </a:p>
          <a:p>
            <a:pPr marL="285750" indent="-285750">
              <a:buFont typeface="Wingdings" pitchFamily="2" charset="2"/>
              <a:buChar char="§"/>
            </a:pPr>
            <a:r>
              <a:rPr lang="en-US" sz="3000" dirty="0"/>
              <a:t>Intermittent claudication → good prognosis</a:t>
            </a:r>
          </a:p>
          <a:p>
            <a:pPr marL="285750" indent="-285750">
              <a:buFont typeface="Wingdings" pitchFamily="2" charset="2"/>
              <a:buChar char="§"/>
            </a:pPr>
            <a:r>
              <a:rPr lang="en-US" sz="3000" dirty="0"/>
              <a:t>Rest pain and/or ischemic ulcers → poor prognosis</a:t>
            </a:r>
          </a:p>
          <a:p>
            <a:pPr marL="285750" indent="-285750">
              <a:buFont typeface="Wingdings" pitchFamily="2" charset="2"/>
              <a:buChar char="§"/>
            </a:pPr>
            <a:r>
              <a:rPr lang="en-US" sz="3000" dirty="0"/>
              <a:t>Increased cardiovascular mortality → high risk for secondary </a:t>
            </a:r>
            <a:r>
              <a:rPr lang="en-US" sz="3000" b="1" dirty="0"/>
              <a:t>MI</a:t>
            </a:r>
            <a:r>
              <a:rPr lang="en-US" sz="3000" dirty="0"/>
              <a:t> or </a:t>
            </a:r>
            <a:r>
              <a:rPr lang="en-US" sz="3000" b="1" dirty="0"/>
              <a:t>stroke</a:t>
            </a:r>
            <a:endParaRPr lang="en-US" sz="3000" dirty="0"/>
          </a:p>
        </p:txBody>
      </p:sp>
    </p:spTree>
    <p:extLst>
      <p:ext uri="{BB962C8B-B14F-4D97-AF65-F5344CB8AC3E}">
        <p14:creationId xmlns:p14="http://schemas.microsoft.com/office/powerpoint/2010/main" val="3029194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3728" y="2348880"/>
            <a:ext cx="6858000" cy="1477328"/>
          </a:xfrm>
          <a:prstGeom prst="rect">
            <a:avLst/>
          </a:prstGeom>
        </p:spPr>
        <p:txBody>
          <a:bodyPr wrap="square">
            <a:spAutoFit/>
          </a:bodyPr>
          <a:lstStyle/>
          <a:p>
            <a:r>
              <a:rPr lang="en-US" sz="3000" dirty="0"/>
              <a:t>A low ABI in PAD is also predictive of an increased risk of all-cause and cardiovascular mortality!</a:t>
            </a: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634309"/>
            <a:ext cx="1182613" cy="1990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5727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792" y="2420888"/>
            <a:ext cx="8262664" cy="1477328"/>
          </a:xfrm>
          <a:prstGeom prst="rect">
            <a:avLst/>
          </a:prstGeom>
        </p:spPr>
        <p:txBody>
          <a:bodyPr wrap="square">
            <a:spAutoFit/>
          </a:bodyPr>
          <a:lstStyle/>
          <a:p>
            <a:r>
              <a:rPr lang="en-US" sz="3000" b="1" dirty="0"/>
              <a:t>Prevention</a:t>
            </a:r>
          </a:p>
          <a:p>
            <a:pPr marL="285750" indent="-285750">
              <a:buFont typeface="Wingdings" pitchFamily="2" charset="2"/>
              <a:buChar char="§"/>
            </a:pPr>
            <a:r>
              <a:rPr lang="en-US" sz="3000" dirty="0"/>
              <a:t>Primary and secondary prevention of atherosclerosis</a:t>
            </a:r>
          </a:p>
        </p:txBody>
      </p:sp>
    </p:spTree>
    <p:extLst>
      <p:ext uri="{BB962C8B-B14F-4D97-AF65-F5344CB8AC3E}">
        <p14:creationId xmlns:p14="http://schemas.microsoft.com/office/powerpoint/2010/main" val="133572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475</Words>
  <Application>Microsoft Office PowerPoint</Application>
  <PresentationFormat>On-screen Show (4:3)</PresentationFormat>
  <Paragraphs>205</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hadidilib1</dc:creator>
  <cp:lastModifiedBy>hadidilib1</cp:lastModifiedBy>
  <cp:revision>14</cp:revision>
  <dcterms:created xsi:type="dcterms:W3CDTF">2019-10-14T09:19:15Z</dcterms:created>
  <dcterms:modified xsi:type="dcterms:W3CDTF">2019-10-16T08:24:56Z</dcterms:modified>
</cp:coreProperties>
</file>