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257" r:id="rId2"/>
    <p:sldId id="256" r:id="rId3"/>
    <p:sldId id="258" r:id="rId4"/>
    <p:sldId id="259" r:id="rId5"/>
    <p:sldId id="260" r:id="rId6"/>
    <p:sldId id="261" r:id="rId7"/>
    <p:sldId id="262" r:id="rId8"/>
    <p:sldId id="293" r:id="rId9"/>
    <p:sldId id="264" r:id="rId10"/>
    <p:sldId id="265" r:id="rId11"/>
    <p:sldId id="267" r:id="rId12"/>
    <p:sldId id="268" r:id="rId13"/>
    <p:sldId id="269" r:id="rId14"/>
    <p:sldId id="270" r:id="rId15"/>
    <p:sldId id="271" r:id="rId16"/>
    <p:sldId id="273" r:id="rId17"/>
    <p:sldId id="275" r:id="rId18"/>
    <p:sldId id="277" r:id="rId19"/>
    <p:sldId id="279" r:id="rId20"/>
    <p:sldId id="280" r:id="rId21"/>
    <p:sldId id="281" r:id="rId22"/>
    <p:sldId id="282" r:id="rId23"/>
    <p:sldId id="283" r:id="rId24"/>
    <p:sldId id="284" r:id="rId25"/>
    <p:sldId id="294" r:id="rId26"/>
    <p:sldId id="295" r:id="rId27"/>
    <p:sldId id="296" r:id="rId28"/>
    <p:sldId id="373" r:id="rId29"/>
    <p:sldId id="297"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75" r:id="rId51"/>
    <p:sldId id="374"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76" r:id="rId85"/>
    <p:sldId id="351" r:id="rId86"/>
    <p:sldId id="353" r:id="rId87"/>
    <p:sldId id="354" r:id="rId88"/>
    <p:sldId id="355" r:id="rId89"/>
    <p:sldId id="356" r:id="rId90"/>
    <p:sldId id="357" r:id="rId91"/>
    <p:sldId id="358" r:id="rId92"/>
    <p:sldId id="359" r:id="rId93"/>
    <p:sldId id="360" r:id="rId94"/>
    <p:sldId id="361" r:id="rId95"/>
    <p:sldId id="362" r:id="rId96"/>
    <p:sldId id="363" r:id="rId97"/>
    <p:sldId id="364" r:id="rId98"/>
    <p:sldId id="365" r:id="rId99"/>
    <p:sldId id="366" r:id="rId100"/>
    <p:sldId id="367" r:id="rId101"/>
    <p:sldId id="368" r:id="rId102"/>
    <p:sldId id="369" r:id="rId103"/>
    <p:sldId id="370" r:id="rId104"/>
    <p:sldId id="371" r:id="rId105"/>
    <p:sldId id="372"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53" autoAdjust="0"/>
    <p:restoredTop sz="94660"/>
  </p:normalViewPr>
  <p:slideViewPr>
    <p:cSldViewPr>
      <p:cViewPr>
        <p:scale>
          <a:sx n="66" d="100"/>
          <a:sy n="66" d="100"/>
        </p:scale>
        <p:origin x="-152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7139A-9713-49D2-9FF7-3A750FDFEFA0}" type="datetimeFigureOut">
              <a:rPr lang="en-US" smtClean="0"/>
              <a:t>10/19/2019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1A421C-F127-40F0-ADF5-AD7FF930DD41}" type="slidenum">
              <a:rPr lang="en-US" smtClean="0"/>
              <a:t>‹#›</a:t>
            </a:fld>
            <a:endParaRPr lang="en-US"/>
          </a:p>
        </p:txBody>
      </p:sp>
    </p:spTree>
    <p:extLst>
      <p:ext uri="{BB962C8B-B14F-4D97-AF65-F5344CB8AC3E}">
        <p14:creationId xmlns:p14="http://schemas.microsoft.com/office/powerpoint/2010/main" val="3583169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Notes Placeholder"/>
          <p:cNvSpPr>
            <a:spLocks noGrp="1"/>
          </p:cNvSpPr>
          <p:nvPr>
            <p:ph type="body" idx="1"/>
          </p:nvPr>
        </p:nvSpPr>
        <p:spPr bwMode="auto">
          <a:xfrm>
            <a:off x="-1610612413" y="-2147483648"/>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6260A3-1245-423C-8538-C33597E8D564}"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11496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6260A3-1245-423C-8538-C33597E8D564}"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38480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6260A3-1245-423C-8538-C33597E8D564}"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41169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6260A3-1245-423C-8538-C33597E8D564}"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2835355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6260A3-1245-423C-8538-C33597E8D564}" type="datetimeFigureOut">
              <a:rPr lang="en-US" smtClean="0"/>
              <a:t>10/19/2019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097732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6260A3-1245-423C-8538-C33597E8D564}" type="datetimeFigureOut">
              <a:rPr lang="en-US" smtClean="0"/>
              <a:t>10/19/2019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392454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260A3-1245-423C-8538-C33597E8D564}" type="datetimeFigureOut">
              <a:rPr lang="en-US" smtClean="0"/>
              <a:t>10/19/2019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563523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6260A3-1245-423C-8538-C33597E8D564}"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19699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6260A3-1245-423C-8538-C33597E8D564}"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4052961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6260A3-1245-423C-8538-C33597E8D564}"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3031166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6260A3-1245-423C-8538-C33597E8D564}"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0E2AA-AD35-41AA-A391-0EF15892FCF0}" type="slidenum">
              <a:rPr lang="en-US" smtClean="0"/>
              <a:t>‹#›</a:t>
            </a:fld>
            <a:endParaRPr lang="en-US"/>
          </a:p>
        </p:txBody>
      </p:sp>
    </p:spTree>
    <p:extLst>
      <p:ext uri="{BB962C8B-B14F-4D97-AF65-F5344CB8AC3E}">
        <p14:creationId xmlns:p14="http://schemas.microsoft.com/office/powerpoint/2010/main" val="1927622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6260A3-1245-423C-8538-C33597E8D564}" type="datetimeFigureOut">
              <a:rPr lang="en-US" smtClean="0"/>
              <a:t>10/19/2019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0E2AA-AD35-41AA-A391-0EF15892FCF0}" type="slidenum">
              <a:rPr lang="en-US" smtClean="0"/>
              <a:t>‹#›</a:t>
            </a:fld>
            <a:endParaRPr lang="en-US"/>
          </a:p>
        </p:txBody>
      </p:sp>
    </p:spTree>
    <p:extLst>
      <p:ext uri="{BB962C8B-B14F-4D97-AF65-F5344CB8AC3E}">
        <p14:creationId xmlns:p14="http://schemas.microsoft.com/office/powerpoint/2010/main" val="3341889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9776" y="332656"/>
            <a:ext cx="8206680" cy="2462213"/>
          </a:xfrm>
          <a:prstGeom prst="rect">
            <a:avLst/>
          </a:prstGeom>
          <a:ln w="9143">
            <a:solidFill>
              <a:srgbClr val="BD4A47"/>
            </a:solidFill>
          </a:ln>
        </p:spPr>
        <p:txBody>
          <a:bodyPr wrap="square" lIns="0" tIns="0" rIns="0" bIns="0">
            <a:spAutoFit/>
          </a:bodyPr>
          <a:lstStyle/>
          <a:p>
            <a:pPr marL="232410" algn="ctr" fontAlgn="auto">
              <a:spcBef>
                <a:spcPts val="0"/>
              </a:spcBef>
              <a:spcAft>
                <a:spcPts val="0"/>
              </a:spcAft>
              <a:defRPr/>
            </a:pPr>
            <a:r>
              <a:rPr lang="en-US" sz="8000" b="1" dirty="0" err="1">
                <a:effectLst>
                  <a:outerShdw blurRad="38100" dist="38100" dir="2700000" algn="tl">
                    <a:srgbClr val="000000">
                      <a:alpha val="43137"/>
                    </a:srgbClr>
                  </a:outerShdw>
                </a:effectLst>
              </a:rPr>
              <a:t>Valvular</a:t>
            </a:r>
            <a:r>
              <a:rPr lang="en-US" sz="8000" b="1" dirty="0">
                <a:effectLst>
                  <a:outerShdw blurRad="38100" dist="38100" dir="2700000" algn="tl">
                    <a:srgbClr val="000000">
                      <a:alpha val="43137"/>
                    </a:srgbClr>
                  </a:outerShdw>
                </a:effectLst>
              </a:rPr>
              <a:t> heart </a:t>
            </a:r>
            <a:r>
              <a:rPr lang="en-US" sz="8000" b="1" dirty="0" smtClean="0">
                <a:effectLst>
                  <a:outerShdw blurRad="38100" dist="38100" dir="2700000" algn="tl">
                    <a:srgbClr val="000000">
                      <a:alpha val="43137"/>
                    </a:srgbClr>
                  </a:outerShdw>
                </a:effectLst>
              </a:rPr>
              <a:t>diseases</a:t>
            </a:r>
            <a:endParaRPr sz="8000" b="1" dirty="0">
              <a:effectLst>
                <a:outerShdw blurRad="38100" dist="38100" dir="2700000" algn="tl">
                  <a:srgbClr val="000000">
                    <a:alpha val="43137"/>
                  </a:srgbClr>
                </a:outerShdw>
              </a:effectLst>
            </a:endParaRPr>
          </a:p>
        </p:txBody>
      </p:sp>
      <p:sp>
        <p:nvSpPr>
          <p:cNvPr id="7" name="Rectangle 6"/>
          <p:cNvSpPr/>
          <p:nvPr/>
        </p:nvSpPr>
        <p:spPr>
          <a:xfrm>
            <a:off x="1114375" y="3500438"/>
            <a:ext cx="7058025" cy="2413481"/>
          </a:xfrm>
          <a:prstGeom prst="rect">
            <a:avLst/>
          </a:prstGeom>
        </p:spPr>
        <p:txBody>
          <a:bodyPr>
            <a:spAutoFit/>
          </a:bodyPr>
          <a:lstStyle/>
          <a:p>
            <a:pPr algn="ctr">
              <a:spcBef>
                <a:spcPts val="100"/>
              </a:spcBef>
              <a:defRPr/>
            </a:pPr>
            <a:r>
              <a:rPr lang="en-US" sz="5000" b="1" dirty="0">
                <a:effectLst>
                  <a:outerShdw blurRad="38100" dist="38100" dir="2700000" algn="tl">
                    <a:srgbClr val="000000">
                      <a:alpha val="43137"/>
                    </a:srgbClr>
                  </a:outerShdw>
                </a:effectLst>
              </a:rPr>
              <a:t>Dr. Jamal </a:t>
            </a:r>
            <a:r>
              <a:rPr lang="en-US" sz="5000" b="1" dirty="0" err="1">
                <a:effectLst>
                  <a:outerShdw blurRad="38100" dist="38100" dir="2700000" algn="tl">
                    <a:srgbClr val="000000">
                      <a:alpha val="43137"/>
                    </a:srgbClr>
                  </a:outerShdw>
                </a:effectLst>
              </a:rPr>
              <a:t>Dabbas</a:t>
            </a:r>
            <a:r>
              <a:rPr lang="en-US" sz="5000" b="1" dirty="0">
                <a:effectLst>
                  <a:outerShdw blurRad="38100" dist="38100" dir="2700000" algn="tl">
                    <a:srgbClr val="000000">
                      <a:alpha val="43137"/>
                    </a:srgbClr>
                  </a:outerShdw>
                </a:effectLst>
              </a:rPr>
              <a:t> </a:t>
            </a:r>
          </a:p>
          <a:p>
            <a:pPr marL="11113" indent="-11113" algn="ctr">
              <a:spcBef>
                <a:spcPts val="100"/>
              </a:spcBef>
              <a:defRPr/>
            </a:pPr>
            <a:r>
              <a:rPr lang="en-US" sz="5000" b="1" dirty="0">
                <a:effectLst>
                  <a:outerShdw blurRad="38100" dist="38100" dir="2700000" algn="tl">
                    <a:srgbClr val="000000">
                      <a:alpha val="43137"/>
                    </a:srgbClr>
                  </a:outerShdw>
                </a:effectLst>
              </a:rPr>
              <a:t>Interventional cardiologist &amp; internist </a:t>
            </a:r>
          </a:p>
        </p:txBody>
      </p:sp>
    </p:spTree>
    <p:extLst>
      <p:ext uri="{BB962C8B-B14F-4D97-AF65-F5344CB8AC3E}">
        <p14:creationId xmlns:p14="http://schemas.microsoft.com/office/powerpoint/2010/main" val="2577403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723468"/>
            <a:ext cx="8208912" cy="3785652"/>
          </a:xfrm>
          <a:prstGeom prst="rect">
            <a:avLst/>
          </a:prstGeom>
        </p:spPr>
        <p:txBody>
          <a:bodyPr wrap="square">
            <a:spAutoFit/>
          </a:bodyPr>
          <a:lstStyle/>
          <a:p>
            <a:r>
              <a:rPr lang="en-US" sz="3000" b="1" dirty="0"/>
              <a:t>Summary</a:t>
            </a:r>
          </a:p>
          <a:p>
            <a:r>
              <a:rPr lang="en-US" sz="3000" dirty="0" err="1"/>
              <a:t>Valvular</a:t>
            </a:r>
            <a:r>
              <a:rPr lang="en-US" sz="3000" dirty="0"/>
              <a:t> heart diseases can take the form of stenosis, insufficiency (regurgitation), or a combination of the two. These defects are typically acquired as the result of infections, underlying heart disease, or degenerative processes. However, certain congenital conditions can also cause </a:t>
            </a:r>
            <a:r>
              <a:rPr lang="en-US" sz="3000" dirty="0" err="1"/>
              <a:t>valvular</a:t>
            </a:r>
            <a:r>
              <a:rPr lang="en-US" sz="3000" dirty="0"/>
              <a:t> heart diseases. </a:t>
            </a:r>
          </a:p>
        </p:txBody>
      </p:sp>
      <p:sp>
        <p:nvSpPr>
          <p:cNvPr id="5" name="Right Arrow 4"/>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66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92" y="1052736"/>
            <a:ext cx="8334672" cy="3785652"/>
          </a:xfrm>
          <a:prstGeom prst="rect">
            <a:avLst/>
          </a:prstGeom>
        </p:spPr>
        <p:txBody>
          <a:bodyPr wrap="square">
            <a:spAutoFit/>
          </a:bodyPr>
          <a:lstStyle/>
          <a:p>
            <a:r>
              <a:rPr lang="en-US" sz="3000" dirty="0" smtClean="0"/>
              <a:t>Acquired defects are found primarily in the left heart as a result of higher pressure and mechanical strain on the left ventricle.</a:t>
            </a:r>
          </a:p>
          <a:p>
            <a:endParaRPr lang="en-US" sz="3000" dirty="0" smtClean="0"/>
          </a:p>
          <a:p>
            <a:r>
              <a:rPr lang="en-US" sz="3000" dirty="0" err="1" smtClean="0"/>
              <a:t>Valvular</a:t>
            </a:r>
            <a:r>
              <a:rPr lang="en-US" sz="3000" dirty="0" smtClean="0"/>
              <a:t> stenosis leads to a greater pressure load and concentric hypertrophy, while insufficiencies are characterized by volume overload and an eccentric hypertrophy of the preceding heart cavities. </a:t>
            </a:r>
            <a:endParaRPr lang="en-US" sz="3000" dirty="0"/>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916832"/>
            <a:ext cx="8064896" cy="2400657"/>
          </a:xfrm>
          <a:prstGeom prst="rect">
            <a:avLst/>
          </a:prstGeom>
        </p:spPr>
        <p:txBody>
          <a:bodyPr wrap="square">
            <a:spAutoFit/>
          </a:bodyPr>
          <a:lstStyle/>
          <a:p>
            <a:r>
              <a:rPr lang="en-US" sz="3000" dirty="0" smtClean="0"/>
              <a:t>Diagnostic procedures typically include ECGs, chest x-ray, and echocardiograms. Management consists of interventional or surgical procedures to reconstruct or replace valves, as well as medical treatment of possible heart failure.</a:t>
            </a:r>
            <a:endParaRPr lang="en-US" sz="3000" dirty="0"/>
          </a:p>
        </p:txBody>
      </p:sp>
    </p:spTree>
    <p:extLst>
      <p:ext uri="{BB962C8B-B14F-4D97-AF65-F5344CB8AC3E}">
        <p14:creationId xmlns:p14="http://schemas.microsoft.com/office/powerpoint/2010/main" val="3280488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980728"/>
            <a:ext cx="8424936" cy="4324261"/>
          </a:xfrm>
          <a:prstGeom prst="rect">
            <a:avLst/>
          </a:prstGeom>
        </p:spPr>
        <p:txBody>
          <a:bodyPr wrap="square">
            <a:spAutoFit/>
          </a:bodyPr>
          <a:lstStyle/>
          <a:p>
            <a:r>
              <a:rPr lang="en-US" sz="3500" b="1" dirty="0">
                <a:effectLst>
                  <a:outerShdw blurRad="38100" dist="38100" dir="2700000" algn="tl">
                    <a:srgbClr val="000000">
                      <a:alpha val="43137"/>
                    </a:srgbClr>
                  </a:outerShdw>
                </a:effectLst>
              </a:rPr>
              <a:t>Epidemiology</a:t>
            </a:r>
          </a:p>
          <a:p>
            <a:pPr marL="285750" indent="-285750">
              <a:buFont typeface="Wingdings" pitchFamily="2" charset="2"/>
              <a:buChar char="§"/>
            </a:pPr>
            <a:r>
              <a:rPr lang="en-US" sz="3000" b="1" dirty="0">
                <a:effectLst>
                  <a:outerShdw blurRad="38100" dist="38100" dir="2700000" algn="tl">
                    <a:srgbClr val="000000">
                      <a:alpha val="43137"/>
                    </a:srgbClr>
                  </a:outerShdw>
                </a:effectLst>
              </a:rPr>
              <a:t>Aortic stenosis</a:t>
            </a:r>
          </a:p>
          <a:p>
            <a:pPr marL="742950" lvl="1" indent="-285750">
              <a:buFont typeface="Wingdings" pitchFamily="2" charset="2"/>
              <a:buChar char="§"/>
            </a:pPr>
            <a:r>
              <a:rPr lang="en-US" sz="3000" dirty="0"/>
              <a:t>Most common valve defect in industrialized countries</a:t>
            </a:r>
          </a:p>
          <a:p>
            <a:pPr marL="742950" lvl="1" indent="-285750">
              <a:buFont typeface="Wingdings" pitchFamily="2" charset="2"/>
              <a:buChar char="§"/>
            </a:pPr>
            <a:r>
              <a:rPr lang="en-US" sz="3000" dirty="0"/>
              <a:t>Mostly degenerative </a:t>
            </a:r>
            <a:endParaRPr lang="en-US" sz="3000" dirty="0" smtClean="0"/>
          </a:p>
          <a:p>
            <a:pPr lvl="1"/>
            <a:endParaRPr lang="en-US" sz="3000" dirty="0"/>
          </a:p>
          <a:p>
            <a:pPr marL="285750" indent="-285750">
              <a:buFont typeface="Wingdings" pitchFamily="2" charset="2"/>
              <a:buChar char="§"/>
            </a:pPr>
            <a:r>
              <a:rPr lang="en-US" sz="3000" b="1" dirty="0">
                <a:effectLst>
                  <a:outerShdw blurRad="38100" dist="38100" dir="2700000" algn="tl">
                    <a:srgbClr val="000000">
                      <a:alpha val="43137"/>
                    </a:srgbClr>
                  </a:outerShdw>
                </a:effectLst>
              </a:rPr>
              <a:t>Aortic regurgitation</a:t>
            </a:r>
          </a:p>
          <a:p>
            <a:pPr marL="742950" lvl="1" indent="-285750">
              <a:buFont typeface="Wingdings" pitchFamily="2" charset="2"/>
              <a:buChar char="§"/>
            </a:pPr>
            <a:r>
              <a:rPr lang="en-US" sz="3000" dirty="0"/>
              <a:t>Onset at 40–60 years</a:t>
            </a:r>
          </a:p>
          <a:p>
            <a:pPr marL="742950" lvl="1" indent="-285750">
              <a:buFont typeface="Wingdings" pitchFamily="2" charset="2"/>
              <a:buChar char="§"/>
            </a:pPr>
            <a:r>
              <a:rPr lang="en-US" sz="3000" dirty="0"/>
              <a:t>Severity increases with </a:t>
            </a:r>
            <a:r>
              <a:rPr lang="en-US" sz="3000" dirty="0" smtClean="0"/>
              <a:t>age</a:t>
            </a:r>
            <a:endParaRPr lang="en-US" sz="3000" dirty="0"/>
          </a:p>
        </p:txBody>
      </p:sp>
      <p:sp>
        <p:nvSpPr>
          <p:cNvPr id="3" name="Right Arrow 2"/>
          <p:cNvSpPr/>
          <p:nvPr/>
        </p:nvSpPr>
        <p:spPr>
          <a:xfrm>
            <a:off x="6156176" y="5733256"/>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980728"/>
            <a:ext cx="8064896" cy="4247317"/>
          </a:xfrm>
          <a:prstGeom prst="rect">
            <a:avLst/>
          </a:prstGeom>
        </p:spPr>
        <p:txBody>
          <a:bodyPr wrap="square">
            <a:spAutoFit/>
          </a:bodyPr>
          <a:lstStyle/>
          <a:p>
            <a:pPr marL="742950" lvl="1" indent="-285750">
              <a:buFont typeface="Wingdings" pitchFamily="2" charset="2"/>
              <a:buChar char="§"/>
            </a:pPr>
            <a:endParaRPr lang="en-US" sz="3000" dirty="0" smtClean="0"/>
          </a:p>
          <a:p>
            <a:pPr marL="285750" indent="-285750">
              <a:buFont typeface="Wingdings" pitchFamily="2" charset="2"/>
              <a:buChar char="§"/>
            </a:pPr>
            <a:r>
              <a:rPr lang="en-US" sz="3000" b="1" dirty="0" smtClean="0">
                <a:effectLst>
                  <a:outerShdw blurRad="38100" dist="38100" dir="2700000" algn="tl">
                    <a:srgbClr val="000000">
                      <a:alpha val="43137"/>
                    </a:srgbClr>
                  </a:outerShdw>
                </a:effectLst>
              </a:rPr>
              <a:t>Mitral stenosis</a:t>
            </a:r>
            <a:r>
              <a:rPr lang="en-US" sz="3000" dirty="0" smtClean="0"/>
              <a:t>: symptom onset at 20–30 years</a:t>
            </a:r>
          </a:p>
          <a:p>
            <a:pPr marL="285750" indent="-285750">
              <a:buFont typeface="Wingdings" pitchFamily="2" charset="2"/>
              <a:buChar char="§"/>
            </a:pPr>
            <a:r>
              <a:rPr lang="en-US" sz="3000" b="1" dirty="0" smtClean="0">
                <a:effectLst>
                  <a:outerShdw blurRad="38100" dist="38100" dir="2700000" algn="tl">
                    <a:srgbClr val="000000">
                      <a:alpha val="43137"/>
                    </a:srgbClr>
                  </a:outerShdw>
                </a:effectLst>
              </a:rPr>
              <a:t>Mitral regurgitation</a:t>
            </a:r>
          </a:p>
          <a:p>
            <a:pPr marL="742950" lvl="1" indent="-285750">
              <a:buFont typeface="Wingdings" pitchFamily="2" charset="2"/>
              <a:buChar char="§"/>
            </a:pPr>
            <a:r>
              <a:rPr lang="en-US" sz="3000" dirty="0" smtClean="0"/>
              <a:t>Second most common valve defect</a:t>
            </a:r>
          </a:p>
          <a:p>
            <a:pPr marL="742950" lvl="1" indent="-285750">
              <a:buFont typeface="Wingdings" pitchFamily="2" charset="2"/>
              <a:buChar char="§"/>
            </a:pPr>
            <a:r>
              <a:rPr lang="en-US" sz="3000" dirty="0" smtClean="0"/>
              <a:t>More common in women</a:t>
            </a:r>
          </a:p>
          <a:p>
            <a:pPr marL="285750" indent="-285750">
              <a:buFont typeface="Wingdings" pitchFamily="2" charset="2"/>
              <a:buChar char="§"/>
            </a:pPr>
            <a:r>
              <a:rPr lang="en-US" sz="3000" b="1" dirty="0" smtClean="0">
                <a:effectLst>
                  <a:outerShdw blurRad="38100" dist="38100" dir="2700000" algn="tl">
                    <a:srgbClr val="000000">
                      <a:alpha val="43137"/>
                    </a:srgbClr>
                  </a:outerShdw>
                </a:effectLst>
              </a:rPr>
              <a:t>Tricuspid valve</a:t>
            </a:r>
            <a:r>
              <a:rPr lang="en-US" sz="3000" dirty="0" smtClean="0"/>
              <a:t> defects occur in &lt; 1% of the population</a:t>
            </a:r>
          </a:p>
          <a:p>
            <a:pPr marL="285750" indent="-285750">
              <a:buFont typeface="Wingdings" pitchFamily="2" charset="2"/>
              <a:buChar char="§"/>
            </a:pPr>
            <a:r>
              <a:rPr lang="en-US" sz="3000" b="1" dirty="0" smtClean="0">
                <a:effectLst>
                  <a:outerShdw blurRad="38100" dist="38100" dir="2700000" algn="tl">
                    <a:srgbClr val="000000">
                      <a:alpha val="43137"/>
                    </a:srgbClr>
                  </a:outerShdw>
                </a:effectLst>
              </a:rPr>
              <a:t>Pulmonary valve</a:t>
            </a:r>
            <a:r>
              <a:rPr lang="en-US" sz="3000" dirty="0" smtClean="0"/>
              <a:t> defects rare outside of congenital conditions</a:t>
            </a:r>
            <a:endParaRPr lang="en-US" sz="3000" dirty="0"/>
          </a:p>
        </p:txBody>
      </p:sp>
    </p:spTree>
    <p:extLst>
      <p:ext uri="{BB962C8B-B14F-4D97-AF65-F5344CB8AC3E}">
        <p14:creationId xmlns:p14="http://schemas.microsoft.com/office/powerpoint/2010/main" val="3280488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12776"/>
            <a:ext cx="8496944" cy="2862322"/>
          </a:xfrm>
          <a:prstGeom prst="rect">
            <a:avLst/>
          </a:prstGeom>
        </p:spPr>
        <p:txBody>
          <a:bodyPr wrap="square">
            <a:spAutoFit/>
          </a:bodyPr>
          <a:lstStyle/>
          <a:p>
            <a:r>
              <a:rPr lang="en-US" sz="3000" b="1" dirty="0"/>
              <a:t>Etiology</a:t>
            </a:r>
          </a:p>
          <a:p>
            <a:r>
              <a:rPr lang="en-US" sz="3000" dirty="0" err="1"/>
              <a:t>Valvular</a:t>
            </a:r>
            <a:r>
              <a:rPr lang="en-US" sz="3000" dirty="0"/>
              <a:t> heart defects may either be acquired or congenital. Acquired defects are more common and typically occur secondary to infections (</a:t>
            </a:r>
            <a:r>
              <a:rPr lang="en-US" sz="3000" dirty="0" err="1"/>
              <a:t>postinflammatory</a:t>
            </a:r>
            <a:r>
              <a:rPr lang="en-US" sz="3000" dirty="0"/>
              <a:t>), degenerative processes, or heart disease.</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37399579"/>
              </p:ext>
            </p:extLst>
          </p:nvPr>
        </p:nvGraphicFramePr>
        <p:xfrm>
          <a:off x="179512" y="188694"/>
          <a:ext cx="8789281" cy="5904602"/>
        </p:xfrm>
        <a:graphic>
          <a:graphicData uri="http://schemas.openxmlformats.org/drawingml/2006/table">
            <a:tbl>
              <a:tblPr firstRow="1" firstCol="1" bandRow="1">
                <a:tableStyleId>{5DA37D80-6434-44D0-A028-1B22A696006F}</a:tableStyleId>
              </a:tblPr>
              <a:tblGrid>
                <a:gridCol w="1084425"/>
                <a:gridCol w="1296144"/>
                <a:gridCol w="2685573"/>
                <a:gridCol w="3723139"/>
              </a:tblGrid>
              <a:tr h="233293">
                <a:tc gridSpan="2">
                  <a:txBody>
                    <a:bodyPr/>
                    <a:lstStyle/>
                    <a:p>
                      <a:pPr>
                        <a:lnSpc>
                          <a:spcPct val="100000"/>
                        </a:lnSpc>
                      </a:pPr>
                      <a:endParaRPr lang="en-US" sz="1800" dirty="0"/>
                    </a:p>
                  </a:txBody>
                  <a:tcPr marL="37527" marR="37527" marT="37527" marB="37527"/>
                </a:tc>
                <a:tc hMerge="1">
                  <a:txBody>
                    <a:bodyPr/>
                    <a:lstStyle/>
                    <a:p>
                      <a:endParaRPr lang="en-US"/>
                    </a:p>
                  </a:txBody>
                  <a:tcPr/>
                </a:tc>
                <a:tc>
                  <a:txBody>
                    <a:bodyPr/>
                    <a:lstStyle/>
                    <a:p>
                      <a:pPr algn="ctr">
                        <a:lnSpc>
                          <a:spcPct val="100000"/>
                        </a:lnSpc>
                        <a:spcBef>
                          <a:spcPts val="600"/>
                        </a:spcBef>
                        <a:spcAft>
                          <a:spcPts val="600"/>
                        </a:spcAft>
                      </a:pPr>
                      <a:r>
                        <a:rPr lang="en-US" sz="1800"/>
                        <a:t>Valve stenosis</a:t>
                      </a:r>
                    </a:p>
                  </a:txBody>
                  <a:tcPr marL="37527" marR="37527" marT="37527" marB="37527"/>
                </a:tc>
                <a:tc>
                  <a:txBody>
                    <a:bodyPr/>
                    <a:lstStyle/>
                    <a:p>
                      <a:pPr algn="ctr">
                        <a:lnSpc>
                          <a:spcPct val="100000"/>
                        </a:lnSpc>
                        <a:spcBef>
                          <a:spcPts val="600"/>
                        </a:spcBef>
                        <a:spcAft>
                          <a:spcPts val="600"/>
                        </a:spcAft>
                      </a:pPr>
                      <a:r>
                        <a:rPr lang="en-US" sz="1800" dirty="0"/>
                        <a:t>Valve regurgitation</a:t>
                      </a:r>
                    </a:p>
                  </a:txBody>
                  <a:tcPr marL="37527" marR="37527" marT="37527" marB="37527"/>
                </a:tc>
              </a:tr>
              <a:tr h="1394753">
                <a:tc rowSpan="2">
                  <a:txBody>
                    <a:bodyPr/>
                    <a:lstStyle/>
                    <a:p>
                      <a:pPr algn="ctr">
                        <a:lnSpc>
                          <a:spcPct val="100000"/>
                        </a:lnSpc>
                        <a:spcBef>
                          <a:spcPts val="600"/>
                        </a:spcBef>
                        <a:spcAft>
                          <a:spcPts val="600"/>
                        </a:spcAft>
                      </a:pPr>
                      <a:r>
                        <a:rPr lang="en-US" sz="1800" dirty="0"/>
                        <a:t>Left heart</a:t>
                      </a:r>
                    </a:p>
                  </a:txBody>
                  <a:tcPr marL="37527" marR="37527" marT="37527" marB="37527"/>
                </a:tc>
                <a:tc>
                  <a:txBody>
                    <a:bodyPr/>
                    <a:lstStyle/>
                    <a:p>
                      <a:pPr algn="ctr">
                        <a:lnSpc>
                          <a:spcPct val="100000"/>
                        </a:lnSpc>
                        <a:spcBef>
                          <a:spcPts val="600"/>
                        </a:spcBef>
                        <a:spcAft>
                          <a:spcPts val="600"/>
                        </a:spcAft>
                      </a:pPr>
                      <a:r>
                        <a:rPr lang="en-US" sz="1800" dirty="0"/>
                        <a:t>Mitral valve</a:t>
                      </a:r>
                    </a:p>
                  </a:txBody>
                  <a:tcPr marL="37527" marR="37527" marT="37527" marB="37527"/>
                </a:tc>
                <a:tc>
                  <a:txBody>
                    <a:bodyPr/>
                    <a:lstStyle/>
                    <a:p>
                      <a:pPr marL="342900" lvl="0" indent="-342900" rtl="0">
                        <a:lnSpc>
                          <a:spcPct val="100000"/>
                        </a:lnSpc>
                        <a:spcAft>
                          <a:spcPts val="1000"/>
                        </a:spcAft>
                        <a:buSzPts val="1000"/>
                        <a:buFont typeface="Symbol"/>
                        <a:buChar char=""/>
                        <a:tabLst>
                          <a:tab pos="457200" algn="l"/>
                        </a:tabLst>
                      </a:pPr>
                      <a:r>
                        <a:rPr lang="en-US" sz="1800" dirty="0"/>
                        <a:t>Rheumatic fever </a:t>
                      </a:r>
                    </a:p>
                    <a:p>
                      <a:pPr marL="342900" lvl="0" indent="-342900">
                        <a:lnSpc>
                          <a:spcPct val="100000"/>
                        </a:lnSpc>
                        <a:spcAft>
                          <a:spcPts val="1000"/>
                        </a:spcAft>
                        <a:buSzPts val="1000"/>
                        <a:buFont typeface="Symbol"/>
                        <a:buChar char=""/>
                        <a:tabLst>
                          <a:tab pos="457200" algn="l"/>
                        </a:tabLst>
                      </a:pPr>
                      <a:r>
                        <a:rPr lang="en-US" sz="1800" dirty="0"/>
                        <a:t>Rheumatic diseases (e.g., SLE, RA)</a:t>
                      </a:r>
                    </a:p>
                  </a:txBody>
                  <a:tcPr marL="37527" marR="37527" marT="37527" marB="37527"/>
                </a:tc>
                <a:tc>
                  <a:txBody>
                    <a:bodyPr/>
                    <a:lstStyle/>
                    <a:p>
                      <a:pPr marL="342900" lvl="0" indent="-342900" rtl="0">
                        <a:lnSpc>
                          <a:spcPct val="100000"/>
                        </a:lnSpc>
                        <a:spcAft>
                          <a:spcPts val="1000"/>
                        </a:spcAft>
                        <a:buSzPts val="1000"/>
                        <a:buFont typeface="Symbol"/>
                        <a:buChar char=""/>
                        <a:tabLst>
                          <a:tab pos="457200" algn="l"/>
                        </a:tabLst>
                      </a:pPr>
                      <a:r>
                        <a:rPr lang="en-US" sz="1800" dirty="0"/>
                        <a:t>Mitral valve prolapse</a:t>
                      </a:r>
                    </a:p>
                    <a:p>
                      <a:pPr marL="342900" lvl="0" indent="-342900">
                        <a:lnSpc>
                          <a:spcPct val="100000"/>
                        </a:lnSpc>
                        <a:spcAft>
                          <a:spcPts val="1000"/>
                        </a:spcAft>
                        <a:buSzPts val="1000"/>
                        <a:buFont typeface="Symbol"/>
                        <a:buChar char=""/>
                        <a:tabLst>
                          <a:tab pos="457200" algn="l"/>
                        </a:tabLst>
                      </a:pPr>
                      <a:r>
                        <a:rPr lang="en-US" sz="1800" dirty="0"/>
                        <a:t>Dilated cardiomyopathy</a:t>
                      </a:r>
                    </a:p>
                    <a:p>
                      <a:pPr marL="342900" lvl="0" indent="-342900">
                        <a:lnSpc>
                          <a:spcPct val="100000"/>
                        </a:lnSpc>
                        <a:spcAft>
                          <a:spcPts val="1000"/>
                        </a:spcAft>
                        <a:buSzPts val="1000"/>
                        <a:buFont typeface="Symbol"/>
                        <a:buChar char=""/>
                        <a:tabLst>
                          <a:tab pos="457200" algn="l"/>
                        </a:tabLst>
                      </a:pPr>
                      <a:r>
                        <a:rPr lang="en-US" sz="1800" dirty="0"/>
                        <a:t>Ischemic heart disease (e.g., following myocardial infarction)</a:t>
                      </a:r>
                    </a:p>
                    <a:p>
                      <a:pPr marL="342900" lvl="0" indent="-342900">
                        <a:lnSpc>
                          <a:spcPct val="100000"/>
                        </a:lnSpc>
                        <a:spcAft>
                          <a:spcPts val="1000"/>
                        </a:spcAft>
                        <a:buSzPts val="1000"/>
                        <a:buFont typeface="Symbol"/>
                        <a:buChar char=""/>
                        <a:tabLst>
                          <a:tab pos="457200" algn="l"/>
                        </a:tabLst>
                      </a:pPr>
                      <a:r>
                        <a:rPr lang="en-US" sz="1800" dirty="0"/>
                        <a:t>Degenerative calcification</a:t>
                      </a:r>
                    </a:p>
                  </a:txBody>
                  <a:tcPr marL="37527" marR="37527" marT="37527" marB="37527"/>
                </a:tc>
              </a:tr>
              <a:tr h="2897917">
                <a:tc vMerge="1">
                  <a:txBody>
                    <a:bodyPr/>
                    <a:lstStyle/>
                    <a:p>
                      <a:endParaRPr lang="en-US"/>
                    </a:p>
                  </a:txBody>
                  <a:tcPr/>
                </a:tc>
                <a:tc>
                  <a:txBody>
                    <a:bodyPr/>
                    <a:lstStyle/>
                    <a:p>
                      <a:pPr algn="ctr">
                        <a:lnSpc>
                          <a:spcPct val="100000"/>
                        </a:lnSpc>
                        <a:spcAft>
                          <a:spcPts val="0"/>
                        </a:spcAft>
                      </a:pPr>
                      <a:r>
                        <a:rPr lang="en-US" sz="1800"/>
                        <a:t>Aortic valve</a:t>
                      </a:r>
                    </a:p>
                  </a:txBody>
                  <a:tcPr marL="37527" marR="37527" marT="37527" marB="37527"/>
                </a:tc>
                <a:tc>
                  <a:txBody>
                    <a:bodyPr/>
                    <a:lstStyle/>
                    <a:p>
                      <a:pPr marL="342900" lvl="0" indent="-342900" rtl="0">
                        <a:lnSpc>
                          <a:spcPct val="100000"/>
                        </a:lnSpc>
                        <a:spcAft>
                          <a:spcPts val="1000"/>
                        </a:spcAft>
                        <a:buSzPts val="1000"/>
                        <a:buFont typeface="Symbol"/>
                        <a:buChar char=""/>
                        <a:tabLst>
                          <a:tab pos="457200" algn="l"/>
                        </a:tabLst>
                      </a:pPr>
                      <a:r>
                        <a:rPr lang="en-US" sz="1800" dirty="0"/>
                        <a:t>Degenerative calcification (most common)</a:t>
                      </a:r>
                    </a:p>
                    <a:p>
                      <a:pPr marL="342900" lvl="0" indent="-342900">
                        <a:lnSpc>
                          <a:spcPct val="100000"/>
                        </a:lnSpc>
                        <a:spcAft>
                          <a:spcPts val="1000"/>
                        </a:spcAft>
                        <a:buSzPts val="1000"/>
                        <a:buFont typeface="Symbol"/>
                        <a:buChar char=""/>
                        <a:tabLst>
                          <a:tab pos="457200" algn="l"/>
                        </a:tabLst>
                      </a:pPr>
                      <a:r>
                        <a:rPr lang="en-US" sz="1800" dirty="0"/>
                        <a:t>Rheumatic endocarditis</a:t>
                      </a:r>
                    </a:p>
                    <a:p>
                      <a:pPr marL="342900" lvl="0" indent="-342900">
                        <a:lnSpc>
                          <a:spcPct val="100000"/>
                        </a:lnSpc>
                        <a:spcAft>
                          <a:spcPts val="1000"/>
                        </a:spcAft>
                        <a:buSzPts val="1000"/>
                        <a:buFont typeface="Symbol"/>
                        <a:buChar char=""/>
                        <a:tabLst>
                          <a:tab pos="457200" algn="l"/>
                        </a:tabLst>
                      </a:pPr>
                      <a:r>
                        <a:rPr lang="en-US" sz="1800" dirty="0"/>
                        <a:t>Congenital (e.g., </a:t>
                      </a:r>
                      <a:r>
                        <a:rPr lang="en-US" sz="1800" dirty="0" err="1"/>
                        <a:t>unicuspid</a:t>
                      </a:r>
                      <a:r>
                        <a:rPr lang="en-US" sz="1800" dirty="0"/>
                        <a:t>, bicuspid, or </a:t>
                      </a:r>
                      <a:r>
                        <a:rPr lang="en-US" sz="1800" dirty="0" err="1"/>
                        <a:t>hypoplastic</a:t>
                      </a:r>
                      <a:r>
                        <a:rPr lang="en-US" sz="1800" dirty="0"/>
                        <a:t> valve)</a:t>
                      </a:r>
                    </a:p>
                  </a:txBody>
                  <a:tcPr marL="37527" marR="37527" marT="37527" marB="37527"/>
                </a:tc>
                <a:tc>
                  <a:txBody>
                    <a:bodyPr/>
                    <a:lstStyle/>
                    <a:p>
                      <a:pPr marL="342900" lvl="0" indent="-342900" rtl="0">
                        <a:lnSpc>
                          <a:spcPct val="100000"/>
                        </a:lnSpc>
                        <a:spcAft>
                          <a:spcPts val="1000"/>
                        </a:spcAft>
                        <a:buSzPts val="1000"/>
                        <a:buFont typeface="Symbol"/>
                        <a:buChar char=""/>
                        <a:tabLst>
                          <a:tab pos="457200" algn="l"/>
                        </a:tabLst>
                      </a:pPr>
                      <a:r>
                        <a:rPr lang="en-US" sz="1800" dirty="0"/>
                        <a:t>Acute: infective endocarditis, aortic dissection type A, chest trauma</a:t>
                      </a:r>
                    </a:p>
                    <a:p>
                      <a:pPr marL="342900" lvl="0" indent="-342900">
                        <a:lnSpc>
                          <a:spcPct val="100000"/>
                        </a:lnSpc>
                        <a:spcAft>
                          <a:spcPts val="1000"/>
                        </a:spcAft>
                        <a:buSzPts val="1000"/>
                        <a:buFont typeface="Symbol"/>
                        <a:buChar char=""/>
                        <a:tabLst>
                          <a:tab pos="457200" algn="l"/>
                        </a:tabLst>
                      </a:pPr>
                      <a:r>
                        <a:rPr lang="en-US" sz="1800" dirty="0"/>
                        <a:t>Chronic</a:t>
                      </a:r>
                    </a:p>
                    <a:p>
                      <a:pPr marL="742950" lvl="1" indent="-285750">
                        <a:lnSpc>
                          <a:spcPct val="100000"/>
                        </a:lnSpc>
                        <a:spcAft>
                          <a:spcPts val="1000"/>
                        </a:spcAft>
                        <a:buSzPts val="1000"/>
                        <a:buFont typeface="Symbol"/>
                        <a:buChar char=""/>
                        <a:tabLst>
                          <a:tab pos="914400" algn="l"/>
                        </a:tabLst>
                      </a:pPr>
                      <a:r>
                        <a:rPr lang="en-US" sz="1800" dirty="0"/>
                        <a:t>Bicuspid aortic valve</a:t>
                      </a:r>
                    </a:p>
                    <a:p>
                      <a:pPr marL="742950" lvl="1" indent="-285750">
                        <a:lnSpc>
                          <a:spcPct val="100000"/>
                        </a:lnSpc>
                        <a:spcAft>
                          <a:spcPts val="1000"/>
                        </a:spcAft>
                        <a:buSzPts val="1000"/>
                        <a:buFont typeface="Symbol"/>
                        <a:buChar char=""/>
                        <a:tabLst>
                          <a:tab pos="914400" algn="l"/>
                        </a:tabLst>
                      </a:pPr>
                      <a:r>
                        <a:rPr lang="en-US" sz="1800" dirty="0"/>
                        <a:t>Connective tissue diseases (e.g., </a:t>
                      </a:r>
                      <a:r>
                        <a:rPr lang="en-US" sz="1800" dirty="0" err="1"/>
                        <a:t>Marfan</a:t>
                      </a:r>
                      <a:r>
                        <a:rPr lang="en-US" sz="1800" dirty="0"/>
                        <a:t> syndrome, Ehlers-</a:t>
                      </a:r>
                      <a:r>
                        <a:rPr lang="en-US" sz="1800" dirty="0" err="1"/>
                        <a:t>Danlos</a:t>
                      </a:r>
                      <a:r>
                        <a:rPr lang="en-US" sz="1800" dirty="0"/>
                        <a:t> syndrome)</a:t>
                      </a:r>
                    </a:p>
                    <a:p>
                      <a:pPr marL="742950" lvl="1" indent="-285750">
                        <a:lnSpc>
                          <a:spcPct val="100000"/>
                        </a:lnSpc>
                        <a:spcAft>
                          <a:spcPts val="1000"/>
                        </a:spcAft>
                        <a:buSzPts val="1000"/>
                        <a:buFont typeface="Symbol"/>
                        <a:buChar char=""/>
                        <a:tabLst>
                          <a:tab pos="914400" algn="l"/>
                        </a:tabLst>
                      </a:pPr>
                      <a:r>
                        <a:rPr lang="en-US" sz="1800" dirty="0"/>
                        <a:t>Rheumatic fever</a:t>
                      </a:r>
                    </a:p>
                    <a:p>
                      <a:pPr marL="742950" lvl="1" indent="-285750">
                        <a:lnSpc>
                          <a:spcPct val="100000"/>
                        </a:lnSpc>
                        <a:spcAft>
                          <a:spcPts val="1000"/>
                        </a:spcAft>
                        <a:buSzPts val="1000"/>
                        <a:buFont typeface="Symbol"/>
                        <a:buChar char=""/>
                        <a:tabLst>
                          <a:tab pos="914400" algn="l"/>
                        </a:tabLst>
                      </a:pPr>
                      <a:r>
                        <a:rPr lang="en-US" sz="1800" dirty="0"/>
                        <a:t>Rheumatic diseases (e.g., </a:t>
                      </a:r>
                      <a:r>
                        <a:rPr lang="en-US" sz="1800" dirty="0" err="1"/>
                        <a:t>Behcet's</a:t>
                      </a:r>
                      <a:r>
                        <a:rPr lang="en-US" sz="1800" dirty="0"/>
                        <a:t> disease, RA, SLE)</a:t>
                      </a:r>
                    </a:p>
                  </a:txBody>
                  <a:tcPr marL="37527" marR="37527" marT="37527" marB="37527"/>
                </a:tc>
              </a:tr>
            </a:tbl>
          </a:graphicData>
        </a:graphic>
      </p:graphicFrame>
      <p:sp>
        <p:nvSpPr>
          <p:cNvPr id="3" name="Right Arrow 2"/>
          <p:cNvSpPr/>
          <p:nvPr/>
        </p:nvSpPr>
        <p:spPr>
          <a:xfrm>
            <a:off x="6876256" y="6165304"/>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835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38112253"/>
              </p:ext>
            </p:extLst>
          </p:nvPr>
        </p:nvGraphicFramePr>
        <p:xfrm>
          <a:off x="467544" y="517232"/>
          <a:ext cx="8229600" cy="5867400"/>
        </p:xfrm>
        <a:graphic>
          <a:graphicData uri="http://schemas.openxmlformats.org/drawingml/2006/table">
            <a:tbl>
              <a:tblPr firstRow="1" firstCol="1" bandRow="1">
                <a:tableStyleId>{5DA37D80-6434-44D0-A028-1B22A696006F}</a:tableStyleId>
              </a:tblPr>
              <a:tblGrid>
                <a:gridCol w="1368152"/>
                <a:gridCol w="1800200"/>
                <a:gridCol w="2376264"/>
                <a:gridCol w="2684984"/>
              </a:tblGrid>
              <a:tr h="0">
                <a:tc gridSpan="2">
                  <a:txBody>
                    <a:bodyPr/>
                    <a:lstStyle/>
                    <a:p>
                      <a:pPr>
                        <a:lnSpc>
                          <a:spcPct val="100000"/>
                        </a:lnSpc>
                      </a:pPr>
                      <a:endParaRPr lang="en-US" dirty="0"/>
                    </a:p>
                  </a:txBody>
                  <a:tcPr marL="45720" marR="45720"/>
                </a:tc>
                <a:tc hMerge="1">
                  <a:txBody>
                    <a:bodyPr/>
                    <a:lstStyle/>
                    <a:p>
                      <a:endParaRPr lang="en-US"/>
                    </a:p>
                  </a:txBody>
                  <a:tcPr/>
                </a:tc>
                <a:tc>
                  <a:txBody>
                    <a:bodyPr/>
                    <a:lstStyle/>
                    <a:p>
                      <a:pPr algn="ctr">
                        <a:lnSpc>
                          <a:spcPct val="100000"/>
                        </a:lnSpc>
                        <a:spcBef>
                          <a:spcPts val="600"/>
                        </a:spcBef>
                        <a:spcAft>
                          <a:spcPts val="600"/>
                        </a:spcAft>
                      </a:pPr>
                      <a:r>
                        <a:rPr lang="en-US"/>
                        <a:t>Valve stenosis</a:t>
                      </a:r>
                    </a:p>
                  </a:txBody>
                  <a:tcPr marL="45720" marR="45720"/>
                </a:tc>
                <a:tc>
                  <a:txBody>
                    <a:bodyPr/>
                    <a:lstStyle/>
                    <a:p>
                      <a:pPr algn="ctr">
                        <a:lnSpc>
                          <a:spcPct val="100000"/>
                        </a:lnSpc>
                        <a:spcBef>
                          <a:spcPts val="600"/>
                        </a:spcBef>
                        <a:spcAft>
                          <a:spcPts val="600"/>
                        </a:spcAft>
                      </a:pPr>
                      <a:r>
                        <a:rPr lang="en-US"/>
                        <a:t>Valve regurgitation</a:t>
                      </a:r>
                    </a:p>
                  </a:txBody>
                  <a:tcPr marL="45720" marR="45720"/>
                </a:tc>
              </a:tr>
              <a:tr h="0">
                <a:tc rowSpan="2">
                  <a:txBody>
                    <a:bodyPr/>
                    <a:lstStyle/>
                    <a:p>
                      <a:pPr algn="ctr">
                        <a:lnSpc>
                          <a:spcPct val="100000"/>
                        </a:lnSpc>
                        <a:spcAft>
                          <a:spcPts val="0"/>
                        </a:spcAft>
                      </a:pPr>
                      <a:r>
                        <a:rPr lang="en-US" dirty="0"/>
                        <a:t>Right heart</a:t>
                      </a:r>
                    </a:p>
                  </a:txBody>
                  <a:tcPr marL="45720" marR="45720"/>
                </a:tc>
                <a:tc>
                  <a:txBody>
                    <a:bodyPr/>
                    <a:lstStyle/>
                    <a:p>
                      <a:pPr algn="ctr">
                        <a:lnSpc>
                          <a:spcPct val="100000"/>
                        </a:lnSpc>
                        <a:spcAft>
                          <a:spcPts val="0"/>
                        </a:spcAft>
                      </a:pPr>
                      <a:r>
                        <a:rPr lang="en-US" dirty="0"/>
                        <a:t>Tricuspid valve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Rheumatic fever</a:t>
                      </a:r>
                    </a:p>
                    <a:p>
                      <a:pPr marL="342900" lvl="0" indent="-342900">
                        <a:lnSpc>
                          <a:spcPct val="100000"/>
                        </a:lnSpc>
                        <a:spcAft>
                          <a:spcPts val="1000"/>
                        </a:spcAft>
                        <a:buSzPts val="1000"/>
                        <a:buFont typeface="Symbol"/>
                        <a:buChar char=""/>
                        <a:tabLst>
                          <a:tab pos="457200" algn="l"/>
                        </a:tabLst>
                      </a:pPr>
                      <a:r>
                        <a:rPr lang="en-US" dirty="0"/>
                        <a:t>Infective endocarditis (mostly IV drug abuse)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Right ventricular dilation (e.g., in right-sided heart failure)</a:t>
                      </a:r>
                    </a:p>
                    <a:p>
                      <a:pPr marL="342900" lvl="0" indent="-342900">
                        <a:lnSpc>
                          <a:spcPct val="100000"/>
                        </a:lnSpc>
                        <a:spcAft>
                          <a:spcPts val="1000"/>
                        </a:spcAft>
                        <a:buSzPts val="1000"/>
                        <a:buFont typeface="Symbol"/>
                        <a:buChar char=""/>
                        <a:tabLst>
                          <a:tab pos="457200" algn="l"/>
                        </a:tabLst>
                      </a:pPr>
                      <a:r>
                        <a:rPr lang="en-US" dirty="0"/>
                        <a:t>Infective endocarditis (IV drug use)</a:t>
                      </a:r>
                    </a:p>
                    <a:p>
                      <a:pPr marL="342900" lvl="0" indent="-342900">
                        <a:lnSpc>
                          <a:spcPct val="100000"/>
                        </a:lnSpc>
                        <a:spcAft>
                          <a:spcPts val="1000"/>
                        </a:spcAft>
                        <a:buSzPts val="1000"/>
                        <a:buFont typeface="Symbol"/>
                        <a:buChar char=""/>
                        <a:tabLst>
                          <a:tab pos="457200" algn="l"/>
                        </a:tabLst>
                      </a:pPr>
                      <a:r>
                        <a:rPr lang="en-US" dirty="0"/>
                        <a:t>Rheumatic fever</a:t>
                      </a:r>
                    </a:p>
                    <a:p>
                      <a:pPr marL="342900" lvl="0" indent="-342900">
                        <a:lnSpc>
                          <a:spcPct val="100000"/>
                        </a:lnSpc>
                        <a:spcAft>
                          <a:spcPts val="1000"/>
                        </a:spcAft>
                        <a:buSzPts val="1000"/>
                        <a:buFont typeface="Symbol"/>
                        <a:buChar char=""/>
                        <a:tabLst>
                          <a:tab pos="457200" algn="l"/>
                        </a:tabLst>
                      </a:pPr>
                      <a:r>
                        <a:rPr lang="en-US" dirty="0"/>
                        <a:t>Connective tissue diseases (e.g., </a:t>
                      </a:r>
                      <a:r>
                        <a:rPr lang="en-US" dirty="0" err="1"/>
                        <a:t>Marfan</a:t>
                      </a:r>
                      <a:r>
                        <a:rPr lang="en-US" dirty="0"/>
                        <a:t> syndrome)</a:t>
                      </a:r>
                    </a:p>
                  </a:txBody>
                  <a:tcPr marL="45720" marR="45720"/>
                </a:tc>
              </a:tr>
              <a:tr h="0">
                <a:tc vMerge="1">
                  <a:txBody>
                    <a:bodyPr/>
                    <a:lstStyle/>
                    <a:p>
                      <a:endParaRPr lang="en-US"/>
                    </a:p>
                  </a:txBody>
                  <a:tcPr/>
                </a:tc>
                <a:tc>
                  <a:txBody>
                    <a:bodyPr/>
                    <a:lstStyle/>
                    <a:p>
                      <a:pPr algn="ctr">
                        <a:lnSpc>
                          <a:spcPct val="100000"/>
                        </a:lnSpc>
                        <a:spcAft>
                          <a:spcPts val="0"/>
                        </a:spcAft>
                      </a:pPr>
                      <a:r>
                        <a:rPr lang="en-US" dirty="0"/>
                        <a:t>Pulmonary valve</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a:t>Congenital</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Pulmonary hypertension </a:t>
                      </a:r>
                      <a:r>
                        <a:rPr lang="en-US" dirty="0" smtClean="0"/>
                        <a:t>”</a:t>
                      </a:r>
                      <a:r>
                        <a:rPr lang="en-US" b="1" u="sng" baseline="0" dirty="0" smtClean="0"/>
                        <a:t>PHTN “ </a:t>
                      </a:r>
                      <a:r>
                        <a:rPr lang="en-US" dirty="0" smtClean="0"/>
                        <a:t>(primary-  e.g</a:t>
                      </a:r>
                      <a:r>
                        <a:rPr lang="en-US" dirty="0"/>
                        <a:t>., tetralogy of </a:t>
                      </a:r>
                      <a:r>
                        <a:rPr lang="en-US" dirty="0" err="1"/>
                        <a:t>Fallot</a:t>
                      </a:r>
                      <a:r>
                        <a:rPr lang="en-US" dirty="0"/>
                        <a:t>, ventricular </a:t>
                      </a:r>
                      <a:r>
                        <a:rPr lang="en-US" dirty="0" err="1"/>
                        <a:t>septal</a:t>
                      </a:r>
                      <a:r>
                        <a:rPr lang="en-US" dirty="0"/>
                        <a:t> </a:t>
                      </a:r>
                      <a:r>
                        <a:rPr lang="en-US" dirty="0" smtClean="0"/>
                        <a:t>defects, or secondary</a:t>
                      </a:r>
                      <a:r>
                        <a:rPr lang="en-US" baseline="0" dirty="0" smtClean="0"/>
                        <a:t> PHTN</a:t>
                      </a:r>
                      <a:r>
                        <a:rPr lang="en-US" dirty="0" smtClean="0"/>
                        <a:t>)</a:t>
                      </a:r>
                      <a:endParaRPr lang="en-US" dirty="0"/>
                    </a:p>
                  </a:txBody>
                  <a:tcPr marL="45720" marR="45720"/>
                </a:tc>
              </a:tr>
            </a:tbl>
          </a:graphicData>
        </a:graphic>
      </p:graphicFrame>
    </p:spTree>
    <p:extLst>
      <p:ext uri="{BB962C8B-B14F-4D97-AF65-F5344CB8AC3E}">
        <p14:creationId xmlns:p14="http://schemas.microsoft.com/office/powerpoint/2010/main" val="3280488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556792"/>
            <a:ext cx="8136904" cy="3785652"/>
          </a:xfrm>
          <a:prstGeom prst="rect">
            <a:avLst/>
          </a:prstGeom>
        </p:spPr>
        <p:txBody>
          <a:bodyPr wrap="square">
            <a:spAutoFit/>
          </a:bodyPr>
          <a:lstStyle/>
          <a:p>
            <a:r>
              <a:rPr lang="en-US" sz="3000" b="1" dirty="0"/>
              <a:t>Clinical features</a:t>
            </a:r>
          </a:p>
          <a:p>
            <a:r>
              <a:rPr lang="en-US" sz="3000" dirty="0"/>
              <a:t>All </a:t>
            </a:r>
            <a:r>
              <a:rPr lang="en-US" sz="3000" dirty="0" err="1"/>
              <a:t>valvular</a:t>
            </a:r>
            <a:r>
              <a:rPr lang="en-US" sz="3000" dirty="0"/>
              <a:t> defects can eventually lead to symptoms of heart failure as a result of excessive strain on the ventricles. </a:t>
            </a:r>
          </a:p>
          <a:p>
            <a:pPr marL="285750" indent="-285750">
              <a:buFont typeface="Wingdings" pitchFamily="2" charset="2"/>
              <a:buChar char="§"/>
            </a:pPr>
            <a:r>
              <a:rPr lang="en-US" sz="3000" dirty="0"/>
              <a:t>Aortic stenosis</a:t>
            </a:r>
          </a:p>
          <a:p>
            <a:pPr marL="285750" indent="-285750">
              <a:buFont typeface="Wingdings" pitchFamily="2" charset="2"/>
              <a:buChar char="§"/>
            </a:pPr>
            <a:r>
              <a:rPr lang="en-US" sz="3000" dirty="0"/>
              <a:t>Aortic regurgitation</a:t>
            </a:r>
          </a:p>
          <a:p>
            <a:pPr marL="285750" indent="-285750">
              <a:buFont typeface="Wingdings" pitchFamily="2" charset="2"/>
              <a:buChar char="§"/>
            </a:pPr>
            <a:r>
              <a:rPr lang="en-US" sz="3000" dirty="0"/>
              <a:t>Mitral stenosis</a:t>
            </a:r>
          </a:p>
          <a:p>
            <a:pPr marL="285750" indent="-285750">
              <a:buFont typeface="Wingdings" pitchFamily="2" charset="2"/>
              <a:buChar char="§"/>
            </a:pPr>
            <a:r>
              <a:rPr lang="en-US" sz="3000" dirty="0"/>
              <a:t>Mitral regurgitation</a:t>
            </a:r>
          </a:p>
        </p:txBody>
      </p:sp>
    </p:spTree>
    <p:extLst>
      <p:ext uri="{BB962C8B-B14F-4D97-AF65-F5344CB8AC3E}">
        <p14:creationId xmlns:p14="http://schemas.microsoft.com/office/powerpoint/2010/main" val="3280488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1137406"/>
              </p:ext>
            </p:extLst>
          </p:nvPr>
        </p:nvGraphicFramePr>
        <p:xfrm>
          <a:off x="457200" y="365094"/>
          <a:ext cx="8229600" cy="5351780"/>
        </p:xfrm>
        <a:graphic>
          <a:graphicData uri="http://schemas.openxmlformats.org/drawingml/2006/table">
            <a:tbl>
              <a:tblPr firstRow="1" firstCol="1" bandRow="1">
                <a:tableStyleId>{5DA37D80-6434-44D0-A028-1B22A696006F}</a:tableStyleId>
              </a:tblPr>
              <a:tblGrid>
                <a:gridCol w="1450504"/>
                <a:gridCol w="2232248"/>
                <a:gridCol w="2232248"/>
                <a:gridCol w="2314600"/>
              </a:tblGrid>
              <a:tr h="0">
                <a:tc gridSpan="4">
                  <a:txBody>
                    <a:bodyPr/>
                    <a:lstStyle/>
                    <a:p>
                      <a:pPr algn="ctr">
                        <a:lnSpc>
                          <a:spcPct val="115000"/>
                        </a:lnSpc>
                        <a:spcBef>
                          <a:spcPts val="600"/>
                        </a:spcBef>
                        <a:spcAft>
                          <a:spcPts val="600"/>
                        </a:spcAft>
                      </a:pPr>
                      <a:r>
                        <a:rPr lang="en-US"/>
                        <a:t>Auscultation in valvular defects</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nSpc>
                          <a:spcPct val="115000"/>
                        </a:lnSpc>
                      </a:pPr>
                      <a:endParaRPr lang="en-US"/>
                    </a:p>
                  </a:txBody>
                  <a:tcPr marL="45720" marR="45720"/>
                </a:tc>
                <a:tc>
                  <a:txBody>
                    <a:bodyPr/>
                    <a:lstStyle/>
                    <a:p>
                      <a:pPr algn="ctr">
                        <a:lnSpc>
                          <a:spcPct val="115000"/>
                        </a:lnSpc>
                        <a:spcBef>
                          <a:spcPts val="600"/>
                        </a:spcBef>
                        <a:spcAft>
                          <a:spcPts val="600"/>
                        </a:spcAft>
                      </a:pPr>
                      <a:r>
                        <a:rPr lang="en-US"/>
                        <a:t>Maximum point</a:t>
                      </a:r>
                    </a:p>
                  </a:txBody>
                  <a:tcPr marL="45720" marR="45720"/>
                </a:tc>
                <a:tc>
                  <a:txBody>
                    <a:bodyPr/>
                    <a:lstStyle/>
                    <a:p>
                      <a:pPr algn="ctr">
                        <a:lnSpc>
                          <a:spcPct val="115000"/>
                        </a:lnSpc>
                        <a:spcBef>
                          <a:spcPts val="600"/>
                        </a:spcBef>
                        <a:spcAft>
                          <a:spcPts val="600"/>
                        </a:spcAft>
                      </a:pPr>
                      <a:r>
                        <a:rPr lang="en-US" dirty="0"/>
                        <a:t>Murmur</a:t>
                      </a:r>
                    </a:p>
                  </a:txBody>
                  <a:tcPr marL="45720" marR="45720"/>
                </a:tc>
                <a:tc>
                  <a:txBody>
                    <a:bodyPr/>
                    <a:lstStyle/>
                    <a:p>
                      <a:pPr algn="ctr">
                        <a:lnSpc>
                          <a:spcPct val="115000"/>
                        </a:lnSpc>
                        <a:spcBef>
                          <a:spcPts val="600"/>
                        </a:spcBef>
                        <a:spcAft>
                          <a:spcPts val="600"/>
                        </a:spcAft>
                      </a:pPr>
                      <a:r>
                        <a:rPr lang="en-US"/>
                        <a:t>Characteristics</a:t>
                      </a:r>
                    </a:p>
                  </a:txBody>
                  <a:tcPr marL="45720" marR="45720"/>
                </a:tc>
              </a:tr>
              <a:tr h="0">
                <a:tc>
                  <a:txBody>
                    <a:bodyPr/>
                    <a:lstStyle/>
                    <a:p>
                      <a:pPr algn="ctr">
                        <a:lnSpc>
                          <a:spcPct val="115000"/>
                        </a:lnSpc>
                        <a:spcBef>
                          <a:spcPts val="600"/>
                        </a:spcBef>
                        <a:spcAft>
                          <a:spcPts val="600"/>
                        </a:spcAft>
                      </a:pPr>
                      <a:r>
                        <a:rPr lang="en-US" dirty="0"/>
                        <a:t>Aortic stenosis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Aortic valve (parasternal 2nd right intercostal space)</a:t>
                      </a:r>
                    </a:p>
                    <a:p>
                      <a:pPr marL="342900" lvl="0" indent="-342900">
                        <a:lnSpc>
                          <a:spcPct val="115000"/>
                        </a:lnSpc>
                        <a:spcAft>
                          <a:spcPts val="1000"/>
                        </a:spcAft>
                        <a:buSzPts val="1000"/>
                        <a:buFont typeface="Symbol"/>
                        <a:buChar char=""/>
                        <a:tabLst>
                          <a:tab pos="457200" algn="l"/>
                        </a:tabLst>
                      </a:pPr>
                      <a:r>
                        <a:rPr lang="en-US" dirty="0" err="1"/>
                        <a:t>Erb's</a:t>
                      </a:r>
                      <a:r>
                        <a:rPr lang="en-US" dirty="0"/>
                        <a:t> point</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Harsh crescendo-decrescendo </a:t>
                      </a:r>
                      <a:r>
                        <a:rPr lang="en-US" dirty="0" smtClean="0"/>
                        <a:t>          systolic</a:t>
                      </a:r>
                      <a:r>
                        <a:rPr lang="en-US" dirty="0"/>
                        <a:t> ejection murmur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a:t>Radiation into the carotids</a:t>
                      </a:r>
                    </a:p>
                    <a:p>
                      <a:pPr marL="342900" lvl="0" indent="-342900">
                        <a:lnSpc>
                          <a:spcPct val="115000"/>
                        </a:lnSpc>
                        <a:spcAft>
                          <a:spcPts val="1000"/>
                        </a:spcAft>
                        <a:buSzPts val="1000"/>
                        <a:buFont typeface="Symbol"/>
                        <a:buChar char=""/>
                        <a:tabLst>
                          <a:tab pos="457200" algn="l"/>
                        </a:tabLst>
                      </a:pPr>
                      <a:r>
                        <a:rPr lang="en-US"/>
                        <a:t>Possibly ejection click </a:t>
                      </a:r>
                    </a:p>
                  </a:txBody>
                  <a:tcPr marL="45720" marR="45720"/>
                </a:tc>
              </a:tr>
              <a:tr h="0">
                <a:tc>
                  <a:txBody>
                    <a:bodyPr/>
                    <a:lstStyle/>
                    <a:p>
                      <a:pPr algn="ctr">
                        <a:lnSpc>
                          <a:spcPct val="115000"/>
                        </a:lnSpc>
                        <a:spcAft>
                          <a:spcPts val="0"/>
                        </a:spcAft>
                      </a:pPr>
                      <a:r>
                        <a:rPr lang="en-US" dirty="0"/>
                        <a:t>Aortic regurgitation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Aortic valve (parasternal 2nd right ICS)</a:t>
                      </a:r>
                    </a:p>
                    <a:p>
                      <a:pPr marL="342900" lvl="0" indent="-342900">
                        <a:lnSpc>
                          <a:spcPct val="115000"/>
                        </a:lnSpc>
                        <a:spcAft>
                          <a:spcPts val="1000"/>
                        </a:spcAft>
                        <a:buSzPts val="1000"/>
                        <a:buFont typeface="Symbol"/>
                        <a:buChar char=""/>
                        <a:tabLst>
                          <a:tab pos="457200" algn="l"/>
                        </a:tabLst>
                      </a:pPr>
                      <a:r>
                        <a:rPr lang="en-US" dirty="0" err="1"/>
                        <a:t>Erb's</a:t>
                      </a:r>
                      <a:r>
                        <a:rPr lang="en-US" dirty="0"/>
                        <a:t> point</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Diastolic murmur with a decrescendo </a:t>
                      </a:r>
                    </a:p>
                    <a:p>
                      <a:pPr marL="342900" lvl="0" indent="-342900">
                        <a:lnSpc>
                          <a:spcPct val="115000"/>
                        </a:lnSpc>
                        <a:spcAft>
                          <a:spcPts val="1000"/>
                        </a:spcAft>
                        <a:buSzPts val="1000"/>
                        <a:buFont typeface="Symbol"/>
                        <a:buChar char=""/>
                        <a:tabLst>
                          <a:tab pos="457200" algn="l"/>
                        </a:tabLst>
                      </a:pPr>
                      <a:r>
                        <a:rPr lang="en-US" dirty="0"/>
                        <a:t>Possible additional quiet systolic </a:t>
                      </a:r>
                      <a:r>
                        <a:rPr lang="en-US" dirty="0" smtClean="0"/>
                        <a:t>        murmur</a:t>
                      </a:r>
                      <a:endParaRPr lang="en-US" dirty="0"/>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Immediately following the 2nd heart </a:t>
                      </a:r>
                      <a:r>
                        <a:rPr lang="en-US" dirty="0" smtClean="0"/>
                        <a:t>         sound </a:t>
                      </a:r>
                      <a:r>
                        <a:rPr lang="en-US" dirty="0"/>
                        <a:t>(“immediate </a:t>
                      </a:r>
                      <a:r>
                        <a:rPr lang="en-US" dirty="0" smtClean="0"/>
                        <a:t>           diastolic</a:t>
                      </a:r>
                      <a:r>
                        <a:rPr lang="en-US" dirty="0"/>
                        <a:t> murmur”)</a:t>
                      </a:r>
                    </a:p>
                    <a:p>
                      <a:pPr marL="342900" lvl="0" indent="-342900">
                        <a:lnSpc>
                          <a:spcPct val="115000"/>
                        </a:lnSpc>
                        <a:spcAft>
                          <a:spcPts val="1000"/>
                        </a:spcAft>
                        <a:buSzPts val="1000"/>
                        <a:buFont typeface="Symbol"/>
                        <a:buChar char=""/>
                        <a:tabLst>
                          <a:tab pos="457200" algn="l"/>
                        </a:tabLst>
                      </a:pPr>
                      <a:r>
                        <a:rPr lang="en-US" dirty="0"/>
                        <a:t>Austin Flint Murmur </a:t>
                      </a:r>
                    </a:p>
                  </a:txBody>
                  <a:tcPr marL="45720" marR="45720"/>
                </a:tc>
              </a:tr>
            </a:tbl>
          </a:graphicData>
        </a:graphic>
      </p:graphicFrame>
      <p:sp>
        <p:nvSpPr>
          <p:cNvPr id="3" name="Right Arrow 2"/>
          <p:cNvSpPr/>
          <p:nvPr/>
        </p:nvSpPr>
        <p:spPr>
          <a:xfrm>
            <a:off x="7020272" y="6165304"/>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156176" y="5733256"/>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62251454"/>
              </p:ext>
            </p:extLst>
          </p:nvPr>
        </p:nvGraphicFramePr>
        <p:xfrm>
          <a:off x="457200" y="1124744"/>
          <a:ext cx="8229600" cy="3962908"/>
        </p:xfrm>
        <a:graphic>
          <a:graphicData uri="http://schemas.openxmlformats.org/drawingml/2006/table">
            <a:tbl>
              <a:tblPr firstRow="1" firstCol="1" bandRow="1">
                <a:tableStyleId>{5DA37D80-6434-44D0-A028-1B22A696006F}</a:tableStyleId>
              </a:tblPr>
              <a:tblGrid>
                <a:gridCol w="1162472"/>
                <a:gridCol w="2088232"/>
                <a:gridCol w="2921496"/>
                <a:gridCol w="2057400"/>
              </a:tblGrid>
              <a:tr h="0">
                <a:tc gridSpan="4">
                  <a:txBody>
                    <a:bodyPr/>
                    <a:lstStyle/>
                    <a:p>
                      <a:pPr algn="ctr">
                        <a:lnSpc>
                          <a:spcPct val="115000"/>
                        </a:lnSpc>
                        <a:spcBef>
                          <a:spcPts val="600"/>
                        </a:spcBef>
                        <a:spcAft>
                          <a:spcPts val="600"/>
                        </a:spcAft>
                      </a:pPr>
                      <a:r>
                        <a:rPr lang="en-US" dirty="0"/>
                        <a:t>Auscultation in </a:t>
                      </a:r>
                      <a:r>
                        <a:rPr lang="en-US" dirty="0" err="1"/>
                        <a:t>valvular</a:t>
                      </a:r>
                      <a:r>
                        <a:rPr lang="en-US" dirty="0"/>
                        <a:t> defects</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nSpc>
                          <a:spcPct val="115000"/>
                        </a:lnSpc>
                      </a:pPr>
                      <a:endParaRPr lang="en-US"/>
                    </a:p>
                  </a:txBody>
                  <a:tcPr marL="45720" marR="45720"/>
                </a:tc>
                <a:tc>
                  <a:txBody>
                    <a:bodyPr/>
                    <a:lstStyle/>
                    <a:p>
                      <a:pPr algn="ctr">
                        <a:lnSpc>
                          <a:spcPct val="115000"/>
                        </a:lnSpc>
                        <a:spcBef>
                          <a:spcPts val="600"/>
                        </a:spcBef>
                        <a:spcAft>
                          <a:spcPts val="600"/>
                        </a:spcAft>
                      </a:pPr>
                      <a:r>
                        <a:rPr lang="en-US"/>
                        <a:t>Maximum point</a:t>
                      </a:r>
                    </a:p>
                  </a:txBody>
                  <a:tcPr marL="45720" marR="45720"/>
                </a:tc>
                <a:tc>
                  <a:txBody>
                    <a:bodyPr/>
                    <a:lstStyle/>
                    <a:p>
                      <a:pPr algn="ctr">
                        <a:lnSpc>
                          <a:spcPct val="115000"/>
                        </a:lnSpc>
                        <a:spcBef>
                          <a:spcPts val="600"/>
                        </a:spcBef>
                        <a:spcAft>
                          <a:spcPts val="600"/>
                        </a:spcAft>
                      </a:pPr>
                      <a:r>
                        <a:rPr lang="en-US" dirty="0"/>
                        <a:t>Murmur</a:t>
                      </a:r>
                    </a:p>
                  </a:txBody>
                  <a:tcPr marL="45720" marR="45720"/>
                </a:tc>
                <a:tc>
                  <a:txBody>
                    <a:bodyPr/>
                    <a:lstStyle/>
                    <a:p>
                      <a:pPr algn="ctr">
                        <a:lnSpc>
                          <a:spcPct val="115000"/>
                        </a:lnSpc>
                        <a:spcBef>
                          <a:spcPts val="600"/>
                        </a:spcBef>
                        <a:spcAft>
                          <a:spcPts val="600"/>
                        </a:spcAft>
                      </a:pPr>
                      <a:r>
                        <a:rPr lang="en-US"/>
                        <a:t>Characteristics</a:t>
                      </a:r>
                    </a:p>
                  </a:txBody>
                  <a:tcPr marL="45720" marR="45720"/>
                </a:tc>
              </a:tr>
              <a:tr h="0">
                <a:tc>
                  <a:txBody>
                    <a:bodyPr/>
                    <a:lstStyle/>
                    <a:p>
                      <a:pPr algn="ctr">
                        <a:lnSpc>
                          <a:spcPct val="115000"/>
                        </a:lnSpc>
                        <a:spcAft>
                          <a:spcPts val="0"/>
                        </a:spcAft>
                      </a:pPr>
                      <a:r>
                        <a:rPr lang="en-US" dirty="0"/>
                        <a:t>Mitral stenosis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Heart apex </a:t>
                      </a:r>
                      <a:r>
                        <a:rPr lang="en-US" dirty="0" smtClean="0"/>
                        <a:t>           (</a:t>
                      </a:r>
                      <a:r>
                        <a:rPr lang="en-US" dirty="0" err="1" smtClean="0"/>
                        <a:t>midclavicular</a:t>
                      </a:r>
                      <a:r>
                        <a:rPr lang="en-US" dirty="0"/>
                        <a:t> </a:t>
                      </a:r>
                      <a:r>
                        <a:rPr lang="en-US" dirty="0" smtClean="0"/>
                        <a:t>    5th</a:t>
                      </a:r>
                      <a:r>
                        <a:rPr lang="en-US" dirty="0"/>
                        <a:t> left </a:t>
                      </a:r>
                      <a:r>
                        <a:rPr lang="en-US" dirty="0" smtClean="0"/>
                        <a:t>  ICS</a:t>
                      </a:r>
                      <a:r>
                        <a:rPr lang="en-US" dirty="0"/>
                        <a:t>)</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Delayed diastolic murmur with a </a:t>
                      </a:r>
                      <a:r>
                        <a:rPr lang="en-US" dirty="0" smtClean="0"/>
                        <a:t>decrescendo</a:t>
                      </a:r>
                      <a:r>
                        <a:rPr lang="en-US" baseline="0" dirty="0" smtClean="0"/>
                        <a:t> with presystolic accentuation </a:t>
                      </a:r>
                      <a:r>
                        <a:rPr lang="en-US" dirty="0"/>
                        <a:t>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“Tympanic” 1st </a:t>
                      </a:r>
                      <a:r>
                        <a:rPr lang="en-US" dirty="0" smtClean="0"/>
                        <a:t> heart</a:t>
                      </a:r>
                      <a:r>
                        <a:rPr lang="en-US" dirty="0"/>
                        <a:t> sound</a:t>
                      </a:r>
                    </a:p>
                    <a:p>
                      <a:pPr marL="342900" lvl="0" indent="-342900">
                        <a:lnSpc>
                          <a:spcPct val="115000"/>
                        </a:lnSpc>
                        <a:spcAft>
                          <a:spcPts val="1000"/>
                        </a:spcAft>
                        <a:buSzPts val="1000"/>
                        <a:buFont typeface="Symbol"/>
                        <a:buChar char=""/>
                        <a:tabLst>
                          <a:tab pos="457200" algn="l"/>
                        </a:tabLst>
                      </a:pPr>
                      <a:r>
                        <a:rPr lang="en-US" dirty="0"/>
                        <a:t>Mitral opening murmur/opening snap (OS)</a:t>
                      </a:r>
                    </a:p>
                  </a:txBody>
                  <a:tcPr marL="45720" marR="45720"/>
                </a:tc>
              </a:tr>
              <a:tr h="0">
                <a:tc>
                  <a:txBody>
                    <a:bodyPr/>
                    <a:lstStyle/>
                    <a:p>
                      <a:pPr algn="ctr">
                        <a:lnSpc>
                          <a:spcPct val="115000"/>
                        </a:lnSpc>
                        <a:spcAft>
                          <a:spcPts val="0"/>
                        </a:spcAft>
                      </a:pPr>
                      <a:r>
                        <a:rPr lang="en-US" dirty="0"/>
                        <a:t>Mitral valve prolapse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Heart apex </a:t>
                      </a:r>
                      <a:r>
                        <a:rPr lang="en-US" dirty="0" smtClean="0"/>
                        <a:t>          (</a:t>
                      </a:r>
                      <a:r>
                        <a:rPr lang="en-US" dirty="0" err="1"/>
                        <a:t>midclavicular</a:t>
                      </a:r>
                      <a:r>
                        <a:rPr lang="en-US" dirty="0"/>
                        <a:t> </a:t>
                      </a:r>
                      <a:r>
                        <a:rPr lang="en-US" dirty="0" smtClean="0"/>
                        <a:t>    5th</a:t>
                      </a:r>
                      <a:r>
                        <a:rPr lang="en-US" dirty="0"/>
                        <a:t> left ICS)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Late-systolic crescendo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Mid-systolic high-frequency click</a:t>
                      </a:r>
                    </a:p>
                  </a:txBody>
                  <a:tcPr marL="45720" marR="45720"/>
                </a:tc>
              </a:tr>
            </a:tbl>
          </a:graphicData>
        </a:graphic>
      </p:graphicFrame>
    </p:spTree>
    <p:extLst>
      <p:ext uri="{BB962C8B-B14F-4D97-AF65-F5344CB8AC3E}">
        <p14:creationId xmlns:p14="http://schemas.microsoft.com/office/powerpoint/2010/main" val="328048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156176" y="6165304"/>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362116424"/>
              </p:ext>
            </p:extLst>
          </p:nvPr>
        </p:nvGraphicFramePr>
        <p:xfrm>
          <a:off x="539552" y="846296"/>
          <a:ext cx="8229600" cy="4886960"/>
        </p:xfrm>
        <a:graphic>
          <a:graphicData uri="http://schemas.openxmlformats.org/drawingml/2006/table">
            <a:tbl>
              <a:tblPr firstRow="1" firstCol="1" bandRow="1">
                <a:tableStyleId>{5DA37D80-6434-44D0-A028-1B22A696006F}</a:tableStyleId>
              </a:tblPr>
              <a:tblGrid>
                <a:gridCol w="1368152"/>
                <a:gridCol w="1800200"/>
                <a:gridCol w="2304256"/>
                <a:gridCol w="2756992"/>
              </a:tblGrid>
              <a:tr h="0">
                <a:tc gridSpan="4">
                  <a:txBody>
                    <a:bodyPr/>
                    <a:lstStyle/>
                    <a:p>
                      <a:pPr algn="ctr">
                        <a:lnSpc>
                          <a:spcPct val="100000"/>
                        </a:lnSpc>
                        <a:spcBef>
                          <a:spcPts val="600"/>
                        </a:spcBef>
                        <a:spcAft>
                          <a:spcPts val="600"/>
                        </a:spcAft>
                      </a:pPr>
                      <a:r>
                        <a:rPr lang="en-US" dirty="0"/>
                        <a:t>Auscultation in </a:t>
                      </a:r>
                      <a:r>
                        <a:rPr lang="en-US" dirty="0" err="1"/>
                        <a:t>valvular</a:t>
                      </a:r>
                      <a:r>
                        <a:rPr lang="en-US" dirty="0"/>
                        <a:t> defects</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nSpc>
                          <a:spcPct val="100000"/>
                        </a:lnSpc>
                      </a:pPr>
                      <a:endParaRPr lang="en-US"/>
                    </a:p>
                  </a:txBody>
                  <a:tcPr marL="45720" marR="45720"/>
                </a:tc>
                <a:tc>
                  <a:txBody>
                    <a:bodyPr/>
                    <a:lstStyle/>
                    <a:p>
                      <a:pPr algn="ctr">
                        <a:lnSpc>
                          <a:spcPct val="100000"/>
                        </a:lnSpc>
                        <a:spcBef>
                          <a:spcPts val="600"/>
                        </a:spcBef>
                        <a:spcAft>
                          <a:spcPts val="600"/>
                        </a:spcAft>
                      </a:pPr>
                      <a:r>
                        <a:rPr lang="en-US"/>
                        <a:t>Maximum point</a:t>
                      </a:r>
                    </a:p>
                  </a:txBody>
                  <a:tcPr marL="45720" marR="45720"/>
                </a:tc>
                <a:tc>
                  <a:txBody>
                    <a:bodyPr/>
                    <a:lstStyle/>
                    <a:p>
                      <a:pPr algn="ctr">
                        <a:lnSpc>
                          <a:spcPct val="100000"/>
                        </a:lnSpc>
                        <a:spcBef>
                          <a:spcPts val="600"/>
                        </a:spcBef>
                        <a:spcAft>
                          <a:spcPts val="600"/>
                        </a:spcAft>
                      </a:pPr>
                      <a:r>
                        <a:rPr lang="en-US" dirty="0"/>
                        <a:t>Murmur</a:t>
                      </a:r>
                    </a:p>
                  </a:txBody>
                  <a:tcPr marL="45720" marR="45720"/>
                </a:tc>
                <a:tc>
                  <a:txBody>
                    <a:bodyPr/>
                    <a:lstStyle/>
                    <a:p>
                      <a:pPr algn="ctr">
                        <a:lnSpc>
                          <a:spcPct val="100000"/>
                        </a:lnSpc>
                        <a:spcBef>
                          <a:spcPts val="600"/>
                        </a:spcBef>
                        <a:spcAft>
                          <a:spcPts val="600"/>
                        </a:spcAft>
                      </a:pPr>
                      <a:r>
                        <a:rPr lang="en-US"/>
                        <a:t>Characteristics</a:t>
                      </a:r>
                    </a:p>
                  </a:txBody>
                  <a:tcPr marL="45720" marR="45720"/>
                </a:tc>
              </a:tr>
              <a:tr h="0">
                <a:tc>
                  <a:txBody>
                    <a:bodyPr/>
                    <a:lstStyle/>
                    <a:p>
                      <a:pPr algn="ctr">
                        <a:lnSpc>
                          <a:spcPct val="100000"/>
                        </a:lnSpc>
                        <a:spcAft>
                          <a:spcPts val="0"/>
                        </a:spcAft>
                      </a:pPr>
                      <a:r>
                        <a:rPr lang="en-US" dirty="0"/>
                        <a:t>Mitral regurgitation</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Heart apex </a:t>
                      </a:r>
                      <a:r>
                        <a:rPr lang="en-US" dirty="0" smtClean="0"/>
                        <a:t>     (</a:t>
                      </a:r>
                      <a:r>
                        <a:rPr lang="en-US" dirty="0" err="1"/>
                        <a:t>midclavicular</a:t>
                      </a:r>
                      <a:r>
                        <a:rPr lang="en-US" dirty="0"/>
                        <a:t> 5th left ICS)</a:t>
                      </a:r>
                    </a:p>
                    <a:p>
                      <a:pPr marL="342900" lvl="0" indent="-342900">
                        <a:lnSpc>
                          <a:spcPct val="100000"/>
                        </a:lnSpc>
                        <a:spcAft>
                          <a:spcPts val="1000"/>
                        </a:spcAft>
                        <a:buSzPts val="1000"/>
                        <a:buFont typeface="Symbol"/>
                        <a:buChar char=""/>
                        <a:tabLst>
                          <a:tab pos="457200" algn="l"/>
                        </a:tabLst>
                      </a:pPr>
                      <a:r>
                        <a:rPr lang="en-US" dirty="0"/>
                        <a:t>Left axilla </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err="1"/>
                        <a:t>Holosystolic</a:t>
                      </a:r>
                      <a:r>
                        <a:rPr lang="en-US" dirty="0"/>
                        <a:t> </a:t>
                      </a:r>
                      <a:r>
                        <a:rPr lang="en-US" dirty="0" smtClean="0"/>
                        <a:t>           murmur</a:t>
                      </a:r>
                      <a:r>
                        <a:rPr lang="en-US" dirty="0"/>
                        <a:t> </a:t>
                      </a:r>
                    </a:p>
                    <a:p>
                      <a:pPr marL="342900" lvl="0" indent="-342900">
                        <a:lnSpc>
                          <a:spcPct val="100000"/>
                        </a:lnSpc>
                        <a:spcAft>
                          <a:spcPts val="1000"/>
                        </a:spcAft>
                        <a:buSzPts val="1000"/>
                        <a:buFont typeface="Symbol"/>
                        <a:buChar char=""/>
                        <a:tabLst>
                          <a:tab pos="457200" algn="l"/>
                        </a:tabLst>
                      </a:pPr>
                      <a:r>
                        <a:rPr lang="en-US" dirty="0"/>
                        <a:t>3rd heart sound audible</a:t>
                      </a:r>
                    </a:p>
                    <a:p>
                      <a:pPr marL="342900" lvl="0" indent="-342900">
                        <a:lnSpc>
                          <a:spcPct val="100000"/>
                        </a:lnSpc>
                        <a:spcAft>
                          <a:spcPts val="1000"/>
                        </a:spcAft>
                        <a:buSzPts val="1000"/>
                        <a:buFont typeface="Symbol"/>
                        <a:buChar char=""/>
                        <a:tabLst>
                          <a:tab pos="457200" algn="l"/>
                        </a:tabLst>
                      </a:pPr>
                      <a:r>
                        <a:rPr lang="en-US" dirty="0"/>
                        <a:t>Quiet 1st heart </a:t>
                      </a:r>
                      <a:r>
                        <a:rPr lang="en-US" dirty="0" smtClean="0"/>
                        <a:t>       sound</a:t>
                      </a:r>
                      <a:endParaRPr lang="en-US" dirty="0"/>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Blowing</a:t>
                      </a:r>
                    </a:p>
                    <a:p>
                      <a:pPr marL="342900" lvl="0" indent="-342900">
                        <a:lnSpc>
                          <a:spcPct val="100000"/>
                        </a:lnSpc>
                        <a:spcAft>
                          <a:spcPts val="1000"/>
                        </a:spcAft>
                        <a:buSzPts val="1000"/>
                        <a:buFont typeface="Symbol"/>
                        <a:buChar char=""/>
                        <a:tabLst>
                          <a:tab pos="457200" algn="l"/>
                        </a:tabLst>
                      </a:pPr>
                      <a:r>
                        <a:rPr lang="en-US" dirty="0"/>
                        <a:t>Radiation into the axilla</a:t>
                      </a:r>
                    </a:p>
                  </a:txBody>
                  <a:tcPr marL="45720" marR="45720"/>
                </a:tc>
              </a:tr>
              <a:tr h="0">
                <a:tc>
                  <a:txBody>
                    <a:bodyPr/>
                    <a:lstStyle/>
                    <a:p>
                      <a:pPr algn="ctr">
                        <a:lnSpc>
                          <a:spcPct val="100000"/>
                        </a:lnSpc>
                        <a:spcBef>
                          <a:spcPts val="600"/>
                        </a:spcBef>
                        <a:spcAft>
                          <a:spcPts val="600"/>
                        </a:spcAft>
                      </a:pPr>
                      <a:r>
                        <a:rPr lang="en-US" dirty="0"/>
                        <a:t>Pulmonary stenosis</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Pulmonary valve (parasternal 2nd left </a:t>
                      </a:r>
                      <a:r>
                        <a:rPr lang="en-US" dirty="0" smtClean="0"/>
                        <a:t>   ICS</a:t>
                      </a:r>
                      <a:r>
                        <a:rPr lang="en-US" dirty="0"/>
                        <a:t>)</a:t>
                      </a:r>
                    </a:p>
                  </a:txBody>
                  <a:tcPr marL="45720" marR="45720"/>
                </a:tc>
                <a:tc>
                  <a:txBody>
                    <a:bodyPr/>
                    <a:lstStyle/>
                    <a:p>
                      <a:pPr marL="342900" lvl="0" indent="-342900" rtl="0">
                        <a:lnSpc>
                          <a:spcPct val="100000"/>
                        </a:lnSpc>
                        <a:spcAft>
                          <a:spcPts val="1000"/>
                        </a:spcAft>
                        <a:buSzPts val="1000"/>
                        <a:buFont typeface="Symbol"/>
                        <a:buChar char=""/>
                        <a:tabLst>
                          <a:tab pos="457200" algn="l"/>
                        </a:tabLst>
                      </a:pPr>
                      <a:r>
                        <a:rPr lang="en-US" dirty="0"/>
                        <a:t>Crescendo-decrescendo </a:t>
                      </a:r>
                      <a:r>
                        <a:rPr lang="en-US" dirty="0" smtClean="0"/>
                        <a:t>          ejection</a:t>
                      </a:r>
                      <a:r>
                        <a:rPr lang="en-US" dirty="0"/>
                        <a:t> systolic </a:t>
                      </a:r>
                      <a:r>
                        <a:rPr lang="en-US" dirty="0" smtClean="0"/>
                        <a:t>     murmur</a:t>
                      </a:r>
                      <a:r>
                        <a:rPr lang="en-US" dirty="0"/>
                        <a:t> </a:t>
                      </a:r>
                    </a:p>
                  </a:txBody>
                  <a:tcPr marL="45720" marR="45720"/>
                </a:tc>
                <a:tc>
                  <a:txBody>
                    <a:bodyPr/>
                    <a:lstStyle/>
                    <a:p>
                      <a:pPr marL="342900" lvl="0" indent="-342900" rtl="0">
                        <a:lnSpc>
                          <a:spcPct val="100000"/>
                        </a:lnSpc>
                        <a:spcBef>
                          <a:spcPts val="600"/>
                        </a:spcBef>
                        <a:spcAft>
                          <a:spcPts val="600"/>
                        </a:spcAft>
                        <a:buSzPts val="1000"/>
                        <a:buFont typeface="Symbol"/>
                        <a:buChar char=""/>
                        <a:tabLst>
                          <a:tab pos="457200" algn="l"/>
                        </a:tabLst>
                      </a:pPr>
                      <a:r>
                        <a:rPr lang="en-US" dirty="0"/>
                        <a:t>Possible radiation into the back</a:t>
                      </a:r>
                    </a:p>
                    <a:p>
                      <a:pPr marL="342900" lvl="0" indent="-342900">
                        <a:lnSpc>
                          <a:spcPct val="100000"/>
                        </a:lnSpc>
                        <a:spcBef>
                          <a:spcPts val="600"/>
                        </a:spcBef>
                        <a:spcAft>
                          <a:spcPts val="600"/>
                        </a:spcAft>
                        <a:buSzPts val="1000"/>
                        <a:buFont typeface="Symbol"/>
                        <a:buChar char=""/>
                        <a:tabLst>
                          <a:tab pos="457200" algn="l"/>
                        </a:tabLst>
                      </a:pPr>
                      <a:r>
                        <a:rPr lang="en-US" dirty="0"/>
                        <a:t>Possible early systolic pulmonary ejection click and/or widely split 2nd heart sound </a:t>
                      </a:r>
                    </a:p>
                  </a:txBody>
                  <a:tcPr marL="45720" marR="45720"/>
                </a:tc>
              </a:tr>
            </a:tbl>
          </a:graphicData>
        </a:graphic>
      </p:graphicFrame>
    </p:spTree>
    <p:extLst>
      <p:ext uri="{BB962C8B-B14F-4D97-AF65-F5344CB8AC3E}">
        <p14:creationId xmlns:p14="http://schemas.microsoft.com/office/powerpoint/2010/main" val="3280488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301892582"/>
              </p:ext>
            </p:extLst>
          </p:nvPr>
        </p:nvGraphicFramePr>
        <p:xfrm>
          <a:off x="457200" y="591538"/>
          <a:ext cx="8229600" cy="4909312"/>
        </p:xfrm>
        <a:graphic>
          <a:graphicData uri="http://schemas.openxmlformats.org/drawingml/2006/table">
            <a:tbl>
              <a:tblPr firstRow="1" firstCol="1" bandRow="1">
                <a:tableStyleId>{5DA37D80-6434-44D0-A028-1B22A696006F}</a:tableStyleId>
              </a:tblPr>
              <a:tblGrid>
                <a:gridCol w="1738536"/>
                <a:gridCol w="2376264"/>
                <a:gridCol w="2057400"/>
                <a:gridCol w="2057400"/>
              </a:tblGrid>
              <a:tr h="0">
                <a:tc gridSpan="4">
                  <a:txBody>
                    <a:bodyPr/>
                    <a:lstStyle/>
                    <a:p>
                      <a:pPr algn="ctr">
                        <a:lnSpc>
                          <a:spcPct val="115000"/>
                        </a:lnSpc>
                        <a:spcBef>
                          <a:spcPts val="600"/>
                        </a:spcBef>
                        <a:spcAft>
                          <a:spcPts val="600"/>
                        </a:spcAft>
                      </a:pPr>
                      <a:r>
                        <a:rPr lang="en-US" dirty="0"/>
                        <a:t>Auscultation in </a:t>
                      </a:r>
                      <a:r>
                        <a:rPr lang="en-US" dirty="0" err="1"/>
                        <a:t>valvular</a:t>
                      </a:r>
                      <a:r>
                        <a:rPr lang="en-US" dirty="0"/>
                        <a:t> defects</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nSpc>
                          <a:spcPct val="115000"/>
                        </a:lnSpc>
                      </a:pPr>
                      <a:endParaRPr lang="en-US"/>
                    </a:p>
                  </a:txBody>
                  <a:tcPr marL="45720" marR="45720"/>
                </a:tc>
                <a:tc>
                  <a:txBody>
                    <a:bodyPr/>
                    <a:lstStyle/>
                    <a:p>
                      <a:pPr algn="ctr">
                        <a:lnSpc>
                          <a:spcPct val="115000"/>
                        </a:lnSpc>
                        <a:spcBef>
                          <a:spcPts val="600"/>
                        </a:spcBef>
                        <a:spcAft>
                          <a:spcPts val="600"/>
                        </a:spcAft>
                      </a:pPr>
                      <a:r>
                        <a:rPr lang="en-US"/>
                        <a:t>Maximum point</a:t>
                      </a:r>
                    </a:p>
                  </a:txBody>
                  <a:tcPr marL="45720" marR="45720"/>
                </a:tc>
                <a:tc>
                  <a:txBody>
                    <a:bodyPr/>
                    <a:lstStyle/>
                    <a:p>
                      <a:pPr algn="ctr">
                        <a:lnSpc>
                          <a:spcPct val="115000"/>
                        </a:lnSpc>
                        <a:spcBef>
                          <a:spcPts val="600"/>
                        </a:spcBef>
                        <a:spcAft>
                          <a:spcPts val="600"/>
                        </a:spcAft>
                      </a:pPr>
                      <a:r>
                        <a:rPr lang="en-US" dirty="0"/>
                        <a:t>Murmur</a:t>
                      </a:r>
                    </a:p>
                  </a:txBody>
                  <a:tcPr marL="45720" marR="45720"/>
                </a:tc>
                <a:tc>
                  <a:txBody>
                    <a:bodyPr/>
                    <a:lstStyle/>
                    <a:p>
                      <a:pPr algn="ctr">
                        <a:lnSpc>
                          <a:spcPct val="115000"/>
                        </a:lnSpc>
                        <a:spcBef>
                          <a:spcPts val="600"/>
                        </a:spcBef>
                        <a:spcAft>
                          <a:spcPts val="600"/>
                        </a:spcAft>
                      </a:pPr>
                      <a:r>
                        <a:rPr lang="en-US"/>
                        <a:t>Characteristics</a:t>
                      </a:r>
                    </a:p>
                  </a:txBody>
                  <a:tcPr marL="45720" marR="45720"/>
                </a:tc>
              </a:tr>
              <a:tr h="0">
                <a:tc>
                  <a:txBody>
                    <a:bodyPr/>
                    <a:lstStyle/>
                    <a:p>
                      <a:pPr algn="ctr">
                        <a:lnSpc>
                          <a:spcPct val="115000"/>
                        </a:lnSpc>
                        <a:spcAft>
                          <a:spcPts val="0"/>
                        </a:spcAft>
                      </a:pPr>
                      <a:r>
                        <a:rPr lang="en-US" dirty="0"/>
                        <a:t>Pulmonary regurgitation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Pulmonary valve (parasternal 2nd left ICS)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Diastolic murmur with a decrescendo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Graham Steel murmur: </a:t>
                      </a:r>
                      <a:r>
                        <a:rPr lang="en-US" dirty="0" smtClean="0"/>
                        <a:t>   high-frequency</a:t>
                      </a:r>
                      <a:r>
                        <a:rPr lang="en-US" dirty="0"/>
                        <a:t> decrescendo diastolic murmur</a:t>
                      </a:r>
                    </a:p>
                  </a:txBody>
                  <a:tcPr marL="45720" marR="45720"/>
                </a:tc>
              </a:tr>
              <a:tr h="0">
                <a:tc>
                  <a:txBody>
                    <a:bodyPr/>
                    <a:lstStyle/>
                    <a:p>
                      <a:pPr algn="ctr">
                        <a:lnSpc>
                          <a:spcPct val="115000"/>
                        </a:lnSpc>
                        <a:spcAft>
                          <a:spcPts val="0"/>
                        </a:spcAft>
                      </a:pPr>
                      <a:r>
                        <a:rPr lang="en-US" dirty="0"/>
                        <a:t>Tricuspid stenosis </a:t>
                      </a:r>
                      <a:r>
                        <a:rPr lang="en-US" dirty="0" smtClean="0"/>
                        <a:t>               (</a:t>
                      </a:r>
                      <a:r>
                        <a:rPr lang="en-US" dirty="0"/>
                        <a:t>extremely rare)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Tricuspid valve (parasternal </a:t>
                      </a:r>
                      <a:r>
                        <a:rPr lang="en-US" dirty="0" smtClean="0"/>
                        <a:t>   4th</a:t>
                      </a:r>
                      <a:r>
                        <a:rPr lang="en-US" dirty="0"/>
                        <a:t> left ICS)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Delayed diastolic murmur with </a:t>
                      </a:r>
                      <a:r>
                        <a:rPr lang="en-US" dirty="0" smtClean="0"/>
                        <a:t>a </a:t>
                      </a:r>
                      <a:r>
                        <a:rPr lang="en-US" dirty="0"/>
                        <a:t>decrescendo </a:t>
                      </a:r>
                    </a:p>
                    <a:p>
                      <a:pPr marL="342900" lvl="0" indent="-342900">
                        <a:lnSpc>
                          <a:spcPct val="115000"/>
                        </a:lnSpc>
                        <a:spcAft>
                          <a:spcPts val="1000"/>
                        </a:spcAft>
                        <a:buSzPts val="1000"/>
                        <a:buFont typeface="Symbol"/>
                        <a:buChar char=""/>
                        <a:tabLst>
                          <a:tab pos="457200" algn="l"/>
                        </a:tabLst>
                      </a:pPr>
                      <a:r>
                        <a:rPr lang="en-US" dirty="0"/>
                        <a:t>Possible pre-systolic </a:t>
                      </a:r>
                      <a:r>
                        <a:rPr lang="en-US" dirty="0" smtClean="0"/>
                        <a:t>                crescendo</a:t>
                      </a:r>
                      <a:endParaRPr lang="en-US" dirty="0"/>
                    </a:p>
                  </a:txBody>
                  <a:tcPr marL="45720" marR="45720"/>
                </a:tc>
                <a:tc>
                  <a:txBody>
                    <a:bodyPr/>
                    <a:lstStyle/>
                    <a:p>
                      <a:pPr>
                        <a:lnSpc>
                          <a:spcPct val="115000"/>
                        </a:lnSpc>
                      </a:pPr>
                      <a:endParaRPr lang="en-US" dirty="0"/>
                    </a:p>
                  </a:txBody>
                  <a:tcPr marL="45720" marR="45720"/>
                </a:tc>
              </a:tr>
            </a:tbl>
          </a:graphicData>
        </a:graphic>
      </p:graphicFrame>
    </p:spTree>
    <p:extLst>
      <p:ext uri="{BB962C8B-B14F-4D97-AF65-F5344CB8AC3E}">
        <p14:creationId xmlns:p14="http://schemas.microsoft.com/office/powerpoint/2010/main" val="3280488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59405407"/>
              </p:ext>
            </p:extLst>
          </p:nvPr>
        </p:nvGraphicFramePr>
        <p:xfrm>
          <a:off x="395536" y="1703568"/>
          <a:ext cx="8229600" cy="2482596"/>
        </p:xfrm>
        <a:graphic>
          <a:graphicData uri="http://schemas.openxmlformats.org/drawingml/2006/table">
            <a:tbl>
              <a:tblPr firstRow="1" firstCol="1" bandRow="1">
                <a:tableStyleId>{5DA37D80-6434-44D0-A028-1B22A696006F}</a:tableStyleId>
              </a:tblPr>
              <a:tblGrid>
                <a:gridCol w="2057400"/>
                <a:gridCol w="2191072"/>
                <a:gridCol w="1923728"/>
                <a:gridCol w="2057400"/>
              </a:tblGrid>
              <a:tr h="0">
                <a:tc gridSpan="4">
                  <a:txBody>
                    <a:bodyPr/>
                    <a:lstStyle/>
                    <a:p>
                      <a:pPr algn="ctr">
                        <a:lnSpc>
                          <a:spcPct val="115000"/>
                        </a:lnSpc>
                        <a:spcBef>
                          <a:spcPts val="600"/>
                        </a:spcBef>
                        <a:spcAft>
                          <a:spcPts val="600"/>
                        </a:spcAft>
                      </a:pPr>
                      <a:r>
                        <a:rPr lang="en-US" dirty="0"/>
                        <a:t>Auscultation in </a:t>
                      </a:r>
                      <a:r>
                        <a:rPr lang="en-US" dirty="0" err="1"/>
                        <a:t>valvular</a:t>
                      </a:r>
                      <a:r>
                        <a:rPr lang="en-US" dirty="0"/>
                        <a:t> defects</a:t>
                      </a:r>
                    </a:p>
                  </a:txBody>
                  <a:tcPr marL="45720" marR="45720"/>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nSpc>
                          <a:spcPct val="115000"/>
                        </a:lnSpc>
                      </a:pPr>
                      <a:endParaRPr lang="en-US"/>
                    </a:p>
                  </a:txBody>
                  <a:tcPr marL="45720" marR="45720"/>
                </a:tc>
                <a:tc>
                  <a:txBody>
                    <a:bodyPr/>
                    <a:lstStyle/>
                    <a:p>
                      <a:pPr algn="ctr">
                        <a:lnSpc>
                          <a:spcPct val="115000"/>
                        </a:lnSpc>
                        <a:spcBef>
                          <a:spcPts val="600"/>
                        </a:spcBef>
                        <a:spcAft>
                          <a:spcPts val="600"/>
                        </a:spcAft>
                      </a:pPr>
                      <a:r>
                        <a:rPr lang="en-US"/>
                        <a:t>Maximum point</a:t>
                      </a:r>
                    </a:p>
                  </a:txBody>
                  <a:tcPr marL="45720" marR="45720"/>
                </a:tc>
                <a:tc>
                  <a:txBody>
                    <a:bodyPr/>
                    <a:lstStyle/>
                    <a:p>
                      <a:pPr algn="ctr">
                        <a:lnSpc>
                          <a:spcPct val="115000"/>
                        </a:lnSpc>
                        <a:spcBef>
                          <a:spcPts val="600"/>
                        </a:spcBef>
                        <a:spcAft>
                          <a:spcPts val="600"/>
                        </a:spcAft>
                      </a:pPr>
                      <a:r>
                        <a:rPr lang="en-US" dirty="0"/>
                        <a:t>Murmur</a:t>
                      </a:r>
                    </a:p>
                  </a:txBody>
                  <a:tcPr marL="45720" marR="45720"/>
                </a:tc>
                <a:tc>
                  <a:txBody>
                    <a:bodyPr/>
                    <a:lstStyle/>
                    <a:p>
                      <a:pPr algn="ctr">
                        <a:lnSpc>
                          <a:spcPct val="115000"/>
                        </a:lnSpc>
                        <a:spcBef>
                          <a:spcPts val="600"/>
                        </a:spcBef>
                        <a:spcAft>
                          <a:spcPts val="600"/>
                        </a:spcAft>
                      </a:pPr>
                      <a:r>
                        <a:rPr lang="en-US"/>
                        <a:t>Characteristics</a:t>
                      </a:r>
                    </a:p>
                  </a:txBody>
                  <a:tcPr marL="45720" marR="45720"/>
                </a:tc>
              </a:tr>
              <a:tr h="0">
                <a:tc>
                  <a:txBody>
                    <a:bodyPr/>
                    <a:lstStyle/>
                    <a:p>
                      <a:pPr algn="ctr">
                        <a:lnSpc>
                          <a:spcPct val="115000"/>
                        </a:lnSpc>
                        <a:spcAft>
                          <a:spcPts val="0"/>
                        </a:spcAft>
                      </a:pPr>
                      <a:r>
                        <a:rPr lang="en-US" dirty="0"/>
                        <a:t>Tricuspid regurgitation </a:t>
                      </a:r>
                      <a:r>
                        <a:rPr lang="en-US" dirty="0" smtClean="0"/>
                        <a:t>            (</a:t>
                      </a:r>
                      <a:r>
                        <a:rPr lang="en-US" dirty="0"/>
                        <a:t>extremely rare)</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Tricuspid valve (parasternal 4th left ICS)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err="1"/>
                        <a:t>Holosystolic</a:t>
                      </a:r>
                      <a:r>
                        <a:rPr lang="en-US" dirty="0"/>
                        <a:t> </a:t>
                      </a:r>
                      <a:r>
                        <a:rPr lang="en-US" dirty="0" smtClean="0"/>
                        <a:t>    murmur</a:t>
                      </a:r>
                      <a:r>
                        <a:rPr lang="en-US" dirty="0"/>
                        <a:t> </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dirty="0"/>
                        <a:t>Augmentation of the murmur's intensity with inspiration (Carvallo's sign)</a:t>
                      </a:r>
                    </a:p>
                  </a:txBody>
                  <a:tcPr marL="45720" marR="45720"/>
                </a:tc>
              </a:tr>
            </a:tbl>
          </a:graphicData>
        </a:graphic>
      </p:graphicFrame>
    </p:spTree>
    <p:extLst>
      <p:ext uri="{BB962C8B-B14F-4D97-AF65-F5344CB8AC3E}">
        <p14:creationId xmlns:p14="http://schemas.microsoft.com/office/powerpoint/2010/main" val="3280488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116632"/>
            <a:ext cx="8886825" cy="655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488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916832"/>
            <a:ext cx="8496944" cy="2400657"/>
          </a:xfrm>
          <a:prstGeom prst="rect">
            <a:avLst/>
          </a:prstGeom>
        </p:spPr>
        <p:txBody>
          <a:bodyPr wrap="square">
            <a:spAutoFit/>
          </a:bodyPr>
          <a:lstStyle/>
          <a:p>
            <a:r>
              <a:rPr lang="en-US" sz="3000" b="1" dirty="0"/>
              <a:t>Treatment</a:t>
            </a:r>
          </a:p>
          <a:p>
            <a:r>
              <a:rPr lang="en-US" sz="3000" b="1" dirty="0"/>
              <a:t>Symptomatic</a:t>
            </a:r>
          </a:p>
          <a:p>
            <a:pPr marL="285750" indent="-285750">
              <a:buFont typeface="Wingdings" pitchFamily="2" charset="2"/>
              <a:buChar char="§"/>
            </a:pPr>
            <a:r>
              <a:rPr lang="en-US" sz="3000" dirty="0"/>
              <a:t>Treatment of heart failure</a:t>
            </a:r>
          </a:p>
          <a:p>
            <a:pPr marL="285750" indent="-285750">
              <a:buFont typeface="Wingdings" pitchFamily="2" charset="2"/>
              <a:buChar char="§"/>
            </a:pPr>
            <a:r>
              <a:rPr lang="en-US" sz="3000" dirty="0"/>
              <a:t>Endocarditis prophylaxis</a:t>
            </a:r>
          </a:p>
          <a:p>
            <a:pPr marL="285750" indent="-285750">
              <a:buFont typeface="Wingdings" pitchFamily="2" charset="2"/>
              <a:buChar char="§"/>
            </a:pPr>
            <a:r>
              <a:rPr lang="en-US" sz="3000" dirty="0"/>
              <a:t>Prevention of thromboembolism (if necessary)</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52736"/>
            <a:ext cx="8640960" cy="4247317"/>
          </a:xfrm>
          <a:prstGeom prst="rect">
            <a:avLst/>
          </a:prstGeom>
        </p:spPr>
        <p:txBody>
          <a:bodyPr wrap="square">
            <a:spAutoFit/>
          </a:bodyPr>
          <a:lstStyle/>
          <a:p>
            <a:pPr marL="285750" indent="-285750">
              <a:buFont typeface="Wingdings" pitchFamily="2" charset="2"/>
              <a:buChar char="§"/>
            </a:pPr>
            <a:r>
              <a:rPr lang="en-US" sz="3000" b="1" dirty="0"/>
              <a:t>Valve reconstruction (</a:t>
            </a:r>
            <a:r>
              <a:rPr lang="en-US" sz="3000" b="1" dirty="0" err="1"/>
              <a:t>annuloplasty</a:t>
            </a:r>
            <a:r>
              <a:rPr lang="en-US" sz="3000" b="1" dirty="0" smtClean="0"/>
              <a:t>)</a:t>
            </a:r>
          </a:p>
          <a:p>
            <a:pPr marL="742950" lvl="1" indent="-285750">
              <a:buFont typeface="Wingdings" pitchFamily="2" charset="2"/>
              <a:buChar char="§"/>
            </a:pPr>
            <a:r>
              <a:rPr lang="en-US" sz="3000" dirty="0" smtClean="0"/>
              <a:t>Procedure</a:t>
            </a:r>
            <a:r>
              <a:rPr lang="en-US" sz="3000" dirty="0"/>
              <a:t>: ring-shaped device attached to the outside of the valve opening to re-establish shape and function of valve</a:t>
            </a:r>
          </a:p>
          <a:p>
            <a:pPr marL="742950" lvl="1" indent="-285750">
              <a:buFont typeface="Wingdings" pitchFamily="2" charset="2"/>
              <a:buChar char="§"/>
            </a:pPr>
            <a:r>
              <a:rPr lang="en-US" sz="3000" dirty="0"/>
              <a:t>Reduced thromboembolic risk compared to mechanical valve replacement; but high risk of recurring stenosis</a:t>
            </a:r>
          </a:p>
          <a:p>
            <a:pPr marL="742950" lvl="1" indent="-285750">
              <a:buFont typeface="Wingdings" pitchFamily="2" charset="2"/>
              <a:buChar char="§"/>
            </a:pPr>
            <a:r>
              <a:rPr lang="en-US" sz="3000" dirty="0"/>
              <a:t>Lower mortality rate than valve replacements, though replacements are more durable</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87371751"/>
              </p:ext>
            </p:extLst>
          </p:nvPr>
        </p:nvGraphicFramePr>
        <p:xfrm>
          <a:off x="457200" y="1340768"/>
          <a:ext cx="8229600" cy="2973324"/>
        </p:xfrm>
        <a:graphic>
          <a:graphicData uri="http://schemas.openxmlformats.org/drawingml/2006/table">
            <a:tbl>
              <a:tblPr firstRow="1" firstCol="1" bandRow="1">
                <a:tableStyleId>{5DA37D80-6434-44D0-A028-1B22A696006F}</a:tableStyleId>
              </a:tblPr>
              <a:tblGrid>
                <a:gridCol w="2743200"/>
                <a:gridCol w="2743200"/>
                <a:gridCol w="2743200"/>
              </a:tblGrid>
              <a:tr h="0">
                <a:tc gridSpan="3">
                  <a:txBody>
                    <a:bodyPr/>
                    <a:lstStyle/>
                    <a:p>
                      <a:pPr algn="ctr">
                        <a:lnSpc>
                          <a:spcPct val="115000"/>
                        </a:lnSpc>
                        <a:spcBef>
                          <a:spcPts val="600"/>
                        </a:spcBef>
                        <a:spcAft>
                          <a:spcPts val="600"/>
                        </a:spcAft>
                      </a:pPr>
                      <a:r>
                        <a:rPr lang="en-US" sz="2200"/>
                        <a:t>Prosthetic heart valve</a:t>
                      </a:r>
                    </a:p>
                  </a:txBody>
                  <a:tcPr marL="45720" marR="45720"/>
                </a:tc>
                <a:tc hMerge="1">
                  <a:txBody>
                    <a:bodyPr/>
                    <a:lstStyle/>
                    <a:p>
                      <a:endParaRPr lang="en-US"/>
                    </a:p>
                  </a:txBody>
                  <a:tcPr/>
                </a:tc>
                <a:tc hMerge="1">
                  <a:txBody>
                    <a:bodyPr/>
                    <a:lstStyle/>
                    <a:p>
                      <a:endParaRPr lang="en-US"/>
                    </a:p>
                  </a:txBody>
                  <a:tcPr/>
                </a:tc>
              </a:tr>
              <a:tr h="0">
                <a:tc>
                  <a:txBody>
                    <a:bodyPr/>
                    <a:lstStyle/>
                    <a:p>
                      <a:pPr>
                        <a:lnSpc>
                          <a:spcPct val="115000"/>
                        </a:lnSpc>
                      </a:pPr>
                      <a:endParaRPr lang="en-US" sz="2200"/>
                    </a:p>
                  </a:txBody>
                  <a:tcPr marL="45720" marR="45720"/>
                </a:tc>
                <a:tc>
                  <a:txBody>
                    <a:bodyPr/>
                    <a:lstStyle/>
                    <a:p>
                      <a:pPr algn="ctr">
                        <a:lnSpc>
                          <a:spcPct val="115000"/>
                        </a:lnSpc>
                        <a:spcBef>
                          <a:spcPts val="600"/>
                        </a:spcBef>
                        <a:spcAft>
                          <a:spcPts val="600"/>
                        </a:spcAft>
                      </a:pPr>
                      <a:r>
                        <a:rPr lang="en-US" sz="2200"/>
                        <a:t>Mechanical prosthetic valve</a:t>
                      </a:r>
                    </a:p>
                  </a:txBody>
                  <a:tcPr marL="45720" marR="45720"/>
                </a:tc>
                <a:tc>
                  <a:txBody>
                    <a:bodyPr/>
                    <a:lstStyle/>
                    <a:p>
                      <a:pPr algn="ctr">
                        <a:lnSpc>
                          <a:spcPct val="115000"/>
                        </a:lnSpc>
                        <a:spcBef>
                          <a:spcPts val="600"/>
                        </a:spcBef>
                        <a:spcAft>
                          <a:spcPts val="600"/>
                        </a:spcAft>
                      </a:pPr>
                      <a:r>
                        <a:rPr lang="en-US" sz="2200"/>
                        <a:t>Biological prosthetic valve </a:t>
                      </a:r>
                    </a:p>
                  </a:txBody>
                  <a:tcPr marL="45720" marR="45720"/>
                </a:tc>
              </a:tr>
              <a:tr h="0">
                <a:tc>
                  <a:txBody>
                    <a:bodyPr/>
                    <a:lstStyle/>
                    <a:p>
                      <a:pPr algn="ctr">
                        <a:lnSpc>
                          <a:spcPct val="115000"/>
                        </a:lnSpc>
                        <a:spcBef>
                          <a:spcPts val="600"/>
                        </a:spcBef>
                        <a:spcAft>
                          <a:spcPts val="600"/>
                        </a:spcAft>
                      </a:pPr>
                      <a:r>
                        <a:rPr lang="en-US" sz="2200"/>
                        <a:t>Pros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a:t>Valve has a long lifespan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t>Anticoagulation only necessary for 3 months post operation</a:t>
                      </a:r>
                    </a:p>
                  </a:txBody>
                  <a:tcPr marL="45720" marR="45720"/>
                </a:tc>
              </a:tr>
            </a:tbl>
          </a:graphicData>
        </a:graphic>
      </p:graphicFrame>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68443840"/>
              </p:ext>
            </p:extLst>
          </p:nvPr>
        </p:nvGraphicFramePr>
        <p:xfrm>
          <a:off x="395536" y="1124744"/>
          <a:ext cx="8229600" cy="3871468"/>
        </p:xfrm>
        <a:graphic>
          <a:graphicData uri="http://schemas.openxmlformats.org/drawingml/2006/table">
            <a:tbl>
              <a:tblPr firstRow="1" firstCol="1" bandRow="1">
                <a:tableStyleId>{5DA37D80-6434-44D0-A028-1B22A696006F}</a:tableStyleId>
              </a:tblPr>
              <a:tblGrid>
                <a:gridCol w="2743200"/>
                <a:gridCol w="2743200"/>
                <a:gridCol w="2743200"/>
              </a:tblGrid>
              <a:tr h="0">
                <a:tc gridSpan="3">
                  <a:txBody>
                    <a:bodyPr/>
                    <a:lstStyle/>
                    <a:p>
                      <a:pPr algn="ctr">
                        <a:lnSpc>
                          <a:spcPct val="115000"/>
                        </a:lnSpc>
                        <a:spcBef>
                          <a:spcPts val="600"/>
                        </a:spcBef>
                        <a:spcAft>
                          <a:spcPts val="600"/>
                        </a:spcAft>
                      </a:pPr>
                      <a:r>
                        <a:rPr lang="en-US" sz="2200" dirty="0"/>
                        <a:t>Prosthetic heart valve</a:t>
                      </a:r>
                    </a:p>
                  </a:txBody>
                  <a:tcPr marL="45720" marR="45720"/>
                </a:tc>
                <a:tc hMerge="1">
                  <a:txBody>
                    <a:bodyPr/>
                    <a:lstStyle/>
                    <a:p>
                      <a:endParaRPr lang="en-US"/>
                    </a:p>
                  </a:txBody>
                  <a:tcPr/>
                </a:tc>
                <a:tc hMerge="1">
                  <a:txBody>
                    <a:bodyPr/>
                    <a:lstStyle/>
                    <a:p>
                      <a:endParaRPr lang="en-US"/>
                    </a:p>
                  </a:txBody>
                  <a:tcPr/>
                </a:tc>
              </a:tr>
              <a:tr h="0">
                <a:tc>
                  <a:txBody>
                    <a:bodyPr/>
                    <a:lstStyle/>
                    <a:p>
                      <a:pPr>
                        <a:lnSpc>
                          <a:spcPct val="115000"/>
                        </a:lnSpc>
                      </a:pPr>
                      <a:endParaRPr lang="en-US" sz="2200"/>
                    </a:p>
                  </a:txBody>
                  <a:tcPr marL="45720" marR="45720"/>
                </a:tc>
                <a:tc>
                  <a:txBody>
                    <a:bodyPr/>
                    <a:lstStyle/>
                    <a:p>
                      <a:pPr algn="ctr">
                        <a:lnSpc>
                          <a:spcPct val="115000"/>
                        </a:lnSpc>
                        <a:spcBef>
                          <a:spcPts val="600"/>
                        </a:spcBef>
                        <a:spcAft>
                          <a:spcPts val="600"/>
                        </a:spcAft>
                      </a:pPr>
                      <a:r>
                        <a:rPr lang="en-US" sz="2200"/>
                        <a:t>Mechanical prosthetic valve</a:t>
                      </a:r>
                    </a:p>
                  </a:txBody>
                  <a:tcPr marL="45720" marR="45720"/>
                </a:tc>
                <a:tc>
                  <a:txBody>
                    <a:bodyPr/>
                    <a:lstStyle/>
                    <a:p>
                      <a:pPr algn="ctr">
                        <a:lnSpc>
                          <a:spcPct val="115000"/>
                        </a:lnSpc>
                        <a:spcBef>
                          <a:spcPts val="600"/>
                        </a:spcBef>
                        <a:spcAft>
                          <a:spcPts val="600"/>
                        </a:spcAft>
                      </a:pPr>
                      <a:r>
                        <a:rPr lang="en-US" sz="2200"/>
                        <a:t>Biological prosthetic valve </a:t>
                      </a:r>
                    </a:p>
                  </a:txBody>
                  <a:tcPr marL="45720" marR="45720"/>
                </a:tc>
              </a:tr>
              <a:tr h="0">
                <a:tc>
                  <a:txBody>
                    <a:bodyPr/>
                    <a:lstStyle/>
                    <a:p>
                      <a:pPr algn="ctr">
                        <a:lnSpc>
                          <a:spcPct val="115000"/>
                        </a:lnSpc>
                        <a:spcAft>
                          <a:spcPts val="0"/>
                        </a:spcAft>
                      </a:pPr>
                      <a:r>
                        <a:rPr lang="en-US" sz="2200" dirty="0"/>
                        <a:t>Cons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t>Life-long anticoagulation necessary (warfarin, aspirin)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t>Short lifespan due to sclerotic </a:t>
                      </a:r>
                      <a:r>
                        <a:rPr lang="en-US" sz="2200" dirty="0" smtClean="0"/>
                        <a:t>              degeneration</a:t>
                      </a:r>
                      <a:endParaRPr lang="en-US" sz="2200" dirty="0"/>
                    </a:p>
                    <a:p>
                      <a:pPr marL="742950" lvl="1" indent="-285750">
                        <a:lnSpc>
                          <a:spcPct val="115000"/>
                        </a:lnSpc>
                        <a:spcAft>
                          <a:spcPts val="1000"/>
                        </a:spcAft>
                        <a:buSzPts val="1000"/>
                        <a:buFont typeface="Symbol"/>
                        <a:buChar char=""/>
                        <a:tabLst>
                          <a:tab pos="914400" algn="l"/>
                        </a:tabLst>
                      </a:pPr>
                      <a:r>
                        <a:rPr lang="en-US" sz="2200" dirty="0"/>
                        <a:t>May need to be replaced </a:t>
                      </a:r>
                      <a:r>
                        <a:rPr lang="en-US" sz="2200" dirty="0" smtClean="0"/>
                        <a:t>every </a:t>
                      </a:r>
                      <a:r>
                        <a:rPr lang="en-US" sz="2200" dirty="0"/>
                        <a:t>ten years</a:t>
                      </a:r>
                    </a:p>
                  </a:txBody>
                  <a:tcPr marL="45720" marR="45720"/>
                </a:tc>
              </a:tr>
            </a:tbl>
          </a:graphicData>
        </a:graphic>
      </p:graphicFrame>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69776964"/>
              </p:ext>
            </p:extLst>
          </p:nvPr>
        </p:nvGraphicFramePr>
        <p:xfrm>
          <a:off x="323528" y="1052736"/>
          <a:ext cx="8229600" cy="4257040"/>
        </p:xfrm>
        <a:graphic>
          <a:graphicData uri="http://schemas.openxmlformats.org/drawingml/2006/table">
            <a:tbl>
              <a:tblPr firstRow="1" firstCol="1" bandRow="1">
                <a:tableStyleId>{5DA37D80-6434-44D0-A028-1B22A696006F}</a:tableStyleId>
              </a:tblPr>
              <a:tblGrid>
                <a:gridCol w="2743200"/>
                <a:gridCol w="2743200"/>
                <a:gridCol w="2743200"/>
              </a:tblGrid>
              <a:tr h="0">
                <a:tc gridSpan="3">
                  <a:txBody>
                    <a:bodyPr/>
                    <a:lstStyle/>
                    <a:p>
                      <a:pPr algn="ctr">
                        <a:lnSpc>
                          <a:spcPct val="115000"/>
                        </a:lnSpc>
                        <a:spcBef>
                          <a:spcPts val="600"/>
                        </a:spcBef>
                        <a:spcAft>
                          <a:spcPts val="600"/>
                        </a:spcAft>
                      </a:pPr>
                      <a:r>
                        <a:rPr lang="en-US" sz="2200"/>
                        <a:t>Prosthetic heart valve</a:t>
                      </a:r>
                    </a:p>
                  </a:txBody>
                  <a:tcPr marL="45720" marR="45720"/>
                </a:tc>
                <a:tc hMerge="1">
                  <a:txBody>
                    <a:bodyPr/>
                    <a:lstStyle/>
                    <a:p>
                      <a:endParaRPr lang="en-US"/>
                    </a:p>
                  </a:txBody>
                  <a:tcPr/>
                </a:tc>
                <a:tc hMerge="1">
                  <a:txBody>
                    <a:bodyPr/>
                    <a:lstStyle/>
                    <a:p>
                      <a:endParaRPr lang="en-US"/>
                    </a:p>
                  </a:txBody>
                  <a:tcPr/>
                </a:tc>
              </a:tr>
              <a:tr h="0">
                <a:tc>
                  <a:txBody>
                    <a:bodyPr/>
                    <a:lstStyle/>
                    <a:p>
                      <a:pPr>
                        <a:lnSpc>
                          <a:spcPct val="115000"/>
                        </a:lnSpc>
                      </a:pPr>
                      <a:endParaRPr lang="en-US" sz="2200"/>
                    </a:p>
                  </a:txBody>
                  <a:tcPr marL="45720" marR="45720"/>
                </a:tc>
                <a:tc>
                  <a:txBody>
                    <a:bodyPr/>
                    <a:lstStyle/>
                    <a:p>
                      <a:pPr algn="ctr">
                        <a:lnSpc>
                          <a:spcPct val="115000"/>
                        </a:lnSpc>
                        <a:spcBef>
                          <a:spcPts val="600"/>
                        </a:spcBef>
                        <a:spcAft>
                          <a:spcPts val="600"/>
                        </a:spcAft>
                      </a:pPr>
                      <a:r>
                        <a:rPr lang="en-US" sz="2200"/>
                        <a:t>Mechanical prosthetic valve</a:t>
                      </a:r>
                    </a:p>
                  </a:txBody>
                  <a:tcPr marL="45720" marR="45720"/>
                </a:tc>
                <a:tc>
                  <a:txBody>
                    <a:bodyPr/>
                    <a:lstStyle/>
                    <a:p>
                      <a:pPr algn="ctr">
                        <a:lnSpc>
                          <a:spcPct val="115000"/>
                        </a:lnSpc>
                        <a:spcBef>
                          <a:spcPts val="600"/>
                        </a:spcBef>
                        <a:spcAft>
                          <a:spcPts val="600"/>
                        </a:spcAft>
                      </a:pPr>
                      <a:r>
                        <a:rPr lang="en-US" sz="2200"/>
                        <a:t>Biological prosthetic valve </a:t>
                      </a:r>
                    </a:p>
                  </a:txBody>
                  <a:tcPr marL="45720" marR="45720"/>
                </a:tc>
              </a:tr>
              <a:tr h="0">
                <a:tc>
                  <a:txBody>
                    <a:bodyPr/>
                    <a:lstStyle/>
                    <a:p>
                      <a:pPr algn="ctr">
                        <a:lnSpc>
                          <a:spcPct val="115000"/>
                        </a:lnSpc>
                        <a:spcAft>
                          <a:spcPts val="0"/>
                        </a:spcAft>
                      </a:pPr>
                      <a:r>
                        <a:rPr lang="en-US" sz="2200"/>
                        <a:t>Indications</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t>Younger patients </a:t>
                      </a:r>
                    </a:p>
                    <a:p>
                      <a:pPr marL="342900" lvl="0" indent="-342900">
                        <a:lnSpc>
                          <a:spcPct val="115000"/>
                        </a:lnSpc>
                        <a:spcAft>
                          <a:spcPts val="1000"/>
                        </a:spcAft>
                        <a:buSzPts val="1000"/>
                        <a:buFont typeface="Symbol"/>
                        <a:buChar char=""/>
                        <a:tabLst>
                          <a:tab pos="457200" algn="l"/>
                        </a:tabLst>
                      </a:pPr>
                      <a:r>
                        <a:rPr lang="en-US" sz="2200" dirty="0"/>
                        <a:t>Previously </a:t>
                      </a:r>
                      <a:r>
                        <a:rPr lang="en-US" sz="2200" dirty="0" err="1"/>
                        <a:t>anticoagulated</a:t>
                      </a:r>
                      <a:r>
                        <a:rPr lang="en-US" sz="2200" dirty="0"/>
                        <a:t> patients (e.g., with pre-existing atrial fibrillation)</a:t>
                      </a:r>
                    </a:p>
                  </a:txBody>
                  <a:tcPr marL="45720" marR="45720"/>
                </a:tc>
                <a:tc>
                  <a:txBody>
                    <a:bodyPr/>
                    <a:lstStyle/>
                    <a:p>
                      <a:pPr marL="342900" lvl="0" indent="-342900" rtl="0">
                        <a:lnSpc>
                          <a:spcPct val="115000"/>
                        </a:lnSpc>
                        <a:spcAft>
                          <a:spcPts val="1000"/>
                        </a:spcAft>
                        <a:buSzPts val="1000"/>
                        <a:buFont typeface="Symbol"/>
                        <a:buChar char=""/>
                        <a:tabLst>
                          <a:tab pos="457200" algn="l"/>
                        </a:tabLst>
                      </a:pPr>
                      <a:r>
                        <a:rPr lang="en-US" sz="2200" dirty="0"/>
                        <a:t>Older patients</a:t>
                      </a:r>
                    </a:p>
                    <a:p>
                      <a:pPr marL="342900" lvl="0" indent="-342900">
                        <a:lnSpc>
                          <a:spcPct val="115000"/>
                        </a:lnSpc>
                        <a:spcAft>
                          <a:spcPts val="1000"/>
                        </a:spcAft>
                        <a:buSzPts val="1000"/>
                        <a:buFont typeface="Symbol"/>
                        <a:buChar char=""/>
                        <a:tabLst>
                          <a:tab pos="457200" algn="l"/>
                        </a:tabLst>
                      </a:pPr>
                      <a:r>
                        <a:rPr lang="en-US" sz="2200" dirty="0"/>
                        <a:t>Patients with a high risk of bleeding</a:t>
                      </a:r>
                    </a:p>
                    <a:p>
                      <a:pPr marL="342900" lvl="0" indent="-342900">
                        <a:lnSpc>
                          <a:spcPct val="115000"/>
                        </a:lnSpc>
                        <a:spcAft>
                          <a:spcPts val="1000"/>
                        </a:spcAft>
                        <a:buSzPts val="1000"/>
                        <a:buFont typeface="Symbol"/>
                        <a:buChar char=""/>
                        <a:tabLst>
                          <a:tab pos="457200" algn="l"/>
                        </a:tabLst>
                      </a:pPr>
                      <a:r>
                        <a:rPr lang="en-US" sz="2200" dirty="0"/>
                        <a:t>Women with a desire to have children</a:t>
                      </a:r>
                    </a:p>
                  </a:txBody>
                  <a:tcPr marL="45720" marR="45720"/>
                </a:tc>
              </a:tr>
            </a:tbl>
          </a:graphicData>
        </a:graphic>
      </p:graphicFrame>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488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640960" cy="2400657"/>
          </a:xfrm>
          <a:prstGeom prst="rect">
            <a:avLst/>
          </a:prstGeom>
        </p:spPr>
        <p:txBody>
          <a:bodyPr wrap="square">
            <a:spAutoFit/>
          </a:bodyPr>
          <a:lstStyle/>
          <a:p>
            <a:pPr marL="285750" indent="-285750">
              <a:buFont typeface="Wingdings" pitchFamily="2" charset="2"/>
              <a:buChar char="§"/>
            </a:pPr>
            <a:r>
              <a:rPr lang="en-US" sz="3000" b="1" dirty="0"/>
              <a:t>Interventional procedures via catheter</a:t>
            </a:r>
            <a:endParaRPr lang="en-US" sz="3000" dirty="0"/>
          </a:p>
          <a:p>
            <a:pPr marL="742950" lvl="1" indent="-285750">
              <a:buFont typeface="Wingdings" pitchFamily="2" charset="2"/>
              <a:buChar char="§"/>
            </a:pPr>
            <a:r>
              <a:rPr lang="en-US" sz="3000" dirty="0"/>
              <a:t>Valve replacement, e.g., </a:t>
            </a:r>
            <a:r>
              <a:rPr lang="en-US" sz="3000" b="1" dirty="0" err="1"/>
              <a:t>transcatheter</a:t>
            </a:r>
            <a:r>
              <a:rPr lang="en-US" sz="3000" b="1" dirty="0"/>
              <a:t> aortic </a:t>
            </a:r>
            <a:r>
              <a:rPr lang="en-US" sz="3000" b="1" dirty="0" smtClean="0"/>
              <a:t>valve replacement</a:t>
            </a:r>
            <a:r>
              <a:rPr lang="en-US" sz="3000" b="1" dirty="0"/>
              <a:t> (TAVR)</a:t>
            </a:r>
            <a:r>
              <a:rPr lang="en-US" sz="3000" dirty="0"/>
              <a:t> or </a:t>
            </a:r>
            <a:r>
              <a:rPr lang="en-US" sz="3000" b="1" dirty="0" err="1"/>
              <a:t>transcatheter</a:t>
            </a:r>
            <a:r>
              <a:rPr lang="en-US" sz="3000" b="1" dirty="0"/>
              <a:t> mitral valve replacement (TMVR)</a:t>
            </a:r>
            <a:r>
              <a:rPr lang="en-US" sz="3000" dirty="0"/>
              <a:t> </a:t>
            </a:r>
          </a:p>
          <a:p>
            <a:pPr marL="285750" indent="-285750">
              <a:buFont typeface="Wingdings" pitchFamily="2" charset="2"/>
              <a:buChar char="§"/>
            </a:pPr>
            <a:r>
              <a:rPr lang="en-US" sz="3000" dirty="0"/>
              <a:t>Percutaneous balloon </a:t>
            </a:r>
            <a:r>
              <a:rPr lang="en-US" sz="3000" dirty="0" err="1"/>
              <a:t>valvuloplasty</a:t>
            </a:r>
            <a:r>
              <a:rPr lang="en-US" sz="3000" dirty="0"/>
              <a:t> for </a:t>
            </a:r>
            <a:r>
              <a:rPr lang="en-US" sz="3000" dirty="0" err="1"/>
              <a:t>stenoses</a:t>
            </a:r>
            <a:endParaRPr lang="en-US" sz="3000" dirty="0"/>
          </a:p>
        </p:txBody>
      </p:sp>
    </p:spTree>
    <p:extLst>
      <p:ext uri="{BB962C8B-B14F-4D97-AF65-F5344CB8AC3E}">
        <p14:creationId xmlns:p14="http://schemas.microsoft.com/office/powerpoint/2010/main" val="3280488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6" y="165174"/>
            <a:ext cx="8892480" cy="6504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488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07" y="227657"/>
            <a:ext cx="8760073" cy="6369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488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2130" y="2716178"/>
            <a:ext cx="5072158" cy="784830"/>
          </a:xfrm>
          <a:prstGeom prst="rect">
            <a:avLst/>
          </a:prstGeom>
        </p:spPr>
        <p:txBody>
          <a:bodyPr wrap="none">
            <a:spAutoFit/>
          </a:bodyPr>
          <a:lstStyle/>
          <a:p>
            <a:r>
              <a:rPr lang="en-US" sz="4500" b="1" dirty="0"/>
              <a:t>Aortic valve stenosis</a:t>
            </a:r>
          </a:p>
        </p:txBody>
      </p:sp>
    </p:spTree>
    <p:extLst>
      <p:ext uri="{BB962C8B-B14F-4D97-AF65-F5344CB8AC3E}">
        <p14:creationId xmlns:p14="http://schemas.microsoft.com/office/powerpoint/2010/main" val="1627085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0"/>
            <a:ext cx="8424936" cy="3323987"/>
          </a:xfrm>
          <a:prstGeom prst="rect">
            <a:avLst/>
          </a:prstGeom>
        </p:spPr>
        <p:txBody>
          <a:bodyPr wrap="square">
            <a:spAutoFit/>
          </a:bodyPr>
          <a:lstStyle/>
          <a:p>
            <a:r>
              <a:rPr lang="en-US" sz="3000" b="1" dirty="0"/>
              <a:t>Summary</a:t>
            </a:r>
          </a:p>
          <a:p>
            <a:r>
              <a:rPr lang="en-US" sz="3000" dirty="0"/>
              <a:t>Aortic stenosis (AS) is a </a:t>
            </a:r>
            <a:r>
              <a:rPr lang="en-US" sz="3000" dirty="0" err="1"/>
              <a:t>valvular</a:t>
            </a:r>
            <a:r>
              <a:rPr lang="en-US" sz="3000" dirty="0"/>
              <a:t> heart disease characterized by narrowing of the aortic valve. As a result, the outflow of blood from the left ventricle into the aorta is obstructed. This leads to chronic and progressive excess load on the left ventricle and potentially left ventricular failure.</a:t>
            </a:r>
          </a:p>
        </p:txBody>
      </p:sp>
      <p:sp>
        <p:nvSpPr>
          <p:cNvPr id="3" name="Right Arrow 2"/>
          <p:cNvSpPr/>
          <p:nvPr/>
        </p:nvSpPr>
        <p:spPr>
          <a:xfrm>
            <a:off x="651621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496944" cy="3785652"/>
          </a:xfrm>
          <a:prstGeom prst="rect">
            <a:avLst/>
          </a:prstGeom>
        </p:spPr>
        <p:txBody>
          <a:bodyPr wrap="square">
            <a:spAutoFit/>
          </a:bodyPr>
          <a:lstStyle/>
          <a:p>
            <a:r>
              <a:rPr lang="en-US" sz="3000" dirty="0"/>
              <a:t>The patient may remain asymptomatic for long periods of time; for this reason, AS is often detected late, i.e., when it first becomes symptomatic (dyspnea on exertion, angina pectoris, or syncope). Auscultation reveals a harsh, crescendo-decrescendo murmur in systole that radiates to the carotids, and pulses are delayed with diminished carotid upstrokes. </a:t>
            </a:r>
          </a:p>
        </p:txBody>
      </p:sp>
      <p:sp>
        <p:nvSpPr>
          <p:cNvPr id="3" name="Right Arrow 2"/>
          <p:cNvSpPr/>
          <p:nvPr/>
        </p:nvSpPr>
        <p:spPr>
          <a:xfrm>
            <a:off x="651621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72816"/>
            <a:ext cx="8406680" cy="2400657"/>
          </a:xfrm>
          <a:prstGeom prst="rect">
            <a:avLst/>
          </a:prstGeom>
        </p:spPr>
        <p:txBody>
          <a:bodyPr wrap="square">
            <a:spAutoFit/>
          </a:bodyPr>
          <a:lstStyle/>
          <a:p>
            <a:r>
              <a:rPr lang="en-US" sz="3000" dirty="0"/>
              <a:t>Echocardiography is the gold standard for diagnosis. Patients with asymptomatic aortic stenosis are treated conservatively. Symptomatic patients or those with severe aortic valve stenosis require valve replacement.</a:t>
            </a:r>
          </a:p>
        </p:txBody>
      </p:sp>
    </p:spTree>
    <p:extLst>
      <p:ext uri="{BB962C8B-B14F-4D97-AF65-F5344CB8AC3E}">
        <p14:creationId xmlns:p14="http://schemas.microsoft.com/office/powerpoint/2010/main" val="80913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784" y="1556792"/>
            <a:ext cx="8550696" cy="3323987"/>
          </a:xfrm>
          <a:prstGeom prst="rect">
            <a:avLst/>
          </a:prstGeom>
        </p:spPr>
        <p:txBody>
          <a:bodyPr wrap="square">
            <a:spAutoFit/>
          </a:bodyPr>
          <a:lstStyle/>
          <a:p>
            <a:r>
              <a:rPr lang="en-US" sz="3000" b="1" dirty="0"/>
              <a:t>Epidemiology</a:t>
            </a:r>
          </a:p>
          <a:p>
            <a:pPr marL="285750" indent="-285750">
              <a:buFont typeface="Wingdings" pitchFamily="2" charset="2"/>
              <a:buChar char="§"/>
            </a:pPr>
            <a:r>
              <a:rPr lang="en-US" sz="3000" dirty="0"/>
              <a:t>Most common </a:t>
            </a:r>
            <a:r>
              <a:rPr lang="en-US" sz="3000" dirty="0" err="1"/>
              <a:t>valvular</a:t>
            </a:r>
            <a:r>
              <a:rPr lang="en-US" sz="3000" dirty="0"/>
              <a:t> heart disease in industrialized countries</a:t>
            </a:r>
          </a:p>
          <a:p>
            <a:pPr marL="285750" indent="-285750">
              <a:buFont typeface="Wingdings" pitchFamily="2" charset="2"/>
              <a:buChar char="§"/>
            </a:pPr>
            <a:r>
              <a:rPr lang="en-US" sz="3000" b="1" dirty="0"/>
              <a:t>Prevalence</a:t>
            </a:r>
            <a:r>
              <a:rPr lang="en-US" sz="3000" dirty="0"/>
              <a:t>:</a:t>
            </a:r>
          </a:p>
          <a:p>
            <a:pPr marL="742950" lvl="1" indent="-285750">
              <a:buFont typeface="Wingdings" pitchFamily="2" charset="2"/>
              <a:buChar char="§"/>
            </a:pPr>
            <a:r>
              <a:rPr lang="en-US" sz="3000" dirty="0"/>
              <a:t>Increases with age </a:t>
            </a:r>
          </a:p>
          <a:p>
            <a:pPr marL="742950" lvl="1" indent="-285750">
              <a:buFont typeface="Wingdings" pitchFamily="2" charset="2"/>
              <a:buChar char="§"/>
            </a:pPr>
            <a:r>
              <a:rPr lang="en-US" sz="3000" dirty="0"/>
              <a:t>May reach up to 12.4% among individuals ≥ 75 years </a:t>
            </a:r>
          </a:p>
        </p:txBody>
      </p:sp>
    </p:spTree>
    <p:extLst>
      <p:ext uri="{BB962C8B-B14F-4D97-AF65-F5344CB8AC3E}">
        <p14:creationId xmlns:p14="http://schemas.microsoft.com/office/powerpoint/2010/main" val="2967705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424936" cy="5170646"/>
          </a:xfrm>
          <a:prstGeom prst="rect">
            <a:avLst/>
          </a:prstGeom>
        </p:spPr>
        <p:txBody>
          <a:bodyPr wrap="square">
            <a:spAutoFit/>
          </a:bodyPr>
          <a:lstStyle/>
          <a:p>
            <a:r>
              <a:rPr lang="en-US" sz="3000" b="1" dirty="0"/>
              <a:t>By etiology</a:t>
            </a:r>
          </a:p>
          <a:p>
            <a:pPr marL="285750" indent="-285750">
              <a:buFont typeface="Wingdings" pitchFamily="2" charset="2"/>
              <a:buChar char="§"/>
            </a:pPr>
            <a:r>
              <a:rPr lang="en-US" sz="3000" dirty="0"/>
              <a:t>Congenital:</a:t>
            </a:r>
          </a:p>
          <a:p>
            <a:pPr marL="742950" lvl="1" indent="-285750">
              <a:buFont typeface="Wingdings" pitchFamily="2" charset="2"/>
              <a:buChar char="§"/>
            </a:pPr>
            <a:r>
              <a:rPr lang="en-US" sz="3000" b="1" dirty="0"/>
              <a:t>Bicuspid aortic valve</a:t>
            </a:r>
            <a:r>
              <a:rPr lang="en-US" sz="3000" dirty="0"/>
              <a:t>: Caused by a fusion of two of the three aortic-valve leaflets in utero</a:t>
            </a:r>
          </a:p>
          <a:p>
            <a:pPr marL="1200150" lvl="2" indent="-285750">
              <a:buFont typeface="Wingdings" pitchFamily="2" charset="2"/>
              <a:buChar char="§"/>
            </a:pPr>
            <a:r>
              <a:rPr lang="en-US" sz="3000" dirty="0"/>
              <a:t>Most common congenital heart defect, 3:1 ♂ predominance</a:t>
            </a:r>
          </a:p>
          <a:p>
            <a:pPr marL="1200150" lvl="2" indent="-285750">
              <a:buFont typeface="Wingdings" pitchFamily="2" charset="2"/>
              <a:buChar char="§"/>
            </a:pPr>
            <a:r>
              <a:rPr lang="en-US" sz="3000" dirty="0"/>
              <a:t>Predisposes the valve to </a:t>
            </a:r>
            <a:r>
              <a:rPr lang="en-US" sz="3000" b="1" dirty="0"/>
              <a:t>dystrophic calcification</a:t>
            </a:r>
            <a:r>
              <a:rPr lang="en-US" sz="3000" dirty="0"/>
              <a:t> and degeneration</a:t>
            </a:r>
          </a:p>
          <a:p>
            <a:pPr marL="1200150" lvl="2" indent="-285750">
              <a:buFont typeface="Wingdings" pitchFamily="2" charset="2"/>
              <a:buChar char="§"/>
            </a:pPr>
            <a:r>
              <a:rPr lang="en-US" sz="3000" dirty="0"/>
              <a:t>Patients present with symptoms of aortic stenosis earlier than in regular aortic valve calcification</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272" y="215344"/>
            <a:ext cx="8730208" cy="6093976"/>
          </a:xfrm>
          <a:prstGeom prst="rect">
            <a:avLst/>
          </a:prstGeom>
        </p:spPr>
        <p:txBody>
          <a:bodyPr wrap="square">
            <a:spAutoFit/>
          </a:bodyPr>
          <a:lstStyle/>
          <a:p>
            <a:pPr marL="285750" indent="-285750">
              <a:buFont typeface="Wingdings" pitchFamily="2" charset="2"/>
              <a:buChar char="§"/>
            </a:pPr>
            <a:r>
              <a:rPr lang="en-US" sz="3000" dirty="0" smtClean="0"/>
              <a:t>Acquired</a:t>
            </a:r>
          </a:p>
          <a:p>
            <a:pPr marL="742950" lvl="1" indent="-285750">
              <a:buFont typeface="Wingdings" pitchFamily="2" charset="2"/>
              <a:buChar char="§"/>
            </a:pPr>
            <a:r>
              <a:rPr lang="en-US" sz="3000" b="1" dirty="0" smtClean="0"/>
              <a:t>Calcific </a:t>
            </a:r>
            <a:r>
              <a:rPr lang="en-US" sz="3000" b="1" dirty="0"/>
              <a:t>aortic stenosis</a:t>
            </a:r>
            <a:r>
              <a:rPr lang="en-US" sz="3000" dirty="0"/>
              <a:t>: most common cause of aortic stenosis</a:t>
            </a:r>
          </a:p>
          <a:p>
            <a:pPr marL="1200150" lvl="2" indent="-285750">
              <a:buFont typeface="Wingdings" pitchFamily="2" charset="2"/>
              <a:buChar char="§"/>
            </a:pPr>
            <a:r>
              <a:rPr lang="en-US" sz="3000" dirty="0"/>
              <a:t>Characterized by calcification and fibrosis of aortic valve leaflets that occur at an increasing rate as patients age (prevalence is 65% in those aged 75–84 years)</a:t>
            </a:r>
          </a:p>
          <a:p>
            <a:pPr marL="1200150" lvl="2" indent="-285750">
              <a:buFont typeface="Wingdings" pitchFamily="2" charset="2"/>
              <a:buChar char="§"/>
            </a:pPr>
            <a:r>
              <a:rPr lang="en-US" sz="3000" dirty="0"/>
              <a:t>Similar pathophysiology to atherosclerosis (see generic risk factors for development of arteriosclerosis)</a:t>
            </a:r>
          </a:p>
          <a:p>
            <a:pPr marL="742950" lvl="1" indent="-285750">
              <a:buFont typeface="Wingdings" pitchFamily="2" charset="2"/>
              <a:buChar char="§"/>
            </a:pPr>
            <a:r>
              <a:rPr lang="en-US" sz="3000" dirty="0"/>
              <a:t>Rheumatic fever is a rare cause of AS in developed countries, but continues to remain a significant cause in developing countries.</a:t>
            </a:r>
          </a:p>
        </p:txBody>
      </p:sp>
    </p:spTree>
    <p:extLst>
      <p:ext uri="{BB962C8B-B14F-4D97-AF65-F5344CB8AC3E}">
        <p14:creationId xmlns:p14="http://schemas.microsoft.com/office/powerpoint/2010/main" val="2967705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3336"/>
            <a:ext cx="8568952" cy="6093976"/>
          </a:xfrm>
          <a:prstGeom prst="rect">
            <a:avLst/>
          </a:prstGeom>
        </p:spPr>
        <p:txBody>
          <a:bodyPr wrap="square">
            <a:spAutoFit/>
          </a:bodyPr>
          <a:lstStyle/>
          <a:p>
            <a:r>
              <a:rPr lang="en-US" sz="2600" b="1" dirty="0"/>
              <a:t>Pathophysiology</a:t>
            </a:r>
          </a:p>
          <a:p>
            <a:pPr marL="285750" indent="-285750">
              <a:buFont typeface="Wingdings" pitchFamily="2" charset="2"/>
              <a:buChar char="§"/>
            </a:pPr>
            <a:r>
              <a:rPr lang="en-US" sz="2600" dirty="0"/>
              <a:t>Narrowed opening area of the aortic valve during systole → obstruction of blood flow from left ventricle (LV) → increased LV pressure → left ventricular concentric hypertrophy →</a:t>
            </a:r>
          </a:p>
          <a:p>
            <a:pPr marL="742950" lvl="1" indent="-285750">
              <a:buFont typeface="Wingdings" pitchFamily="2" charset="2"/>
              <a:buChar char="§"/>
            </a:pPr>
            <a:r>
              <a:rPr lang="en-US" sz="2600" dirty="0"/>
              <a:t>Increased LV oxygen demand </a:t>
            </a:r>
          </a:p>
          <a:p>
            <a:pPr marL="742950" lvl="1" indent="-285750">
              <a:buFont typeface="Wingdings" pitchFamily="2" charset="2"/>
              <a:buChar char="§"/>
            </a:pPr>
            <a:r>
              <a:rPr lang="en-US" sz="2600" dirty="0"/>
              <a:t>Impaired ventricular filling during diastole → left heart failure</a:t>
            </a:r>
          </a:p>
          <a:p>
            <a:pPr marL="742950" lvl="1" indent="-285750">
              <a:buFont typeface="Wingdings" pitchFamily="2" charset="2"/>
              <a:buChar char="§"/>
            </a:pPr>
            <a:r>
              <a:rPr lang="en-US" sz="2600" dirty="0"/>
              <a:t>Reduced coronary flow reserve </a:t>
            </a:r>
          </a:p>
          <a:p>
            <a:pPr marL="285750" indent="-285750">
              <a:buFont typeface="Wingdings" pitchFamily="2" charset="2"/>
              <a:buChar char="§"/>
            </a:pPr>
            <a:r>
              <a:rPr lang="en-US" sz="2600" dirty="0"/>
              <a:t>Initially, cardiac output (CO) can be maintained. Later, the decreased </a:t>
            </a:r>
            <a:r>
              <a:rPr lang="en-US" sz="2600" dirty="0" err="1"/>
              <a:t>distensibility</a:t>
            </a:r>
            <a:r>
              <a:rPr lang="en-US" sz="2600" dirty="0"/>
              <a:t> of the left ventricle reduces cardiac output and may then cause backflow into the pulmonary veins and capillaries → higher afterload (pulmonic pressure) on the right heart → right heart failure </a:t>
            </a:r>
            <a:r>
              <a:rPr lang="en-US" sz="2600" dirty="0" smtClean="0"/>
              <a:t>(</a:t>
            </a:r>
            <a:r>
              <a:rPr lang="en-US" sz="2600" dirty="0"/>
              <a:t> congestive heart failure)</a:t>
            </a:r>
          </a:p>
        </p:txBody>
      </p:sp>
      <p:sp>
        <p:nvSpPr>
          <p:cNvPr id="3" name="Right Arrow 2"/>
          <p:cNvSpPr/>
          <p:nvPr/>
        </p:nvSpPr>
        <p:spPr>
          <a:xfrm>
            <a:off x="6372200"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18594"/>
            <a:ext cx="8136904" cy="5170646"/>
          </a:xfrm>
          <a:prstGeom prst="rect">
            <a:avLst/>
          </a:prstGeom>
        </p:spPr>
        <p:txBody>
          <a:bodyPr wrap="square">
            <a:spAutoFit/>
          </a:bodyPr>
          <a:lstStyle/>
          <a:p>
            <a:r>
              <a:rPr lang="en-US" sz="3000" b="1" dirty="0"/>
              <a:t>Clinical features</a:t>
            </a:r>
          </a:p>
          <a:p>
            <a:pPr marL="285750" indent="-285750">
              <a:buFont typeface="Wingdings" pitchFamily="2" charset="2"/>
              <a:buChar char="§"/>
            </a:pPr>
            <a:r>
              <a:rPr lang="en-US" sz="3000" dirty="0"/>
              <a:t>The disease may remain asymptomatic for years (particularly with mild or moderate stenosis). </a:t>
            </a:r>
          </a:p>
          <a:p>
            <a:pPr marL="285750" indent="-285750">
              <a:buFont typeface="Wingdings" pitchFamily="2" charset="2"/>
              <a:buChar char="§"/>
            </a:pPr>
            <a:r>
              <a:rPr lang="en-US" sz="3000" dirty="0"/>
              <a:t>Symptoms typically present on exertion, unless AS is severe </a:t>
            </a:r>
          </a:p>
          <a:p>
            <a:pPr marL="285750" indent="-285750">
              <a:buFont typeface="Wingdings" pitchFamily="2" charset="2"/>
              <a:buChar char="§"/>
            </a:pPr>
            <a:r>
              <a:rPr lang="en-US" sz="3000" dirty="0"/>
              <a:t>Dyspnea</a:t>
            </a:r>
          </a:p>
          <a:p>
            <a:pPr marL="285750" indent="-285750">
              <a:buFont typeface="Wingdings" pitchFamily="2" charset="2"/>
              <a:buChar char="§"/>
            </a:pPr>
            <a:r>
              <a:rPr lang="en-US" sz="3000" b="1" dirty="0"/>
              <a:t>Angina pectoris</a:t>
            </a:r>
            <a:endParaRPr lang="en-US" sz="3000" dirty="0"/>
          </a:p>
          <a:p>
            <a:pPr marL="285750" indent="-285750">
              <a:buFont typeface="Wingdings" pitchFamily="2" charset="2"/>
              <a:buChar char="§"/>
            </a:pPr>
            <a:r>
              <a:rPr lang="en-US" sz="3000" dirty="0"/>
              <a:t>Dizziness and </a:t>
            </a:r>
            <a:r>
              <a:rPr lang="en-US" sz="3000" b="1" dirty="0"/>
              <a:t>syncope</a:t>
            </a:r>
            <a:endParaRPr lang="en-US" sz="3000" dirty="0"/>
          </a:p>
          <a:p>
            <a:pPr marL="285750" indent="-285750">
              <a:buFont typeface="Wingdings" pitchFamily="2" charset="2"/>
              <a:buChar char="§"/>
            </a:pPr>
            <a:r>
              <a:rPr lang="en-US" sz="3000" dirty="0"/>
              <a:t>Small blood pressure amplitude, decreased pulse pressure</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84784"/>
            <a:ext cx="8064896" cy="2400657"/>
          </a:xfrm>
          <a:prstGeom prst="rect">
            <a:avLst/>
          </a:prstGeom>
        </p:spPr>
        <p:txBody>
          <a:bodyPr wrap="square">
            <a:spAutoFit/>
          </a:bodyPr>
          <a:lstStyle/>
          <a:p>
            <a:pPr marL="285750" indent="-285750">
              <a:buFont typeface="Wingdings" pitchFamily="2" charset="2"/>
              <a:buChar char="§"/>
            </a:pPr>
            <a:r>
              <a:rPr lang="en-US" sz="3000" dirty="0"/>
              <a:t>Cardiac exam </a:t>
            </a:r>
            <a:r>
              <a:rPr lang="en-US" sz="3000" dirty="0" smtClean="0"/>
              <a:t>(</a:t>
            </a:r>
            <a:r>
              <a:rPr lang="en-US" sz="3000" dirty="0"/>
              <a:t> cardiovascular examination</a:t>
            </a:r>
            <a:r>
              <a:rPr lang="en-US" sz="3000" dirty="0" smtClean="0"/>
              <a:t>)</a:t>
            </a:r>
          </a:p>
          <a:p>
            <a:pPr marL="742950" lvl="1" indent="-285750">
              <a:buFont typeface="Wingdings" pitchFamily="2" charset="2"/>
              <a:buChar char="§"/>
            </a:pPr>
            <a:r>
              <a:rPr lang="en-US" sz="3000" dirty="0" smtClean="0"/>
              <a:t>Delayed </a:t>
            </a:r>
            <a:r>
              <a:rPr lang="en-US" sz="3000" dirty="0"/>
              <a:t>and weak pulse (</a:t>
            </a:r>
            <a:r>
              <a:rPr lang="en-US" sz="3000" b="1" dirty="0" err="1"/>
              <a:t>Pulsus</a:t>
            </a:r>
            <a:r>
              <a:rPr lang="en-US" sz="3000" b="1" dirty="0"/>
              <a:t> </a:t>
            </a:r>
            <a:r>
              <a:rPr lang="en-US" sz="3000" b="1" dirty="0" err="1"/>
              <a:t>parvus</a:t>
            </a:r>
            <a:r>
              <a:rPr lang="en-US" sz="3000" b="1" dirty="0"/>
              <a:t> et </a:t>
            </a:r>
            <a:r>
              <a:rPr lang="en-US" sz="3000" b="1" dirty="0" err="1"/>
              <a:t>tardus</a:t>
            </a:r>
            <a:r>
              <a:rPr lang="en-US" sz="3000" dirty="0"/>
              <a:t>)</a:t>
            </a:r>
          </a:p>
          <a:p>
            <a:pPr marL="742950" lvl="1" indent="-285750">
              <a:buFont typeface="Wingdings" pitchFamily="2" charset="2"/>
              <a:buChar char="§"/>
            </a:pPr>
            <a:r>
              <a:rPr lang="en-US" sz="3000" dirty="0"/>
              <a:t>Palpable systolic thrill over the bifurcation of the carotids and the aorta</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64704"/>
            <a:ext cx="8424936" cy="4708981"/>
          </a:xfrm>
          <a:prstGeom prst="rect">
            <a:avLst/>
          </a:prstGeom>
        </p:spPr>
        <p:txBody>
          <a:bodyPr wrap="square">
            <a:spAutoFit/>
          </a:bodyPr>
          <a:lstStyle/>
          <a:p>
            <a:pPr marL="285750" indent="-285750">
              <a:buFont typeface="Wingdings" pitchFamily="2" charset="2"/>
              <a:buChar char="§"/>
            </a:pPr>
            <a:r>
              <a:rPr lang="en-US" sz="3000" b="1" dirty="0"/>
              <a:t>Harsh</a:t>
            </a:r>
            <a:r>
              <a:rPr lang="en-US" sz="3000" dirty="0"/>
              <a:t> </a:t>
            </a:r>
            <a:r>
              <a:rPr lang="en-US" sz="3000" b="1" dirty="0"/>
              <a:t>crescendo-decrescendo</a:t>
            </a:r>
            <a:r>
              <a:rPr lang="en-US" sz="3000" dirty="0"/>
              <a:t> (diamond-shaped), </a:t>
            </a:r>
            <a:r>
              <a:rPr lang="en-US" sz="3000" b="1" dirty="0"/>
              <a:t>late systolic ejection murmur</a:t>
            </a:r>
            <a:r>
              <a:rPr lang="en-US" sz="3000" dirty="0"/>
              <a:t> that radiates bilaterally to the </a:t>
            </a:r>
            <a:r>
              <a:rPr lang="en-US" sz="3000" b="1" dirty="0" smtClean="0"/>
              <a:t>carotids</a:t>
            </a:r>
          </a:p>
          <a:p>
            <a:pPr marL="742950" lvl="1" indent="-285750">
              <a:buFont typeface="Wingdings" pitchFamily="2" charset="2"/>
              <a:buChar char="§"/>
            </a:pPr>
            <a:r>
              <a:rPr lang="en-US" sz="3000" dirty="0" smtClean="0"/>
              <a:t>Best </a:t>
            </a:r>
            <a:r>
              <a:rPr lang="en-US" sz="3000" dirty="0"/>
              <a:t>heard in the 2nd right intercostal space </a:t>
            </a:r>
          </a:p>
          <a:p>
            <a:pPr marL="742950" lvl="1" indent="-285750">
              <a:buFont typeface="Wingdings" pitchFamily="2" charset="2"/>
              <a:buChar char="§"/>
            </a:pPr>
            <a:r>
              <a:rPr lang="en-US" sz="3000" dirty="0"/>
              <a:t>Hand grip decreases the intensity of the murmur. </a:t>
            </a:r>
          </a:p>
          <a:p>
            <a:pPr marL="742950" lvl="1" indent="-285750">
              <a:buFont typeface="Wingdings" pitchFamily="2" charset="2"/>
              <a:buChar char="§"/>
            </a:pPr>
            <a:r>
              <a:rPr lang="en-US" sz="3000" dirty="0" err="1"/>
              <a:t>Valsalva</a:t>
            </a:r>
            <a:r>
              <a:rPr lang="en-US" sz="3000" dirty="0"/>
              <a:t> and standing from squatting </a:t>
            </a:r>
            <a:r>
              <a:rPr lang="en-US" sz="3000" b="1" dirty="0"/>
              <a:t>decreases</a:t>
            </a:r>
            <a:r>
              <a:rPr lang="en-US" sz="3000" dirty="0"/>
              <a:t> or does not change the intensity of the murmur (in contrast to hypertrophic cardiomyopathy).</a:t>
            </a:r>
          </a:p>
        </p:txBody>
      </p:sp>
      <p:sp>
        <p:nvSpPr>
          <p:cNvPr id="3" name="Right Arrow 2"/>
          <p:cNvSpPr/>
          <p:nvPr/>
        </p:nvSpPr>
        <p:spPr>
          <a:xfrm>
            <a:off x="6156176" y="566124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0"/>
            <a:ext cx="8208912" cy="3785652"/>
          </a:xfrm>
          <a:prstGeom prst="rect">
            <a:avLst/>
          </a:prstGeom>
        </p:spPr>
        <p:txBody>
          <a:bodyPr wrap="square">
            <a:spAutoFit/>
          </a:bodyPr>
          <a:lstStyle/>
          <a:p>
            <a:pPr marL="742950" lvl="1" indent="-285750">
              <a:buFont typeface="Wingdings" pitchFamily="2" charset="2"/>
              <a:buChar char="§"/>
            </a:pPr>
            <a:r>
              <a:rPr lang="en-US" sz="3000" b="1" dirty="0" smtClean="0"/>
              <a:t>Soft</a:t>
            </a:r>
            <a:r>
              <a:rPr lang="en-US" sz="3000" dirty="0"/>
              <a:t> S2 </a:t>
            </a:r>
          </a:p>
          <a:p>
            <a:pPr marL="742950" lvl="1" indent="-285750">
              <a:buFont typeface="Wingdings" pitchFamily="2" charset="2"/>
              <a:buChar char="§"/>
            </a:pPr>
            <a:r>
              <a:rPr lang="en-US" sz="3000" b="1" dirty="0"/>
              <a:t>S4</a:t>
            </a:r>
            <a:r>
              <a:rPr lang="en-US" sz="3000" dirty="0"/>
              <a:t> is best heard at the apex. </a:t>
            </a:r>
          </a:p>
          <a:p>
            <a:pPr marL="742950" lvl="1" indent="-285750">
              <a:buFont typeface="Wingdings" pitchFamily="2" charset="2"/>
              <a:buChar char="§"/>
            </a:pPr>
            <a:r>
              <a:rPr lang="en-US" sz="3000" dirty="0"/>
              <a:t>Early systolic </a:t>
            </a:r>
            <a:r>
              <a:rPr lang="en-US" sz="3000" b="1" dirty="0"/>
              <a:t>ejection click</a:t>
            </a:r>
            <a:r>
              <a:rPr lang="en-US" sz="3000" dirty="0"/>
              <a:t> </a:t>
            </a:r>
          </a:p>
          <a:p>
            <a:pPr marL="742950" lvl="1" indent="-285750">
              <a:buFont typeface="Wingdings" pitchFamily="2" charset="2"/>
              <a:buChar char="§"/>
            </a:pPr>
            <a:r>
              <a:rPr lang="en-US" sz="3000" dirty="0"/>
              <a:t>Frequently associated with aortic regurgitation (see diagnosis of aortic regurgitation)</a:t>
            </a:r>
          </a:p>
          <a:p>
            <a:pPr marL="285750" indent="-285750">
              <a:buFont typeface="Wingdings" pitchFamily="2" charset="2"/>
              <a:buChar char="§"/>
            </a:pPr>
            <a:r>
              <a:rPr lang="en-US" sz="3000" dirty="0"/>
              <a:t>Additional signs specific to infants: wheezing and difficulty feeding</a:t>
            </a:r>
          </a:p>
        </p:txBody>
      </p:sp>
    </p:spTree>
    <p:extLst>
      <p:ext uri="{BB962C8B-B14F-4D97-AF65-F5344CB8AC3E}">
        <p14:creationId xmlns:p14="http://schemas.microsoft.com/office/powerpoint/2010/main" val="2967705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3212976"/>
            <a:ext cx="6072881" cy="630942"/>
          </a:xfrm>
          <a:prstGeom prst="rect">
            <a:avLst/>
          </a:prstGeom>
        </p:spPr>
        <p:txBody>
          <a:bodyPr wrap="none">
            <a:spAutoFit/>
          </a:bodyPr>
          <a:lstStyle/>
          <a:p>
            <a:r>
              <a:rPr lang="en-US" sz="3500" b="1" dirty="0"/>
              <a:t>SAD</a:t>
            </a:r>
            <a:r>
              <a:rPr lang="en-US" sz="3500" dirty="0"/>
              <a:t> (</a:t>
            </a:r>
            <a:r>
              <a:rPr lang="en-US" sz="3500" b="1" dirty="0"/>
              <a:t>syncope</a:t>
            </a:r>
            <a:r>
              <a:rPr lang="en-US" sz="3500" dirty="0"/>
              <a:t>, </a:t>
            </a:r>
            <a:r>
              <a:rPr lang="en-US" sz="3500" b="1" dirty="0"/>
              <a:t>angina</a:t>
            </a:r>
            <a:r>
              <a:rPr lang="en-US" sz="3500" dirty="0"/>
              <a:t>, </a:t>
            </a:r>
            <a:r>
              <a:rPr lang="en-US" sz="3500" b="1" dirty="0"/>
              <a:t>dyspnea</a:t>
            </a:r>
            <a:r>
              <a:rPr lang="en-US" sz="3500" dirty="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988840"/>
            <a:ext cx="1152128" cy="139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705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2828836"/>
            <a:ext cx="6750496" cy="1938992"/>
          </a:xfrm>
          <a:prstGeom prst="rect">
            <a:avLst/>
          </a:prstGeom>
        </p:spPr>
        <p:txBody>
          <a:bodyPr wrap="square">
            <a:spAutoFit/>
          </a:bodyPr>
          <a:lstStyle/>
          <a:p>
            <a:r>
              <a:rPr lang="en-US" sz="3000" dirty="0"/>
              <a:t>Without definite treatment (surgery), more than 50% of the symptomatic patients with severe aortic stenosis will die within the first 2 years of diagnosis!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085885"/>
            <a:ext cx="936104" cy="1825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705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2008" y="151457"/>
            <a:ext cx="9036496" cy="6445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705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52279"/>
            <a:ext cx="8640960" cy="2400657"/>
          </a:xfrm>
          <a:prstGeom prst="rect">
            <a:avLst/>
          </a:prstGeom>
        </p:spPr>
        <p:txBody>
          <a:bodyPr wrap="square">
            <a:spAutoFit/>
          </a:bodyPr>
          <a:lstStyle/>
          <a:p>
            <a:r>
              <a:rPr lang="en-US" sz="3000" b="1" dirty="0"/>
              <a:t>Diagnostics</a:t>
            </a:r>
          </a:p>
          <a:p>
            <a:pPr marL="285750" indent="-285750">
              <a:buFont typeface="Wingdings" pitchFamily="2" charset="2"/>
              <a:buChar char="§"/>
            </a:pPr>
            <a:r>
              <a:rPr lang="en-US" sz="3000" b="1" dirty="0"/>
              <a:t>ECG</a:t>
            </a:r>
            <a:endParaRPr lang="en-US" sz="3000" dirty="0"/>
          </a:p>
          <a:p>
            <a:pPr marL="742950" lvl="1" indent="-285750">
              <a:buFont typeface="Wingdings" pitchFamily="2" charset="2"/>
              <a:buChar char="§"/>
            </a:pPr>
            <a:r>
              <a:rPr lang="en-US" sz="3000" dirty="0"/>
              <a:t>Nonspecific for AS</a:t>
            </a:r>
          </a:p>
          <a:p>
            <a:pPr marL="742950" lvl="1" indent="-285750">
              <a:buFont typeface="Wingdings" pitchFamily="2" charset="2"/>
              <a:buChar char="§"/>
            </a:pPr>
            <a:r>
              <a:rPr lang="en-US" sz="3000" dirty="0"/>
              <a:t>Signs of left ventricular hypertrophy (e.g., left axis deviation, positive Sokolow-Lyon index</a:t>
            </a:r>
            <a:r>
              <a:rPr lang="en-US" sz="3000" dirty="0" smtClean="0"/>
              <a:t>)</a:t>
            </a:r>
            <a:endParaRPr lang="en-US" sz="3000" dirty="0"/>
          </a:p>
        </p:txBody>
      </p:sp>
      <p:sp>
        <p:nvSpPr>
          <p:cNvPr id="3" name="Right Arrow 2"/>
          <p:cNvSpPr/>
          <p:nvPr/>
        </p:nvSpPr>
        <p:spPr>
          <a:xfrm>
            <a:off x="6876256" y="6093296"/>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51520" y="837867"/>
            <a:ext cx="8568952" cy="4247317"/>
          </a:xfrm>
          <a:prstGeom prst="rect">
            <a:avLst/>
          </a:prstGeom>
        </p:spPr>
        <p:txBody>
          <a:bodyPr wrap="square">
            <a:spAutoFit/>
          </a:bodyPr>
          <a:lstStyle/>
          <a:p>
            <a:pPr marL="285750" indent="-285750">
              <a:buFont typeface="Wingdings" pitchFamily="2" charset="2"/>
              <a:buChar char="§"/>
            </a:pPr>
            <a:r>
              <a:rPr lang="en-US" sz="3000" b="1" dirty="0"/>
              <a:t>Chest x-ray</a:t>
            </a:r>
            <a:endParaRPr lang="en-US" sz="3000" dirty="0"/>
          </a:p>
          <a:p>
            <a:pPr marL="742950" lvl="1" indent="-285750">
              <a:buFont typeface="Wingdings" pitchFamily="2" charset="2"/>
              <a:buChar char="§"/>
            </a:pPr>
            <a:r>
              <a:rPr lang="en-US" sz="3000" dirty="0"/>
              <a:t>Findings of left ventricular hypertrophy, such as left ventricular enlargement and rounded heart apex, usually only in decompensated aortic stenosis, and possibly left atrial enlargement as well </a:t>
            </a:r>
          </a:p>
          <a:p>
            <a:pPr marL="742950" lvl="1" indent="-285750">
              <a:buFont typeface="Wingdings" pitchFamily="2" charset="2"/>
              <a:buChar char="§"/>
            </a:pPr>
            <a:r>
              <a:rPr lang="en-US" sz="3000" dirty="0"/>
              <a:t>Narrowing of </a:t>
            </a:r>
            <a:r>
              <a:rPr lang="en-US" sz="3000" dirty="0" err="1"/>
              <a:t>retrocardiac</a:t>
            </a:r>
            <a:r>
              <a:rPr lang="en-US" sz="3000" dirty="0"/>
              <a:t> space (lateral view)</a:t>
            </a:r>
          </a:p>
          <a:p>
            <a:pPr marL="742950" lvl="1" indent="-285750">
              <a:buFont typeface="Wingdings" pitchFamily="2" charset="2"/>
              <a:buChar char="§"/>
            </a:pPr>
            <a:r>
              <a:rPr lang="en-US" sz="3000" dirty="0"/>
              <a:t>Calcification of aortic valve: signs of more severe </a:t>
            </a:r>
            <a:r>
              <a:rPr lang="en-US" sz="3000" dirty="0" smtClean="0"/>
              <a:t>disease</a:t>
            </a:r>
            <a:endParaRPr lang="en-US" sz="3000" dirty="0"/>
          </a:p>
        </p:txBody>
      </p:sp>
    </p:spTree>
    <p:extLst>
      <p:ext uri="{BB962C8B-B14F-4D97-AF65-F5344CB8AC3E}">
        <p14:creationId xmlns:p14="http://schemas.microsoft.com/office/powerpoint/2010/main" val="2967705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5877272"/>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95536" y="476672"/>
            <a:ext cx="8334672" cy="5632311"/>
          </a:xfrm>
          <a:prstGeom prst="rect">
            <a:avLst/>
          </a:prstGeom>
        </p:spPr>
        <p:txBody>
          <a:bodyPr wrap="square">
            <a:spAutoFit/>
          </a:bodyPr>
          <a:lstStyle/>
          <a:p>
            <a:pPr marL="285750" indent="-285750">
              <a:buFont typeface="Wingdings" pitchFamily="2" charset="2"/>
              <a:buChar char="§"/>
            </a:pPr>
            <a:r>
              <a:rPr lang="en-US" sz="3000" b="1" dirty="0"/>
              <a:t>Echocardiography</a:t>
            </a:r>
            <a:endParaRPr lang="en-US" sz="3000" dirty="0"/>
          </a:p>
          <a:p>
            <a:pPr marL="742950" lvl="1" indent="-285750">
              <a:buFont typeface="Wingdings" pitchFamily="2" charset="2"/>
              <a:buChar char="§"/>
            </a:pPr>
            <a:r>
              <a:rPr lang="en-US" sz="3000" dirty="0"/>
              <a:t>Transthoracic (TTE) or </a:t>
            </a:r>
            <a:r>
              <a:rPr lang="en-US" sz="3000" dirty="0" err="1"/>
              <a:t>transesophageal</a:t>
            </a:r>
            <a:r>
              <a:rPr lang="en-US" sz="3000" dirty="0"/>
              <a:t> (TEE): preferred primary test and noninvasive gold standard </a:t>
            </a:r>
          </a:p>
          <a:p>
            <a:pPr marL="1200150" lvl="2" indent="-285750">
              <a:buFont typeface="Wingdings" pitchFamily="2" charset="2"/>
              <a:buChar char="§"/>
            </a:pPr>
            <a:r>
              <a:rPr lang="en-US" sz="3000" dirty="0"/>
              <a:t>Findings include concentric hypertrophy, narrowing of the opening of the aortic valve, and increased mean pressure gradient across the aortic valve.</a:t>
            </a:r>
          </a:p>
          <a:p>
            <a:pPr marL="1200150" lvl="2" indent="-285750">
              <a:buFont typeface="Wingdings" pitchFamily="2" charset="2"/>
              <a:buChar char="§"/>
            </a:pPr>
            <a:r>
              <a:rPr lang="en-US" sz="3000" dirty="0"/>
              <a:t>Also utilized to determine the severity of stenosis by parameters such as the mean gradient and cross-sectional area of the opening of the </a:t>
            </a:r>
            <a:r>
              <a:rPr lang="en-US" sz="3000" dirty="0" smtClean="0"/>
              <a:t>valve</a:t>
            </a:r>
            <a:endParaRPr lang="en-US" sz="3000" dirty="0"/>
          </a:p>
        </p:txBody>
      </p:sp>
    </p:spTree>
    <p:extLst>
      <p:ext uri="{BB962C8B-B14F-4D97-AF65-F5344CB8AC3E}">
        <p14:creationId xmlns:p14="http://schemas.microsoft.com/office/powerpoint/2010/main" val="2967705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988840"/>
            <a:ext cx="8424936" cy="1938992"/>
          </a:xfrm>
          <a:prstGeom prst="rect">
            <a:avLst/>
          </a:prstGeom>
        </p:spPr>
        <p:txBody>
          <a:bodyPr wrap="square">
            <a:spAutoFit/>
          </a:bodyPr>
          <a:lstStyle/>
          <a:p>
            <a:pPr marL="285750" indent="-285750">
              <a:buFont typeface="Wingdings" pitchFamily="2" charset="2"/>
              <a:buChar char="§"/>
            </a:pPr>
            <a:r>
              <a:rPr lang="en-US" sz="3000" b="1" dirty="0"/>
              <a:t>Left-heart catheterization</a:t>
            </a:r>
            <a:r>
              <a:rPr lang="en-US" sz="3000" dirty="0"/>
              <a:t> </a:t>
            </a:r>
          </a:p>
          <a:p>
            <a:pPr marL="742950" lvl="1" indent="-285750">
              <a:buFont typeface="Wingdings" pitchFamily="2" charset="2"/>
              <a:buChar char="§"/>
            </a:pPr>
            <a:r>
              <a:rPr lang="en-US" sz="3000" dirty="0"/>
              <a:t>Definitive diagnostic test</a:t>
            </a:r>
          </a:p>
          <a:p>
            <a:pPr marL="742950" lvl="1" indent="-285750">
              <a:buFont typeface="Wingdings" pitchFamily="2" charset="2"/>
              <a:buChar char="§"/>
            </a:pPr>
            <a:r>
              <a:rPr lang="en-US" sz="3000" dirty="0"/>
              <a:t>Indication: inconclusive echocardiogram</a:t>
            </a:r>
          </a:p>
          <a:p>
            <a:pPr marL="742950" lvl="1" indent="-285750">
              <a:buFont typeface="Wingdings" pitchFamily="2" charset="2"/>
              <a:buChar char="§"/>
            </a:pPr>
            <a:r>
              <a:rPr lang="en-US" sz="3000" dirty="0"/>
              <a:t>Risk of cerebral embolization</a:t>
            </a:r>
          </a:p>
        </p:txBody>
      </p:sp>
    </p:spTree>
    <p:extLst>
      <p:ext uri="{BB962C8B-B14F-4D97-AF65-F5344CB8AC3E}">
        <p14:creationId xmlns:p14="http://schemas.microsoft.com/office/powerpoint/2010/main" val="2967705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896422"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705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51344"/>
            <a:ext cx="8136904" cy="1938992"/>
          </a:xfrm>
          <a:prstGeom prst="rect">
            <a:avLst/>
          </a:prstGeom>
        </p:spPr>
        <p:txBody>
          <a:bodyPr wrap="square">
            <a:spAutoFit/>
          </a:bodyPr>
          <a:lstStyle/>
          <a:p>
            <a:r>
              <a:rPr lang="en-US" sz="3000" b="1" dirty="0"/>
              <a:t>Treatment</a:t>
            </a:r>
          </a:p>
          <a:p>
            <a:pPr marL="285750" indent="-285750">
              <a:buFont typeface="Wingdings" pitchFamily="2" charset="2"/>
              <a:buChar char="§"/>
            </a:pPr>
            <a:r>
              <a:rPr lang="en-US" sz="3000" b="1" dirty="0"/>
              <a:t>Conservative management</a:t>
            </a:r>
            <a:r>
              <a:rPr lang="en-US" sz="3000" dirty="0"/>
              <a:t>: regular follow-ups indicated for asymptomatic patients with mild aortic </a:t>
            </a:r>
            <a:r>
              <a:rPr lang="en-US" sz="3000" dirty="0" smtClean="0"/>
              <a:t>stenosis</a:t>
            </a:r>
            <a:endParaRPr lang="en-US" sz="3000" dirty="0"/>
          </a:p>
        </p:txBody>
      </p:sp>
      <p:sp>
        <p:nvSpPr>
          <p:cNvPr id="3" name="Right Arrow 2"/>
          <p:cNvSpPr/>
          <p:nvPr/>
        </p:nvSpPr>
        <p:spPr>
          <a:xfrm>
            <a:off x="7020272" y="5877272"/>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14750"/>
            <a:ext cx="8352928" cy="2400657"/>
          </a:xfrm>
          <a:prstGeom prst="rect">
            <a:avLst/>
          </a:prstGeom>
        </p:spPr>
        <p:txBody>
          <a:bodyPr wrap="square">
            <a:spAutoFit/>
          </a:bodyPr>
          <a:lstStyle/>
          <a:p>
            <a:pPr marL="285750" indent="-285750">
              <a:buFont typeface="Wingdings" pitchFamily="2" charset="2"/>
              <a:buChar char="§"/>
            </a:pPr>
            <a:r>
              <a:rPr lang="en-US" sz="3000" b="1" dirty="0"/>
              <a:t>Surgical</a:t>
            </a:r>
            <a:r>
              <a:rPr lang="en-US" sz="3000" dirty="0"/>
              <a:t> ( heart valve prostheses)</a:t>
            </a:r>
          </a:p>
          <a:p>
            <a:pPr marL="742950" lvl="1" indent="-285750">
              <a:buFont typeface="Wingdings" pitchFamily="2" charset="2"/>
              <a:buChar char="§"/>
            </a:pPr>
            <a:r>
              <a:rPr lang="en-US" sz="3000" dirty="0"/>
              <a:t>Indications</a:t>
            </a:r>
          </a:p>
          <a:p>
            <a:pPr marL="1200150" lvl="2" indent="-285750">
              <a:buFont typeface="Wingdings" pitchFamily="2" charset="2"/>
              <a:buChar char="§"/>
            </a:pPr>
            <a:r>
              <a:rPr lang="en-US" sz="3000" dirty="0"/>
              <a:t>Symptomatic patients </a:t>
            </a:r>
          </a:p>
          <a:p>
            <a:pPr marL="1200150" lvl="2" indent="-285750">
              <a:buFont typeface="Wingdings" pitchFamily="2" charset="2"/>
              <a:buChar char="§"/>
            </a:pPr>
            <a:r>
              <a:rPr lang="en-US" sz="3000" dirty="0"/>
              <a:t>Asymptomatic patients with severe AS and either significantly ↓ LV </a:t>
            </a:r>
            <a:r>
              <a:rPr lang="en-US" sz="3000" dirty="0" smtClean="0"/>
              <a:t>EF</a:t>
            </a:r>
            <a:endParaRPr lang="en-US" sz="3000" dirty="0"/>
          </a:p>
        </p:txBody>
      </p:sp>
      <p:sp>
        <p:nvSpPr>
          <p:cNvPr id="3" name="Right Arrow 2"/>
          <p:cNvSpPr/>
          <p:nvPr/>
        </p:nvSpPr>
        <p:spPr>
          <a:xfrm>
            <a:off x="7020272" y="5949280"/>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8352928" cy="3323987"/>
          </a:xfrm>
          <a:prstGeom prst="rect">
            <a:avLst/>
          </a:prstGeom>
        </p:spPr>
        <p:txBody>
          <a:bodyPr wrap="square">
            <a:spAutoFit/>
          </a:bodyPr>
          <a:lstStyle/>
          <a:p>
            <a:pPr marL="742950" lvl="1" indent="-285750">
              <a:buFont typeface="Wingdings" pitchFamily="2" charset="2"/>
              <a:buChar char="§"/>
            </a:pPr>
            <a:r>
              <a:rPr lang="en-US" sz="3000" dirty="0"/>
              <a:t>Aortic valve replacement (AVR): 3 possible approaches</a:t>
            </a:r>
          </a:p>
          <a:p>
            <a:pPr marL="1200150" lvl="2" indent="-285750">
              <a:buFont typeface="Wingdings" pitchFamily="2" charset="2"/>
              <a:buChar char="§"/>
            </a:pPr>
            <a:r>
              <a:rPr lang="en-US" sz="3000" dirty="0"/>
              <a:t>Surgical AVR: patients with low surgical risk.</a:t>
            </a:r>
          </a:p>
          <a:p>
            <a:pPr marL="1200150" lvl="2" indent="-285750">
              <a:buFont typeface="Wingdings" pitchFamily="2" charset="2"/>
              <a:buChar char="§"/>
            </a:pPr>
            <a:r>
              <a:rPr lang="en-US" sz="3000" dirty="0" err="1"/>
              <a:t>Transcatheter</a:t>
            </a:r>
            <a:r>
              <a:rPr lang="en-US" sz="3000" dirty="0"/>
              <a:t> AVR (TAVR): patients with high surgical risk or contraindication</a:t>
            </a:r>
          </a:p>
          <a:p>
            <a:pPr marL="1200150" lvl="2" indent="-285750">
              <a:buFont typeface="Wingdings" pitchFamily="2" charset="2"/>
              <a:buChar char="§"/>
            </a:pPr>
            <a:r>
              <a:rPr lang="en-US" sz="3000" dirty="0"/>
              <a:t>Catheter balloon </a:t>
            </a:r>
            <a:r>
              <a:rPr lang="en-US" sz="3000" dirty="0" err="1"/>
              <a:t>valvuloplasty</a:t>
            </a:r>
            <a:r>
              <a:rPr lang="en-US" sz="3000" dirty="0"/>
              <a:t>: children without AV calcification</a:t>
            </a:r>
          </a:p>
        </p:txBody>
      </p:sp>
    </p:spTree>
    <p:extLst>
      <p:ext uri="{BB962C8B-B14F-4D97-AF65-F5344CB8AC3E}">
        <p14:creationId xmlns:p14="http://schemas.microsoft.com/office/powerpoint/2010/main" val="2967705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728" y="2636912"/>
            <a:ext cx="6858000" cy="1938992"/>
          </a:xfrm>
          <a:prstGeom prst="rect">
            <a:avLst/>
          </a:prstGeom>
        </p:spPr>
        <p:txBody>
          <a:bodyPr wrap="square">
            <a:spAutoFit/>
          </a:bodyPr>
          <a:lstStyle/>
          <a:p>
            <a:r>
              <a:rPr lang="en-US" sz="3000" dirty="0"/>
              <a:t>The presence of </a:t>
            </a:r>
            <a:r>
              <a:rPr lang="en-US" sz="3000" dirty="0" err="1"/>
              <a:t>exertional</a:t>
            </a:r>
            <a:r>
              <a:rPr lang="en-US" sz="3000" dirty="0"/>
              <a:t> symptoms (dyspnea on exertion, angina pectoris, syncope) is an indication for surgery!</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340" y="2060848"/>
            <a:ext cx="1061010" cy="175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705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988840"/>
            <a:ext cx="8820472" cy="2400657"/>
          </a:xfrm>
          <a:prstGeom prst="rect">
            <a:avLst/>
          </a:prstGeom>
        </p:spPr>
        <p:txBody>
          <a:bodyPr wrap="square">
            <a:spAutoFit/>
          </a:bodyPr>
          <a:lstStyle/>
          <a:p>
            <a:r>
              <a:rPr lang="en-US" sz="3000" b="1" dirty="0"/>
              <a:t>Prognosis</a:t>
            </a:r>
          </a:p>
          <a:p>
            <a:pPr marL="285750" indent="-285750">
              <a:buFont typeface="Wingdings" pitchFamily="2" charset="2"/>
              <a:buChar char="§"/>
            </a:pPr>
            <a:r>
              <a:rPr lang="en-US" sz="3000" dirty="0"/>
              <a:t>Asymptomatic patients: The mortality rate is &lt; 1% in a given year.</a:t>
            </a:r>
          </a:p>
          <a:p>
            <a:pPr marL="285750" indent="-285750">
              <a:buFont typeface="Wingdings" pitchFamily="2" charset="2"/>
              <a:buChar char="§"/>
            </a:pPr>
            <a:r>
              <a:rPr lang="en-US" sz="3000" dirty="0"/>
              <a:t>Symptomatic patients: The mortality rate in the first 2 years is &gt; 50%.</a:t>
            </a:r>
          </a:p>
        </p:txBody>
      </p:sp>
    </p:spTree>
    <p:extLst>
      <p:ext uri="{BB962C8B-B14F-4D97-AF65-F5344CB8AC3E}">
        <p14:creationId xmlns:p14="http://schemas.microsoft.com/office/powerpoint/2010/main" val="29677057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677000"/>
            <a:ext cx="6984776" cy="2400657"/>
          </a:xfrm>
          <a:prstGeom prst="rect">
            <a:avLst/>
          </a:prstGeom>
          <a:noFill/>
        </p:spPr>
        <p:txBody>
          <a:bodyPr wrap="square" rtlCol="0">
            <a:spAutoFit/>
          </a:bodyPr>
          <a:lstStyle/>
          <a:p>
            <a:r>
              <a:rPr lang="en-US" sz="3000" dirty="0" smtClean="0"/>
              <a:t>Patients with severe AS have fixed cardiac output and fixed afterload, besides being preload dependent. So AF if develops in severe AS patients it will have deleterious effects in these patients .</a:t>
            </a:r>
            <a:endParaRPr lang="en-US" sz="3000" dirty="0"/>
          </a:p>
        </p:txBody>
      </p:sp>
    </p:spTree>
    <p:extLst>
      <p:ext uri="{BB962C8B-B14F-4D97-AF65-F5344CB8AC3E}">
        <p14:creationId xmlns:p14="http://schemas.microsoft.com/office/powerpoint/2010/main" val="1353596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7704" y="1772816"/>
            <a:ext cx="7110536" cy="4247317"/>
          </a:xfrm>
          <a:prstGeom prst="rect">
            <a:avLst/>
          </a:prstGeom>
        </p:spPr>
        <p:txBody>
          <a:bodyPr wrap="square">
            <a:spAutoFit/>
          </a:bodyPr>
          <a:lstStyle/>
          <a:p>
            <a:r>
              <a:rPr lang="en-US" sz="3000" dirty="0"/>
              <a:t>ACE inhibitors and other afterload-reducing drugs </a:t>
            </a:r>
            <a:r>
              <a:rPr lang="en-US" sz="3000" dirty="0" smtClean="0"/>
              <a:t>(calcium channel blockers and ACE inhibitors / or ARBs ) are </a:t>
            </a:r>
            <a:r>
              <a:rPr lang="en-US" sz="3000" dirty="0"/>
              <a:t>contraindicated because they cause dilation of peripheral blood vessels, which may lead to cardiovascular </a:t>
            </a:r>
            <a:r>
              <a:rPr lang="en-US" sz="3000" dirty="0" err="1"/>
              <a:t>decompensation</a:t>
            </a:r>
            <a:r>
              <a:rPr lang="en-US" sz="3000" dirty="0" smtClean="0"/>
              <a:t>! </a:t>
            </a:r>
          </a:p>
          <a:p>
            <a:r>
              <a:rPr lang="en-US" sz="3000" dirty="0" smtClean="0"/>
              <a:t>Besides diuretics and hydralazine </a:t>
            </a:r>
            <a:r>
              <a:rPr lang="en-US" sz="3000" dirty="0" err="1" smtClean="0"/>
              <a:t>slould</a:t>
            </a:r>
            <a:r>
              <a:rPr lang="en-US" sz="3000" dirty="0" smtClean="0"/>
              <a:t> be given cautiously in these patients .   </a:t>
            </a:r>
          </a:p>
          <a:p>
            <a:endParaRPr lang="en-US" sz="3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1008112" cy="196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97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58237" y="2492896"/>
            <a:ext cx="4934043" cy="2077492"/>
          </a:xfrm>
          <a:prstGeom prst="rect">
            <a:avLst/>
          </a:prstGeom>
          <a:noFill/>
          <a:ln>
            <a:noFill/>
          </a:ln>
          <a:effectLst/>
        </p:spPr>
        <p:txBody>
          <a:bodyPr vert="horz" wrap="non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4500" b="1" dirty="0">
                <a:effectLst>
                  <a:outerShdw blurRad="38100" dist="38100" dir="2700000" algn="tl">
                    <a:srgbClr val="000000">
                      <a:alpha val="43137"/>
                    </a:srgbClr>
                  </a:outerShdw>
                </a:effectLst>
              </a:rPr>
              <a:t>Aortic regurgitation </a:t>
            </a:r>
            <a:endParaRPr lang="en-US" sz="4500" b="1" dirty="0" smtClean="0">
              <a:effectLst>
                <a:outerShdw blurRad="38100" dist="38100" dir="2700000" algn="tl">
                  <a:srgbClr val="000000">
                    <a:alpha val="43137"/>
                  </a:srgbClr>
                </a:outerShdw>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4500" b="1" dirty="0" smtClean="0">
                <a:effectLst>
                  <a:outerShdw blurRad="38100" dist="38100" dir="2700000" algn="tl">
                    <a:srgbClr val="000000">
                      <a:alpha val="43137"/>
                    </a:srgbClr>
                  </a:outerShdw>
                </a:effectLst>
              </a:rPr>
              <a:t>(</a:t>
            </a:r>
            <a:r>
              <a:rPr lang="en-US" sz="4500" b="1" dirty="0">
                <a:effectLst>
                  <a:outerShdw blurRad="38100" dist="38100" dir="2700000" algn="tl">
                    <a:srgbClr val="000000">
                      <a:alpha val="43137"/>
                    </a:srgbClr>
                  </a:outerShdw>
                </a:effectLst>
              </a:rPr>
              <a:t>Aortic insufficiency)</a:t>
            </a:r>
          </a:p>
          <a:p>
            <a:pPr marL="0" marR="0" lvl="0" indent="0" algn="ctr" defTabSz="914400" rtl="0" eaLnBrk="0" fontAlgn="base" latinLnBrk="0" hangingPunct="0">
              <a:lnSpc>
                <a:spcPct val="100000"/>
              </a:lnSpc>
              <a:spcBef>
                <a:spcPct val="0"/>
              </a:spcBef>
              <a:spcAft>
                <a:spcPct val="0"/>
              </a:spcAft>
              <a:buClrTx/>
              <a:buSzTx/>
              <a:buFontTx/>
              <a:buNone/>
              <a:tabLst/>
            </a:pPr>
            <a:endParaRPr lang="en-US" sz="4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67705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628800"/>
            <a:ext cx="8334672" cy="2400657"/>
          </a:xfrm>
          <a:prstGeom prst="rect">
            <a:avLst/>
          </a:prstGeom>
        </p:spPr>
        <p:txBody>
          <a:bodyPr wrap="square">
            <a:spAutoFit/>
          </a:bodyPr>
          <a:lstStyle/>
          <a:p>
            <a:r>
              <a:rPr lang="en-US" sz="3000" b="1" dirty="0"/>
              <a:t>Summary</a:t>
            </a:r>
          </a:p>
          <a:p>
            <a:r>
              <a:rPr lang="en-US" sz="3000" dirty="0"/>
              <a:t>Aortic regurgitation (AR) is a </a:t>
            </a:r>
            <a:r>
              <a:rPr lang="en-US" sz="3000" dirty="0" err="1"/>
              <a:t>valvular</a:t>
            </a:r>
            <a:r>
              <a:rPr lang="en-US" sz="3000" dirty="0"/>
              <a:t> heart disease characterized by incomplete closure of the aortic valve that leads to reflux of blood from the aorta into the left ventricle (LV) during diastole</a:t>
            </a:r>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40768"/>
            <a:ext cx="8478688" cy="3785652"/>
          </a:xfrm>
          <a:prstGeom prst="rect">
            <a:avLst/>
          </a:prstGeom>
        </p:spPr>
        <p:txBody>
          <a:bodyPr wrap="square">
            <a:spAutoFit/>
          </a:bodyPr>
          <a:lstStyle/>
          <a:p>
            <a:r>
              <a:rPr lang="en-US" sz="3000" dirty="0"/>
              <a:t>Aortic regurgitation may be acute (occurring primarily after bacterial endocarditis or aortic dissection) or chronic (due to congenital bicuspid valve or rheumatic fever) and may be caused by </a:t>
            </a:r>
            <a:r>
              <a:rPr lang="en-US" sz="3000" dirty="0" err="1"/>
              <a:t>valvular</a:t>
            </a:r>
            <a:r>
              <a:rPr lang="en-US" sz="3000" dirty="0"/>
              <a:t> disease or an abnormality of the aorta. In most cases, acute AR leads to rapid deterioration of LV function with subsequent pulmonary edema and cardiac </a:t>
            </a:r>
            <a:r>
              <a:rPr lang="en-US" sz="3000" dirty="0" err="1"/>
              <a:t>decompensation</a:t>
            </a:r>
            <a:r>
              <a:rPr lang="en-US" sz="3000" dirty="0"/>
              <a:t>. </a:t>
            </a:r>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622704" cy="2862322"/>
          </a:xfrm>
          <a:prstGeom prst="rect">
            <a:avLst/>
          </a:prstGeom>
        </p:spPr>
        <p:txBody>
          <a:bodyPr wrap="square">
            <a:spAutoFit/>
          </a:bodyPr>
          <a:lstStyle/>
          <a:p>
            <a:r>
              <a:rPr lang="en-US" sz="3000" dirty="0"/>
              <a:t>Frequently, chronic AR may remain compensated for a long period of time, becoming symptomatic only when left heart failure develops. Auscultation reveals an S3 and a high-pitched, decrescendo early diastolic murmur. Another characteristic diagnostic finding is widened pulse pressure. </a:t>
            </a:r>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12776"/>
            <a:ext cx="8622704" cy="3785652"/>
          </a:xfrm>
          <a:prstGeom prst="rect">
            <a:avLst/>
          </a:prstGeom>
        </p:spPr>
        <p:txBody>
          <a:bodyPr wrap="square">
            <a:spAutoFit/>
          </a:bodyPr>
          <a:lstStyle/>
          <a:p>
            <a:r>
              <a:rPr lang="en-US" sz="3000" dirty="0"/>
              <a:t>Echocardiography is the most important diagnostic tool, both for confirming the diagnosis and determining the severity of disease. In asymptomatic patients, conservative treatment consists of symptom management and physical activity as tolerated. However, symptomatic patients or those with severely reduced LV function should undergo surgical aortic valve replacement.</a:t>
            </a:r>
          </a:p>
        </p:txBody>
      </p:sp>
    </p:spTree>
    <p:extLst>
      <p:ext uri="{BB962C8B-B14F-4D97-AF65-F5344CB8AC3E}">
        <p14:creationId xmlns:p14="http://schemas.microsoft.com/office/powerpoint/2010/main" val="29677057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100351"/>
            <a:ext cx="7758608" cy="2400657"/>
          </a:xfrm>
          <a:prstGeom prst="rect">
            <a:avLst/>
          </a:prstGeom>
        </p:spPr>
        <p:txBody>
          <a:bodyPr wrap="square">
            <a:spAutoFit/>
          </a:bodyPr>
          <a:lstStyle/>
          <a:p>
            <a:r>
              <a:rPr lang="en-US" sz="3000" b="1" dirty="0"/>
              <a:t>Etiology</a:t>
            </a:r>
          </a:p>
          <a:p>
            <a:pPr marL="285750" indent="-285750">
              <a:buFont typeface="Wingdings" pitchFamily="2" charset="2"/>
              <a:buChar char="§"/>
            </a:pPr>
            <a:r>
              <a:rPr lang="en-US" sz="3000" b="1" dirty="0"/>
              <a:t>Acute AR</a:t>
            </a:r>
            <a:endParaRPr lang="en-US" sz="3000" dirty="0"/>
          </a:p>
          <a:p>
            <a:pPr marL="742950" lvl="1" indent="-285750">
              <a:buFont typeface="Wingdings" pitchFamily="2" charset="2"/>
              <a:buChar char="§"/>
            </a:pPr>
            <a:r>
              <a:rPr lang="en-US" sz="3000" b="1" dirty="0"/>
              <a:t>Infective endocarditis</a:t>
            </a:r>
            <a:endParaRPr lang="en-US" sz="3000" dirty="0"/>
          </a:p>
          <a:p>
            <a:pPr marL="742950" lvl="1" indent="-285750">
              <a:buFont typeface="Wingdings" pitchFamily="2" charset="2"/>
              <a:buChar char="§"/>
            </a:pPr>
            <a:r>
              <a:rPr lang="en-US" sz="3000" dirty="0"/>
              <a:t>Aortic dissection (ascending aorta)</a:t>
            </a:r>
          </a:p>
          <a:p>
            <a:pPr marL="742950" lvl="1" indent="-285750">
              <a:buFont typeface="Wingdings" pitchFamily="2" charset="2"/>
              <a:buChar char="§"/>
            </a:pPr>
            <a:r>
              <a:rPr lang="en-US" sz="3000" dirty="0"/>
              <a:t>Chest </a:t>
            </a:r>
            <a:r>
              <a:rPr lang="en-US" sz="3000" dirty="0" smtClean="0"/>
              <a:t>trauma</a:t>
            </a:r>
            <a:endParaRPr lang="en-US" sz="3000" dirty="0"/>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64704"/>
            <a:ext cx="8496944" cy="5170646"/>
          </a:xfrm>
          <a:prstGeom prst="rect">
            <a:avLst/>
          </a:prstGeom>
        </p:spPr>
        <p:txBody>
          <a:bodyPr wrap="square">
            <a:spAutoFit/>
          </a:bodyPr>
          <a:lstStyle/>
          <a:p>
            <a:pPr marL="285750" indent="-285750">
              <a:buFont typeface="Wingdings" pitchFamily="2" charset="2"/>
              <a:buChar char="§"/>
            </a:pPr>
            <a:r>
              <a:rPr lang="en-US" sz="3000" b="1" dirty="0"/>
              <a:t>Chronic AR</a:t>
            </a:r>
            <a:endParaRPr lang="en-US" sz="3000" dirty="0"/>
          </a:p>
          <a:p>
            <a:pPr marL="742950" lvl="1" indent="-285750">
              <a:buFont typeface="Wingdings" pitchFamily="2" charset="2"/>
              <a:buChar char="§"/>
            </a:pPr>
            <a:r>
              <a:rPr lang="en-US" sz="3000" b="1" dirty="0"/>
              <a:t>Congenital bicuspid valve</a:t>
            </a:r>
            <a:r>
              <a:rPr lang="en-US" sz="3000" dirty="0"/>
              <a:t>: most common cause of AR in young adults and in </a:t>
            </a:r>
            <a:r>
              <a:rPr lang="en-US" sz="3000" b="1" dirty="0"/>
              <a:t>developed countries</a:t>
            </a:r>
            <a:endParaRPr lang="en-US" sz="3000" dirty="0"/>
          </a:p>
          <a:p>
            <a:pPr marL="742950" lvl="1" indent="-285750">
              <a:buFont typeface="Wingdings" pitchFamily="2" charset="2"/>
              <a:buChar char="§"/>
            </a:pPr>
            <a:r>
              <a:rPr lang="en-US" sz="3000" b="1" dirty="0"/>
              <a:t>Rheumatic heart disease</a:t>
            </a:r>
            <a:r>
              <a:rPr lang="en-US" sz="3000" dirty="0"/>
              <a:t>: most common cause of AR in </a:t>
            </a:r>
            <a:r>
              <a:rPr lang="en-US" sz="3000" b="1" dirty="0"/>
              <a:t>developing countries</a:t>
            </a:r>
            <a:endParaRPr lang="en-US" sz="3000" dirty="0"/>
          </a:p>
          <a:p>
            <a:pPr marL="742950" lvl="1" indent="-285750">
              <a:buFont typeface="Wingdings" pitchFamily="2" charset="2"/>
              <a:buChar char="§"/>
            </a:pPr>
            <a:r>
              <a:rPr lang="en-US" sz="3000" dirty="0"/>
              <a:t>Distortion or dilation of the ascending aorta and aortic root</a:t>
            </a:r>
          </a:p>
          <a:p>
            <a:pPr marL="1200150" lvl="2" indent="-285750">
              <a:buFont typeface="Wingdings" pitchFamily="2" charset="2"/>
              <a:buChar char="§"/>
            </a:pPr>
            <a:r>
              <a:rPr lang="en-US" sz="3000" dirty="0"/>
              <a:t>Connective tissue disorders (e.g., </a:t>
            </a:r>
            <a:r>
              <a:rPr lang="en-US" sz="3000" dirty="0" err="1"/>
              <a:t>Marfan</a:t>
            </a:r>
            <a:r>
              <a:rPr lang="en-US" sz="3000" dirty="0"/>
              <a:t> syndrome, Ehlers-</a:t>
            </a:r>
            <a:r>
              <a:rPr lang="en-US" sz="3000" dirty="0" err="1"/>
              <a:t>Danlos</a:t>
            </a:r>
            <a:r>
              <a:rPr lang="en-US" sz="3000" dirty="0"/>
              <a:t> syndrome)</a:t>
            </a:r>
          </a:p>
          <a:p>
            <a:pPr marL="1200150" lvl="2" indent="-285750">
              <a:buFont typeface="Wingdings" pitchFamily="2" charset="2"/>
              <a:buChar char="§"/>
            </a:pPr>
            <a:r>
              <a:rPr lang="en-US" sz="3000" dirty="0"/>
              <a:t>Tertiary syphilis</a:t>
            </a:r>
          </a:p>
        </p:txBody>
      </p:sp>
    </p:spTree>
    <p:extLst>
      <p:ext uri="{BB962C8B-B14F-4D97-AF65-F5344CB8AC3E}">
        <p14:creationId xmlns:p14="http://schemas.microsoft.com/office/powerpoint/2010/main" val="29677057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715918"/>
            <a:ext cx="8208912" cy="3785652"/>
          </a:xfrm>
          <a:prstGeom prst="rect">
            <a:avLst/>
          </a:prstGeom>
        </p:spPr>
        <p:txBody>
          <a:bodyPr wrap="square">
            <a:spAutoFit/>
          </a:bodyPr>
          <a:lstStyle/>
          <a:p>
            <a:r>
              <a:rPr lang="en-US" sz="3000" b="1" dirty="0"/>
              <a:t>Pathophysiology</a:t>
            </a:r>
          </a:p>
          <a:p>
            <a:pPr marL="285750" indent="-285750">
              <a:buFont typeface="Wingdings" pitchFamily="2" charset="2"/>
              <a:buChar char="§"/>
            </a:pPr>
            <a:r>
              <a:rPr lang="en-US" sz="3000" dirty="0"/>
              <a:t>General</a:t>
            </a:r>
          </a:p>
          <a:p>
            <a:pPr marL="742950" lvl="1" indent="-285750">
              <a:buFont typeface="Wingdings" pitchFamily="2" charset="2"/>
              <a:buChar char="§"/>
            </a:pPr>
            <a:r>
              <a:rPr lang="en-US" sz="3000" dirty="0"/>
              <a:t>Regurgitation of blood from the aorta into the left ventricle (LV)</a:t>
            </a:r>
          </a:p>
          <a:p>
            <a:pPr marL="1200150" lvl="2" indent="-285750">
              <a:buFont typeface="Wingdings" pitchFamily="2" charset="2"/>
              <a:buChar char="§"/>
            </a:pPr>
            <a:r>
              <a:rPr lang="en-US" sz="3000" dirty="0"/>
              <a:t>→ Increased systolic blood pressure and decreased diastolic pressure </a:t>
            </a:r>
          </a:p>
          <a:p>
            <a:pPr marL="1200150" lvl="2" indent="-285750">
              <a:buFont typeface="Wingdings" pitchFamily="2" charset="2"/>
              <a:buChar char="§"/>
            </a:pPr>
            <a:r>
              <a:rPr lang="en-US" sz="3000" dirty="0"/>
              <a:t>→ Widened pulse pressure → </a:t>
            </a:r>
            <a:r>
              <a:rPr lang="en-US" sz="3000" b="1" dirty="0"/>
              <a:t>water hammer puls</a:t>
            </a:r>
            <a:r>
              <a:rPr lang="en-US" sz="3000" dirty="0"/>
              <a:t>e </a:t>
            </a:r>
            <a:r>
              <a:rPr lang="en-US" sz="3000" dirty="0" smtClean="0"/>
              <a:t>( “</a:t>
            </a:r>
            <a:r>
              <a:rPr lang="en-US" sz="3000" dirty="0"/>
              <a:t>Diagnostics” below</a:t>
            </a:r>
            <a:r>
              <a:rPr lang="en-US" sz="3000" dirty="0" smtClean="0"/>
              <a:t>)</a:t>
            </a:r>
            <a:endParaRPr lang="en-US" sz="3000" dirty="0"/>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05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020792"/>
            <a:ext cx="8208912" cy="3785652"/>
          </a:xfrm>
          <a:prstGeom prst="rect">
            <a:avLst/>
          </a:prstGeom>
        </p:spPr>
        <p:txBody>
          <a:bodyPr wrap="square">
            <a:spAutoFit/>
          </a:bodyPr>
          <a:lstStyle/>
          <a:p>
            <a:pPr marL="285750" indent="-285750">
              <a:buFont typeface="Wingdings" pitchFamily="2" charset="2"/>
              <a:buChar char="§"/>
            </a:pPr>
            <a:r>
              <a:rPr lang="en-US" sz="3000" dirty="0"/>
              <a:t>Acute AR</a:t>
            </a:r>
          </a:p>
          <a:p>
            <a:pPr marL="742950" lvl="1" indent="-285750">
              <a:buFont typeface="Wingdings" pitchFamily="2" charset="2"/>
              <a:buChar char="§"/>
            </a:pPr>
            <a:r>
              <a:rPr lang="en-US" sz="3000" dirty="0"/>
              <a:t>Because LV cannot sufficiently dilate in response to </a:t>
            </a:r>
            <a:r>
              <a:rPr lang="en-US" sz="3000" dirty="0" err="1"/>
              <a:t>regurgitant</a:t>
            </a:r>
            <a:r>
              <a:rPr lang="en-US" sz="3000" dirty="0"/>
              <a:t> blood, LV end-diastolic pressure increases rapidly → pressure transmits backwards into pulmonary circulation → pulmonary edema and dyspnea</a:t>
            </a:r>
          </a:p>
          <a:p>
            <a:pPr marL="742950" lvl="1" indent="-285750">
              <a:buFont typeface="Wingdings" pitchFamily="2" charset="2"/>
              <a:buChar char="§"/>
            </a:pPr>
            <a:r>
              <a:rPr lang="en-US" sz="3000" dirty="0"/>
              <a:t>Decreased cardiac output if severe → cardiogenic shock and myocardial </a:t>
            </a:r>
            <a:r>
              <a:rPr lang="en-US" sz="3000" dirty="0" smtClean="0"/>
              <a:t>ischemia</a:t>
            </a:r>
            <a:endParaRPr lang="en-US" sz="3000" dirty="0"/>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36174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908720"/>
            <a:ext cx="8352928" cy="4708981"/>
          </a:xfrm>
          <a:prstGeom prst="rect">
            <a:avLst/>
          </a:prstGeom>
        </p:spPr>
        <p:txBody>
          <a:bodyPr wrap="square">
            <a:spAutoFit/>
          </a:bodyPr>
          <a:lstStyle/>
          <a:p>
            <a:pPr marL="285750" indent="-285750">
              <a:buFont typeface="Wingdings" pitchFamily="2" charset="2"/>
              <a:buChar char="§"/>
            </a:pPr>
            <a:r>
              <a:rPr lang="en-US" sz="3000" dirty="0"/>
              <a:t>Chronic AR:</a:t>
            </a:r>
          </a:p>
          <a:p>
            <a:pPr marL="742950" lvl="1" indent="-285750">
              <a:buFont typeface="Wingdings" pitchFamily="2" charset="2"/>
              <a:buChar char="§"/>
            </a:pPr>
            <a:r>
              <a:rPr lang="en-US" sz="3000" dirty="0"/>
              <a:t>Initially, a </a:t>
            </a:r>
            <a:r>
              <a:rPr lang="en-US" sz="3000" b="1" dirty="0"/>
              <a:t>compensatory increase in stroke volume</a:t>
            </a:r>
            <a:r>
              <a:rPr lang="en-US" sz="3000" dirty="0"/>
              <a:t> can maintain adequate cardiac output despite regurgitation (compensated heart failure)</a:t>
            </a:r>
          </a:p>
          <a:p>
            <a:pPr marL="742950" lvl="1" indent="-285750">
              <a:buFont typeface="Wingdings" pitchFamily="2" charset="2"/>
              <a:buChar char="§"/>
            </a:pPr>
            <a:r>
              <a:rPr lang="en-US" sz="3000" dirty="0"/>
              <a:t>Over time, increased left ventricular end-diastolic volume → LV enlargement and </a:t>
            </a:r>
            <a:r>
              <a:rPr lang="en-US" sz="3000" b="1" dirty="0"/>
              <a:t>eccentric hypertrophy of myocardium</a:t>
            </a:r>
            <a:r>
              <a:rPr lang="en-US" sz="3000" dirty="0"/>
              <a:t> → left ventricular systolic dysfunction → decompensated heart failure</a:t>
            </a:r>
          </a:p>
        </p:txBody>
      </p:sp>
    </p:spTree>
    <p:extLst>
      <p:ext uri="{BB962C8B-B14F-4D97-AF65-F5344CB8AC3E}">
        <p14:creationId xmlns:p14="http://schemas.microsoft.com/office/powerpoint/2010/main" val="1776608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776" y="693851"/>
            <a:ext cx="8478688" cy="4247317"/>
          </a:xfrm>
          <a:prstGeom prst="rect">
            <a:avLst/>
          </a:prstGeom>
        </p:spPr>
        <p:txBody>
          <a:bodyPr wrap="square">
            <a:spAutoFit/>
          </a:bodyPr>
          <a:lstStyle/>
          <a:p>
            <a:r>
              <a:rPr lang="en-US" sz="3000" b="1" dirty="0"/>
              <a:t>Clinical features</a:t>
            </a:r>
          </a:p>
          <a:p>
            <a:pPr marL="285750" indent="-285750">
              <a:buFont typeface="Wingdings" pitchFamily="2" charset="2"/>
              <a:buChar char="§"/>
            </a:pPr>
            <a:r>
              <a:rPr lang="en-US" sz="3000" b="1" dirty="0"/>
              <a:t>Acute AR</a:t>
            </a:r>
            <a:endParaRPr lang="en-US" sz="3000" dirty="0"/>
          </a:p>
          <a:p>
            <a:pPr marL="742950" lvl="1" indent="-285750">
              <a:buFont typeface="Wingdings" pitchFamily="2" charset="2"/>
              <a:buChar char="§"/>
            </a:pPr>
            <a:r>
              <a:rPr lang="en-US" sz="3000" dirty="0"/>
              <a:t>Sudden, severe </a:t>
            </a:r>
            <a:r>
              <a:rPr lang="en-US" sz="3000" b="1" dirty="0"/>
              <a:t>dyspnea</a:t>
            </a:r>
            <a:endParaRPr lang="en-US" sz="3000" dirty="0"/>
          </a:p>
          <a:p>
            <a:pPr marL="742950" lvl="1" indent="-285750">
              <a:buFont typeface="Wingdings" pitchFamily="2" charset="2"/>
              <a:buChar char="§"/>
            </a:pPr>
            <a:r>
              <a:rPr lang="en-US" sz="3000" dirty="0"/>
              <a:t>Rapid cardiac </a:t>
            </a:r>
            <a:r>
              <a:rPr lang="en-US" sz="3000" dirty="0" err="1"/>
              <a:t>decompensation</a:t>
            </a:r>
            <a:r>
              <a:rPr lang="en-US" sz="3000" dirty="0"/>
              <a:t> secondary to heart failure</a:t>
            </a:r>
          </a:p>
          <a:p>
            <a:pPr marL="742950" lvl="1" indent="-285750">
              <a:buFont typeface="Wingdings" pitchFamily="2" charset="2"/>
              <a:buChar char="§"/>
            </a:pPr>
            <a:r>
              <a:rPr lang="en-US" sz="3000" b="1" dirty="0"/>
              <a:t>Pulmonary edema</a:t>
            </a:r>
            <a:endParaRPr lang="en-US" sz="3000" dirty="0"/>
          </a:p>
          <a:p>
            <a:pPr marL="742950" lvl="1" indent="-285750">
              <a:buFont typeface="Wingdings" pitchFamily="2" charset="2"/>
              <a:buChar char="§"/>
            </a:pPr>
            <a:r>
              <a:rPr lang="en-US" sz="3000" dirty="0"/>
              <a:t>Symptoms related to underlying disease (e.g., fever due to endocarditis, chest pain due to aortic dissection</a:t>
            </a:r>
            <a:r>
              <a:rPr lang="en-US" sz="3000" dirty="0" smtClean="0"/>
              <a:t>)</a:t>
            </a:r>
            <a:endParaRPr lang="en-US" sz="3000" dirty="0"/>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21260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57735"/>
            <a:ext cx="8352928" cy="6555641"/>
          </a:xfrm>
          <a:prstGeom prst="rect">
            <a:avLst/>
          </a:prstGeom>
        </p:spPr>
        <p:txBody>
          <a:bodyPr wrap="square">
            <a:spAutoFit/>
          </a:bodyPr>
          <a:lstStyle/>
          <a:p>
            <a:pPr marL="285750" indent="-285750">
              <a:buFont typeface="Wingdings" pitchFamily="2" charset="2"/>
              <a:buChar char="§"/>
            </a:pPr>
            <a:r>
              <a:rPr lang="en-US" sz="3000" b="1" dirty="0"/>
              <a:t>Chronic AR</a:t>
            </a:r>
            <a:endParaRPr lang="en-US" sz="3000" dirty="0"/>
          </a:p>
          <a:p>
            <a:pPr marL="742950" lvl="1" indent="-285750">
              <a:buFont typeface="Wingdings" pitchFamily="2" charset="2"/>
              <a:buChar char="§"/>
            </a:pPr>
            <a:r>
              <a:rPr lang="en-US" sz="3000" dirty="0"/>
              <a:t>May be asymptomatic for up to decades despite progressive LV dilation</a:t>
            </a:r>
          </a:p>
          <a:p>
            <a:pPr marL="742950" lvl="1" indent="-285750">
              <a:buFont typeface="Wingdings" pitchFamily="2" charset="2"/>
              <a:buChar char="§"/>
            </a:pPr>
            <a:r>
              <a:rPr lang="en-US" sz="3000" b="1" dirty="0"/>
              <a:t>Palpitations</a:t>
            </a:r>
            <a:endParaRPr lang="en-US" sz="3000" dirty="0"/>
          </a:p>
          <a:p>
            <a:pPr marL="742950" lvl="1" indent="-285750">
              <a:buFont typeface="Wingdings" pitchFamily="2" charset="2"/>
              <a:buChar char="§"/>
            </a:pPr>
            <a:r>
              <a:rPr lang="en-US" sz="3000" b="1" dirty="0"/>
              <a:t>Symptoms of left heart failure</a:t>
            </a:r>
            <a:endParaRPr lang="en-US" sz="3000" dirty="0"/>
          </a:p>
          <a:p>
            <a:pPr marL="1200150" lvl="2" indent="-285750">
              <a:buFont typeface="Wingdings" pitchFamily="2" charset="2"/>
              <a:buChar char="§"/>
            </a:pPr>
            <a:r>
              <a:rPr lang="en-US" sz="3000" dirty="0" err="1"/>
              <a:t>Exertional</a:t>
            </a:r>
            <a:r>
              <a:rPr lang="en-US" sz="3000" dirty="0"/>
              <a:t> </a:t>
            </a:r>
            <a:r>
              <a:rPr lang="en-US" sz="3000" b="1" dirty="0"/>
              <a:t>dyspnea</a:t>
            </a:r>
            <a:endParaRPr lang="en-US" sz="3000" dirty="0"/>
          </a:p>
          <a:p>
            <a:pPr marL="1200150" lvl="2" indent="-285750">
              <a:buFont typeface="Wingdings" pitchFamily="2" charset="2"/>
              <a:buChar char="§"/>
            </a:pPr>
            <a:r>
              <a:rPr lang="en-US" sz="3000" b="1" dirty="0"/>
              <a:t>Angina</a:t>
            </a:r>
            <a:r>
              <a:rPr lang="en-US" sz="3000" dirty="0"/>
              <a:t> </a:t>
            </a:r>
          </a:p>
          <a:p>
            <a:pPr marL="1200150" lvl="2" indent="-285750">
              <a:buFont typeface="Wingdings" pitchFamily="2" charset="2"/>
              <a:buChar char="§"/>
            </a:pPr>
            <a:r>
              <a:rPr lang="en-US" sz="3000" dirty="0"/>
              <a:t>Orthopnea</a:t>
            </a:r>
          </a:p>
          <a:p>
            <a:pPr marL="1200150" lvl="2" indent="-285750">
              <a:buFont typeface="Wingdings" pitchFamily="2" charset="2"/>
              <a:buChar char="§"/>
            </a:pPr>
            <a:r>
              <a:rPr lang="en-US" sz="3000" dirty="0"/>
              <a:t>Easy fatigability</a:t>
            </a:r>
          </a:p>
          <a:p>
            <a:pPr marL="1200150" lvl="2" indent="-285750">
              <a:buFont typeface="Wingdings" pitchFamily="2" charset="2"/>
              <a:buChar char="§"/>
            </a:pPr>
            <a:r>
              <a:rPr lang="en-US" sz="3000" b="1" dirty="0"/>
              <a:t>Syncope</a:t>
            </a:r>
            <a:endParaRPr lang="en-US" sz="3000" dirty="0"/>
          </a:p>
          <a:p>
            <a:pPr marL="742950" lvl="1" indent="-285750">
              <a:buFont typeface="Wingdings" pitchFamily="2" charset="2"/>
              <a:buChar char="§"/>
            </a:pPr>
            <a:r>
              <a:rPr lang="en-US" sz="3000" dirty="0"/>
              <a:t>Symptoms of high pulse pressure (e.g., head pounding, rhythmic nodding, or bobbing of the head in synchrony with heartbeats- de Musset sign)</a:t>
            </a:r>
          </a:p>
        </p:txBody>
      </p:sp>
    </p:spTree>
    <p:extLst>
      <p:ext uri="{BB962C8B-B14F-4D97-AF65-F5344CB8AC3E}">
        <p14:creationId xmlns:p14="http://schemas.microsoft.com/office/powerpoint/2010/main" val="17704444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280920" cy="6124754"/>
          </a:xfrm>
          <a:prstGeom prst="rect">
            <a:avLst/>
          </a:prstGeom>
        </p:spPr>
        <p:txBody>
          <a:bodyPr wrap="square">
            <a:spAutoFit/>
          </a:bodyPr>
          <a:lstStyle/>
          <a:p>
            <a:r>
              <a:rPr lang="en-US" sz="2800" b="1" dirty="0"/>
              <a:t>Diagnostics</a:t>
            </a:r>
          </a:p>
          <a:p>
            <a:r>
              <a:rPr lang="en-US" sz="2800" b="1" dirty="0"/>
              <a:t>Physical examination</a:t>
            </a:r>
          </a:p>
          <a:p>
            <a:pPr marL="285750" indent="-285750">
              <a:buFont typeface="Wingdings" pitchFamily="2" charset="2"/>
              <a:buChar char="§"/>
            </a:pPr>
            <a:r>
              <a:rPr lang="en-US" sz="2800" dirty="0"/>
              <a:t>For detailed information about the individual tests, </a:t>
            </a:r>
            <a:r>
              <a:rPr lang="en-US" sz="2800" dirty="0" smtClean="0"/>
              <a:t>(cardiovascular examination).</a:t>
            </a:r>
            <a:endParaRPr lang="en-US" sz="2800" dirty="0"/>
          </a:p>
          <a:p>
            <a:pPr marL="285750" indent="-285750">
              <a:buFont typeface="Wingdings" pitchFamily="2" charset="2"/>
              <a:buChar char="§"/>
            </a:pPr>
            <a:r>
              <a:rPr lang="en-US" sz="2800" b="1" dirty="0"/>
              <a:t>High pulse pressure</a:t>
            </a:r>
            <a:r>
              <a:rPr lang="en-US" sz="2800" dirty="0"/>
              <a:t> </a:t>
            </a:r>
          </a:p>
          <a:p>
            <a:pPr marL="742950" lvl="1" indent="-285750">
              <a:buFont typeface="Wingdings" pitchFamily="2" charset="2"/>
              <a:buChar char="§"/>
            </a:pPr>
            <a:r>
              <a:rPr lang="en-US" sz="2800" b="1" dirty="0"/>
              <a:t>Water hammer pulse</a:t>
            </a:r>
            <a:r>
              <a:rPr lang="en-US" sz="2800" dirty="0"/>
              <a:t> of peripheral arteries characterized by rapid upstroke and </a:t>
            </a:r>
            <a:r>
              <a:rPr lang="en-US" sz="2800" dirty="0" err="1"/>
              <a:t>downstroke</a:t>
            </a:r>
            <a:endParaRPr lang="en-US" sz="2800" dirty="0"/>
          </a:p>
          <a:p>
            <a:pPr marL="742950" lvl="1" indent="-285750">
              <a:buFont typeface="Wingdings" pitchFamily="2" charset="2"/>
              <a:buChar char="§"/>
            </a:pPr>
            <a:r>
              <a:rPr lang="en-US" sz="2800" dirty="0"/>
              <a:t>Pulsing of carotid arteries with rapid upstroke and </a:t>
            </a:r>
            <a:r>
              <a:rPr lang="en-US" sz="2800" dirty="0" err="1"/>
              <a:t>downstroke</a:t>
            </a:r>
            <a:endParaRPr lang="en-US" sz="2800" dirty="0"/>
          </a:p>
          <a:p>
            <a:pPr marL="742950" lvl="1" indent="-285750">
              <a:buFont typeface="Wingdings" pitchFamily="2" charset="2"/>
              <a:buChar char="§"/>
            </a:pPr>
            <a:r>
              <a:rPr lang="en-US" sz="2800" dirty="0"/>
              <a:t>Visible capillary pulse</a:t>
            </a:r>
          </a:p>
          <a:p>
            <a:pPr marL="742950" lvl="1" indent="-285750">
              <a:buFont typeface="Wingdings" pitchFamily="2" charset="2"/>
              <a:buChar char="§"/>
            </a:pPr>
            <a:r>
              <a:rPr lang="en-US" sz="2800" dirty="0"/>
              <a:t>Nodding of the head with each pulse</a:t>
            </a:r>
          </a:p>
          <a:p>
            <a:pPr marL="285750" indent="-285750">
              <a:buFont typeface="Wingdings" pitchFamily="2" charset="2"/>
              <a:buChar char="§"/>
            </a:pPr>
            <a:r>
              <a:rPr lang="en-US" sz="2800" dirty="0"/>
              <a:t>Point of maximal impulse (PMI): displaced </a:t>
            </a:r>
            <a:r>
              <a:rPr lang="en-US" sz="2800" dirty="0" err="1"/>
              <a:t>inferolaterally</a:t>
            </a:r>
            <a:r>
              <a:rPr lang="en-US" sz="2800" dirty="0"/>
              <a:t>, diffuse, and </a:t>
            </a:r>
            <a:r>
              <a:rPr lang="en-US" sz="2800" dirty="0" err="1"/>
              <a:t>hyperdynamic</a:t>
            </a:r>
            <a:r>
              <a:rPr lang="en-US" sz="2800" dirty="0"/>
              <a:t> </a:t>
            </a:r>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4444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55994"/>
            <a:ext cx="8784976" cy="6324808"/>
          </a:xfrm>
          <a:prstGeom prst="rect">
            <a:avLst/>
          </a:prstGeom>
        </p:spPr>
        <p:txBody>
          <a:bodyPr wrap="square">
            <a:spAutoFit/>
          </a:bodyPr>
          <a:lstStyle/>
          <a:p>
            <a:pPr marL="285750" indent="-285750">
              <a:buFont typeface="Wingdings" pitchFamily="2" charset="2"/>
              <a:buChar char="§"/>
            </a:pPr>
            <a:r>
              <a:rPr lang="en-US" sz="2700" b="1" dirty="0"/>
              <a:t>Auscultation</a:t>
            </a:r>
            <a:r>
              <a:rPr lang="en-US" sz="2700" dirty="0"/>
              <a:t> </a:t>
            </a:r>
          </a:p>
          <a:p>
            <a:pPr marL="742950" lvl="1" indent="-285750">
              <a:buFont typeface="Wingdings" pitchFamily="2" charset="2"/>
              <a:buChar char="§"/>
            </a:pPr>
            <a:r>
              <a:rPr lang="en-US" sz="2700" b="1" dirty="0"/>
              <a:t>S3</a:t>
            </a:r>
            <a:r>
              <a:rPr lang="en-US" sz="2700" dirty="0"/>
              <a:t> </a:t>
            </a:r>
          </a:p>
          <a:p>
            <a:pPr marL="742950" lvl="1" indent="-285750">
              <a:buFont typeface="Wingdings" pitchFamily="2" charset="2"/>
              <a:buChar char="§"/>
            </a:pPr>
            <a:r>
              <a:rPr lang="en-US" sz="2700" b="1" dirty="0"/>
              <a:t>High-pitched, blowing, decrescendo early diastolic murmur</a:t>
            </a:r>
            <a:r>
              <a:rPr lang="en-US" sz="2700" dirty="0"/>
              <a:t> </a:t>
            </a:r>
          </a:p>
          <a:p>
            <a:pPr marL="1200150" lvl="2" indent="-285750">
              <a:buFont typeface="Wingdings" pitchFamily="2" charset="2"/>
              <a:buChar char="§"/>
            </a:pPr>
            <a:r>
              <a:rPr lang="en-US" sz="2700" dirty="0"/>
              <a:t>AR due to </a:t>
            </a:r>
            <a:r>
              <a:rPr lang="en-US" sz="2700" dirty="0" err="1"/>
              <a:t>valvular</a:t>
            </a:r>
            <a:r>
              <a:rPr lang="en-US" sz="2700" dirty="0"/>
              <a:t> disease: best heard in the left third and fourth intercostal spaces and along the left sternal border</a:t>
            </a:r>
          </a:p>
          <a:p>
            <a:pPr marL="1200150" lvl="2" indent="-285750">
              <a:buFont typeface="Wingdings" pitchFamily="2" charset="2"/>
              <a:buChar char="§"/>
            </a:pPr>
            <a:r>
              <a:rPr lang="en-US" sz="2700" dirty="0"/>
              <a:t>AR due to aortic root disease (e.g., aortic dissection): best heard along the right sternal border</a:t>
            </a:r>
          </a:p>
          <a:p>
            <a:pPr marL="1200150" lvl="2" indent="-285750">
              <a:buFont typeface="Wingdings" pitchFamily="2" charset="2"/>
              <a:buChar char="§"/>
            </a:pPr>
            <a:r>
              <a:rPr lang="en-US" sz="2700" dirty="0"/>
              <a:t>Worsens with squatting and handgrip </a:t>
            </a:r>
          </a:p>
          <a:p>
            <a:pPr marL="742950" lvl="1" indent="-285750">
              <a:buFont typeface="Wingdings" pitchFamily="2" charset="2"/>
              <a:buChar char="§"/>
            </a:pPr>
            <a:r>
              <a:rPr lang="en-US" sz="2700" b="1" dirty="0"/>
              <a:t>Austin Flint murmur</a:t>
            </a:r>
            <a:r>
              <a:rPr lang="en-US" sz="2700" dirty="0"/>
              <a:t> </a:t>
            </a:r>
            <a:r>
              <a:rPr lang="en-US" sz="2700" dirty="0" smtClean="0"/>
              <a:t> (Apical mid-diastolic or  presystolic murmur ).</a:t>
            </a:r>
            <a:endParaRPr lang="en-US" sz="2700" dirty="0"/>
          </a:p>
          <a:p>
            <a:pPr marL="742950" lvl="1" indent="-285750">
              <a:buFont typeface="Wingdings" pitchFamily="2" charset="2"/>
              <a:buChar char="§"/>
            </a:pPr>
            <a:r>
              <a:rPr lang="en-US" sz="2700" dirty="0"/>
              <a:t>In more severe stages, possibly a </a:t>
            </a:r>
            <a:r>
              <a:rPr lang="en-US" sz="2700" b="1" dirty="0"/>
              <a:t>harsh, crescendo-decrescendo mid-systolic murmur</a:t>
            </a:r>
            <a:r>
              <a:rPr lang="en-US" sz="2700" dirty="0"/>
              <a:t> that resembles the ejection murmur heard in aortic stenosis</a:t>
            </a:r>
          </a:p>
        </p:txBody>
      </p:sp>
      <p:sp>
        <p:nvSpPr>
          <p:cNvPr id="3" name="Right Arrow 2"/>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4444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332656"/>
            <a:ext cx="8766720" cy="5632311"/>
          </a:xfrm>
          <a:prstGeom prst="rect">
            <a:avLst/>
          </a:prstGeom>
        </p:spPr>
        <p:txBody>
          <a:bodyPr wrap="square">
            <a:spAutoFit/>
          </a:bodyPr>
          <a:lstStyle/>
          <a:p>
            <a:r>
              <a:rPr lang="en-US" sz="3000" b="1" dirty="0"/>
              <a:t>Confirmatory tests</a:t>
            </a:r>
          </a:p>
          <a:p>
            <a:pPr marL="285750" indent="-285750">
              <a:buFont typeface="Wingdings" pitchFamily="2" charset="2"/>
              <a:buChar char="§"/>
            </a:pPr>
            <a:r>
              <a:rPr lang="en-US" sz="3000" b="1" dirty="0"/>
              <a:t>Transthoracic echocardiogram (TTE)</a:t>
            </a:r>
            <a:endParaRPr lang="en-US" sz="3000" dirty="0"/>
          </a:p>
          <a:p>
            <a:pPr marL="742950" lvl="1" indent="-285750">
              <a:buFont typeface="Wingdings" pitchFamily="2" charset="2"/>
              <a:buChar char="§"/>
            </a:pPr>
            <a:r>
              <a:rPr lang="en-US" sz="3000" dirty="0"/>
              <a:t>Indicated for suspected AR as well as to monitor confirmed AR to determine optimal timing of surgery</a:t>
            </a:r>
          </a:p>
          <a:p>
            <a:pPr marL="742950" lvl="1" indent="-285750">
              <a:buFont typeface="Wingdings" pitchFamily="2" charset="2"/>
              <a:buChar char="§"/>
            </a:pPr>
            <a:r>
              <a:rPr lang="en-US" sz="3000" dirty="0"/>
              <a:t>Findings</a:t>
            </a:r>
          </a:p>
          <a:p>
            <a:pPr marL="1200150" lvl="2" indent="-285750">
              <a:buFont typeface="Wingdings" pitchFamily="2" charset="2"/>
              <a:buChar char="§"/>
            </a:pPr>
            <a:r>
              <a:rPr lang="en-US" sz="3000" dirty="0"/>
              <a:t>Abnormal valve leaflets</a:t>
            </a:r>
          </a:p>
          <a:p>
            <a:pPr marL="1200150" lvl="2" indent="-285750">
              <a:buFont typeface="Wingdings" pitchFamily="2" charset="2"/>
              <a:buChar char="§"/>
            </a:pPr>
            <a:r>
              <a:rPr lang="en-US" sz="3000" dirty="0" err="1"/>
              <a:t>Regurgitant</a:t>
            </a:r>
            <a:r>
              <a:rPr lang="en-US" sz="3000" dirty="0"/>
              <a:t> AR jet on Doppler</a:t>
            </a:r>
          </a:p>
          <a:p>
            <a:pPr marL="1200150" lvl="2" indent="-285750">
              <a:buFont typeface="Wingdings" pitchFamily="2" charset="2"/>
              <a:buChar char="§"/>
            </a:pPr>
            <a:r>
              <a:rPr lang="en-US" sz="3000" dirty="0"/>
              <a:t>Increased LV size and volume</a:t>
            </a:r>
          </a:p>
          <a:p>
            <a:pPr marL="1200150" lvl="2" indent="-285750">
              <a:buFont typeface="Wingdings" pitchFamily="2" charset="2"/>
              <a:buChar char="§"/>
            </a:pPr>
            <a:r>
              <a:rPr lang="en-US" sz="3000" dirty="0"/>
              <a:t>LV ejection fraction &lt; 55%</a:t>
            </a:r>
          </a:p>
          <a:p>
            <a:pPr marL="285750" indent="-285750">
              <a:buFont typeface="Wingdings" pitchFamily="2" charset="2"/>
              <a:buChar char="§"/>
            </a:pPr>
            <a:r>
              <a:rPr lang="en-US" sz="3000" dirty="0" err="1"/>
              <a:t>Transesophageal</a:t>
            </a:r>
            <a:r>
              <a:rPr lang="en-US" sz="3000" dirty="0"/>
              <a:t> echocardiogram (TEE): indicated if suboptimal or </a:t>
            </a:r>
            <a:r>
              <a:rPr lang="en-US" sz="3000" dirty="0" err="1"/>
              <a:t>nondiagnostic</a:t>
            </a:r>
            <a:r>
              <a:rPr lang="en-US" sz="3000" dirty="0"/>
              <a:t> TTE</a:t>
            </a:r>
          </a:p>
        </p:txBody>
      </p:sp>
    </p:spTree>
    <p:extLst>
      <p:ext uri="{BB962C8B-B14F-4D97-AF65-F5344CB8AC3E}">
        <p14:creationId xmlns:p14="http://schemas.microsoft.com/office/powerpoint/2010/main" val="17704444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700808"/>
            <a:ext cx="8568952" cy="2862322"/>
          </a:xfrm>
          <a:prstGeom prst="rect">
            <a:avLst/>
          </a:prstGeom>
        </p:spPr>
        <p:txBody>
          <a:bodyPr wrap="square">
            <a:spAutoFit/>
          </a:bodyPr>
          <a:lstStyle/>
          <a:p>
            <a:r>
              <a:rPr lang="en-US" sz="3000" b="1" dirty="0"/>
              <a:t>Screening tests (optional)</a:t>
            </a:r>
          </a:p>
          <a:p>
            <a:pPr marL="285750" indent="-285750">
              <a:buFont typeface="Wingdings" pitchFamily="2" charset="2"/>
              <a:buChar char="§"/>
            </a:pPr>
            <a:r>
              <a:rPr lang="en-US" sz="3000" dirty="0"/>
              <a:t>ECG</a:t>
            </a:r>
          </a:p>
          <a:p>
            <a:pPr marL="742950" lvl="1" indent="-285750">
              <a:buFont typeface="Wingdings" pitchFamily="2" charset="2"/>
              <a:buChar char="§"/>
            </a:pPr>
            <a:r>
              <a:rPr lang="en-US" sz="3000" dirty="0"/>
              <a:t>Signs of left ventricular hypertrophy</a:t>
            </a:r>
          </a:p>
          <a:p>
            <a:pPr marL="285750" indent="-285750">
              <a:buFont typeface="Wingdings" pitchFamily="2" charset="2"/>
              <a:buChar char="§"/>
            </a:pPr>
            <a:r>
              <a:rPr lang="en-US" sz="3000" dirty="0"/>
              <a:t>Chest x-ray</a:t>
            </a:r>
          </a:p>
          <a:p>
            <a:pPr marL="742950" lvl="1" indent="-285750">
              <a:buFont typeface="Wingdings" pitchFamily="2" charset="2"/>
              <a:buChar char="§"/>
            </a:pPr>
            <a:r>
              <a:rPr lang="en-US" sz="3000" dirty="0"/>
              <a:t>Prominent aortic root/arch </a:t>
            </a:r>
          </a:p>
          <a:p>
            <a:pPr marL="742950" lvl="1" indent="-285750">
              <a:buFont typeface="Wingdings" pitchFamily="2" charset="2"/>
              <a:buChar char="§"/>
            </a:pPr>
            <a:r>
              <a:rPr lang="en-US" sz="3000" dirty="0"/>
              <a:t>Enlarged cardiac silhouette</a:t>
            </a:r>
          </a:p>
        </p:txBody>
      </p:sp>
    </p:spTree>
    <p:extLst>
      <p:ext uri="{BB962C8B-B14F-4D97-AF65-F5344CB8AC3E}">
        <p14:creationId xmlns:p14="http://schemas.microsoft.com/office/powerpoint/2010/main" val="17704444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504" y="248567"/>
            <a:ext cx="8818489" cy="570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290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16632"/>
            <a:ext cx="9114314"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2909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67544" y="1028343"/>
            <a:ext cx="8280920" cy="5170646"/>
          </a:xfrm>
          <a:prstGeom prst="rect">
            <a:avLst/>
          </a:prstGeom>
        </p:spPr>
        <p:txBody>
          <a:bodyPr wrap="square">
            <a:spAutoFit/>
          </a:bodyPr>
          <a:lstStyle/>
          <a:p>
            <a:r>
              <a:rPr lang="en-US" sz="3000" b="1" dirty="0"/>
              <a:t>Treatment</a:t>
            </a:r>
          </a:p>
          <a:p>
            <a:pPr marL="285750" indent="-285750">
              <a:buFont typeface="Wingdings" pitchFamily="2" charset="2"/>
              <a:buChar char="§"/>
            </a:pPr>
            <a:r>
              <a:rPr lang="en-US" sz="3000" b="1" dirty="0"/>
              <a:t>Conservative</a:t>
            </a:r>
          </a:p>
          <a:p>
            <a:pPr marL="742950" lvl="1" indent="-285750">
              <a:buFont typeface="Wingdings" pitchFamily="2" charset="2"/>
              <a:buChar char="§"/>
            </a:pPr>
            <a:r>
              <a:rPr lang="en-US" sz="3000" dirty="0"/>
              <a:t>Indication: asymptomatic patients and symptomatic patients who are not candidates for surgical treatment</a:t>
            </a:r>
          </a:p>
          <a:p>
            <a:pPr marL="742950" lvl="1" indent="-285750">
              <a:buFont typeface="Wingdings" pitchFamily="2" charset="2"/>
              <a:buChar char="§"/>
            </a:pPr>
            <a:r>
              <a:rPr lang="en-US" sz="3000" b="1" dirty="0"/>
              <a:t>Treatment of heart failure</a:t>
            </a:r>
            <a:r>
              <a:rPr lang="en-US" sz="3000" dirty="0"/>
              <a:t> </a:t>
            </a:r>
          </a:p>
          <a:p>
            <a:pPr marL="742950" lvl="1" indent="-285750">
              <a:buFont typeface="Wingdings" pitchFamily="2" charset="2"/>
              <a:buChar char="§"/>
            </a:pPr>
            <a:r>
              <a:rPr lang="en-US" sz="3000" dirty="0"/>
              <a:t>Physical activity , but without excessive </a:t>
            </a:r>
            <a:r>
              <a:rPr lang="en-US" sz="3000" dirty="0" smtClean="0"/>
              <a:t>straining</a:t>
            </a:r>
          </a:p>
          <a:p>
            <a:pPr marL="742950" lvl="1" indent="-285750">
              <a:buFont typeface="Wingdings" pitchFamily="2" charset="2"/>
              <a:buChar char="§"/>
            </a:pPr>
            <a:r>
              <a:rPr lang="en-US" sz="3000" dirty="0" smtClean="0"/>
              <a:t>Remember that patients with severe AR are sensitive to </a:t>
            </a:r>
            <a:r>
              <a:rPr lang="en-US" sz="3000" dirty="0" err="1" smtClean="0"/>
              <a:t>bradycardia</a:t>
            </a:r>
            <a:r>
              <a:rPr lang="en-US" sz="3000" dirty="0" smtClean="0"/>
              <a:t> and drugs that cause </a:t>
            </a:r>
            <a:r>
              <a:rPr lang="en-US" sz="3000" dirty="0" err="1" smtClean="0"/>
              <a:t>bradycardia</a:t>
            </a:r>
            <a:r>
              <a:rPr lang="en-US" sz="3000" dirty="0"/>
              <a:t>.</a:t>
            </a:r>
            <a:endParaRPr lang="en-US" sz="3000" dirty="0"/>
          </a:p>
        </p:txBody>
      </p:sp>
    </p:spTree>
    <p:extLst>
      <p:ext uri="{BB962C8B-B14F-4D97-AF65-F5344CB8AC3E}">
        <p14:creationId xmlns:p14="http://schemas.microsoft.com/office/powerpoint/2010/main" val="3852909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1784" y="980728"/>
            <a:ext cx="8046640" cy="4247317"/>
          </a:xfrm>
          <a:prstGeom prst="rect">
            <a:avLst/>
          </a:prstGeom>
        </p:spPr>
        <p:txBody>
          <a:bodyPr wrap="square">
            <a:spAutoFit/>
          </a:bodyPr>
          <a:lstStyle/>
          <a:p>
            <a:pPr marL="285750" indent="-285750">
              <a:buFont typeface="Wingdings" pitchFamily="2" charset="2"/>
              <a:buChar char="§"/>
            </a:pPr>
            <a:r>
              <a:rPr lang="en-US" sz="3000" b="1" dirty="0"/>
              <a:t>Surgical</a:t>
            </a:r>
          </a:p>
          <a:p>
            <a:pPr marL="742950" lvl="1" indent="-285750">
              <a:buFont typeface="Wingdings" pitchFamily="2" charset="2"/>
              <a:buChar char="§"/>
            </a:pPr>
            <a:r>
              <a:rPr lang="en-US" sz="3000" dirty="0"/>
              <a:t>Indication: patients with acute severe AR and chronic AR with symptoms or with significantly reduced pump function </a:t>
            </a:r>
          </a:p>
          <a:p>
            <a:pPr marL="742950" lvl="1" indent="-285750">
              <a:buFont typeface="Wingdings" pitchFamily="2" charset="2"/>
              <a:buChar char="§"/>
            </a:pPr>
            <a:r>
              <a:rPr lang="en-US" sz="3000" dirty="0"/>
              <a:t>Surgical procedure: </a:t>
            </a:r>
            <a:r>
              <a:rPr lang="en-US" sz="3000" b="1" dirty="0"/>
              <a:t>aortic valve replacement</a:t>
            </a:r>
            <a:r>
              <a:rPr lang="en-US" sz="3000" dirty="0"/>
              <a:t> (occasionally valve reconstruction is possible) and long-term anticoagulation therapy for mechanical valve</a:t>
            </a:r>
          </a:p>
        </p:txBody>
      </p:sp>
    </p:spTree>
    <p:extLst>
      <p:ext uri="{BB962C8B-B14F-4D97-AF65-F5344CB8AC3E}">
        <p14:creationId xmlns:p14="http://schemas.microsoft.com/office/powerpoint/2010/main" val="3852909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1784" y="1340768"/>
            <a:ext cx="8550696" cy="3785652"/>
          </a:xfrm>
          <a:prstGeom prst="rect">
            <a:avLst/>
          </a:prstGeom>
        </p:spPr>
        <p:txBody>
          <a:bodyPr wrap="square">
            <a:spAutoFit/>
          </a:bodyPr>
          <a:lstStyle/>
          <a:p>
            <a:r>
              <a:rPr lang="en-US" sz="3000" b="1" dirty="0"/>
              <a:t>Prognosis</a:t>
            </a:r>
          </a:p>
          <a:p>
            <a:pPr marL="285750" indent="-285750">
              <a:buFont typeface="Wingdings" pitchFamily="2" charset="2"/>
              <a:buChar char="§"/>
            </a:pPr>
            <a:r>
              <a:rPr lang="en-US" sz="3000" dirty="0"/>
              <a:t>Asymptomatic patients with normal EF: progression to symptoms or LV dysfunction at a rate of &lt; 6% per year</a:t>
            </a:r>
          </a:p>
          <a:p>
            <a:pPr marL="285750" indent="-285750">
              <a:buFont typeface="Wingdings" pitchFamily="2" charset="2"/>
              <a:buChar char="§"/>
            </a:pPr>
            <a:r>
              <a:rPr lang="en-US" sz="3000" dirty="0"/>
              <a:t>Asymptomatic patients with decreased EF: progression to symptoms at a rate of &gt; 25% per year</a:t>
            </a:r>
          </a:p>
          <a:p>
            <a:pPr marL="285750" indent="-285750">
              <a:buFont typeface="Wingdings" pitchFamily="2" charset="2"/>
              <a:buChar char="§"/>
            </a:pPr>
            <a:r>
              <a:rPr lang="en-US" sz="3000" dirty="0"/>
              <a:t>Symptomatic patients: mortality rate is &gt; 10% per year</a:t>
            </a:r>
          </a:p>
        </p:txBody>
      </p:sp>
    </p:spTree>
    <p:extLst>
      <p:ext uri="{BB962C8B-B14F-4D97-AF65-F5344CB8AC3E}">
        <p14:creationId xmlns:p14="http://schemas.microsoft.com/office/powerpoint/2010/main" val="3852909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95736" y="2716178"/>
            <a:ext cx="5088316" cy="784830"/>
          </a:xfrm>
          <a:prstGeom prst="rect">
            <a:avLst/>
          </a:prstGeom>
        </p:spPr>
        <p:txBody>
          <a:bodyPr wrap="none">
            <a:spAutoFit/>
          </a:bodyPr>
          <a:lstStyle/>
          <a:p>
            <a:r>
              <a:rPr lang="en-US" sz="4500" b="1" dirty="0"/>
              <a:t>Mitral valve stenosis</a:t>
            </a:r>
          </a:p>
        </p:txBody>
      </p:sp>
    </p:spTree>
    <p:extLst>
      <p:ext uri="{BB962C8B-B14F-4D97-AF65-F5344CB8AC3E}">
        <p14:creationId xmlns:p14="http://schemas.microsoft.com/office/powerpoint/2010/main" val="39119390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51520" y="361687"/>
            <a:ext cx="8712968" cy="5170646"/>
          </a:xfrm>
          <a:prstGeom prst="rect">
            <a:avLst/>
          </a:prstGeom>
        </p:spPr>
        <p:txBody>
          <a:bodyPr wrap="square">
            <a:spAutoFit/>
          </a:bodyPr>
          <a:lstStyle/>
          <a:p>
            <a:r>
              <a:rPr lang="en-US" sz="3000" b="1" dirty="0"/>
              <a:t>Summary</a:t>
            </a:r>
          </a:p>
          <a:p>
            <a:r>
              <a:rPr lang="en-US" sz="3000" dirty="0"/>
              <a:t>Mitral stenosis (MS) is a </a:t>
            </a:r>
            <a:r>
              <a:rPr lang="en-US" sz="3000" dirty="0" err="1"/>
              <a:t>valvular</a:t>
            </a:r>
            <a:r>
              <a:rPr lang="en-US" sz="3000" dirty="0"/>
              <a:t> anomaly of the mitral valve that leads to obstruction of blood flow into the left ventricle. The most common cause of MS is rheumatic fever. The clinical manifestations depend on the extent of stenosis: reduced mitral opening leads to progressive congestion behind the </a:t>
            </a:r>
            <a:r>
              <a:rPr lang="en-US" sz="3000" dirty="0" err="1"/>
              <a:t>stenotic</a:t>
            </a:r>
            <a:r>
              <a:rPr lang="en-US" sz="3000" dirty="0"/>
              <a:t> valve. Initial dilation of the left atrium (complications: atrial fibrillations, emboli) is followed by progressive congestion of the lungs and subsequent cardiac asthma (coughing, dyspnea). </a:t>
            </a:r>
          </a:p>
        </p:txBody>
      </p:sp>
    </p:spTree>
    <p:extLst>
      <p:ext uri="{BB962C8B-B14F-4D97-AF65-F5344CB8AC3E}">
        <p14:creationId xmlns:p14="http://schemas.microsoft.com/office/powerpoint/2010/main" val="39119390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340768"/>
            <a:ext cx="8478688" cy="3323987"/>
          </a:xfrm>
          <a:prstGeom prst="rect">
            <a:avLst/>
          </a:prstGeom>
        </p:spPr>
        <p:txBody>
          <a:bodyPr wrap="square">
            <a:spAutoFit/>
          </a:bodyPr>
          <a:lstStyle/>
          <a:p>
            <a:r>
              <a:rPr lang="en-US" sz="3000" dirty="0"/>
              <a:t>Acute </a:t>
            </a:r>
            <a:r>
              <a:rPr lang="en-US" sz="3000" dirty="0" err="1"/>
              <a:t>decompensation</a:t>
            </a:r>
            <a:r>
              <a:rPr lang="en-US" sz="3000" dirty="0"/>
              <a:t> can cause pulmonary edema. Echocardiography is the main diagnostic tool for evaluating the mitral valve apparatus, left atrial size, and pulmonary pressure. In the event of high grade and/or symptomatic stenosis, percutaneous </a:t>
            </a:r>
            <a:r>
              <a:rPr lang="en-US" sz="3000" dirty="0" err="1"/>
              <a:t>valvuloplasty</a:t>
            </a:r>
            <a:r>
              <a:rPr lang="en-US" sz="3000" dirty="0"/>
              <a:t> or surgical valve replacement is often required.</a:t>
            </a:r>
          </a:p>
        </p:txBody>
      </p:sp>
    </p:spTree>
    <p:extLst>
      <p:ext uri="{BB962C8B-B14F-4D97-AF65-F5344CB8AC3E}">
        <p14:creationId xmlns:p14="http://schemas.microsoft.com/office/powerpoint/2010/main" val="39119390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980728"/>
            <a:ext cx="8568952" cy="3785652"/>
          </a:xfrm>
          <a:prstGeom prst="rect">
            <a:avLst/>
          </a:prstGeom>
        </p:spPr>
        <p:txBody>
          <a:bodyPr wrap="square">
            <a:spAutoFit/>
          </a:bodyPr>
          <a:lstStyle/>
          <a:p>
            <a:r>
              <a:rPr lang="en-US" sz="3000" b="1" dirty="0"/>
              <a:t>Etiology</a:t>
            </a:r>
          </a:p>
          <a:p>
            <a:pPr marL="285750" indent="-285750">
              <a:buFont typeface="Wingdings" pitchFamily="2" charset="2"/>
              <a:buChar char="§"/>
            </a:pPr>
            <a:r>
              <a:rPr lang="en-US" sz="3000" dirty="0"/>
              <a:t>Most commonly due to </a:t>
            </a:r>
            <a:r>
              <a:rPr lang="en-US" sz="3000" b="1" dirty="0"/>
              <a:t>rheumatic fever</a:t>
            </a:r>
            <a:r>
              <a:rPr lang="en-US" sz="3000" dirty="0"/>
              <a:t> </a:t>
            </a:r>
          </a:p>
          <a:p>
            <a:pPr marL="285750" indent="-285750">
              <a:buFont typeface="Wingdings" pitchFamily="2" charset="2"/>
              <a:buChar char="§"/>
            </a:pPr>
            <a:r>
              <a:rPr lang="en-US" sz="3000" dirty="0"/>
              <a:t>Autoimmune diseases: </a:t>
            </a:r>
            <a:r>
              <a:rPr lang="en-US" sz="3000" b="1" dirty="0"/>
              <a:t>systemic lupus </a:t>
            </a:r>
            <a:r>
              <a:rPr lang="en-US" sz="3000" b="1" dirty="0" err="1"/>
              <a:t>erythematosus</a:t>
            </a:r>
            <a:r>
              <a:rPr lang="en-US" sz="3000" dirty="0"/>
              <a:t>, rheumatoid arthritis</a:t>
            </a:r>
          </a:p>
          <a:p>
            <a:pPr marL="285750" indent="-285750">
              <a:buFont typeface="Wingdings" pitchFamily="2" charset="2"/>
              <a:buChar char="§"/>
            </a:pPr>
            <a:r>
              <a:rPr lang="en-US" sz="3000" dirty="0"/>
              <a:t>Congenital</a:t>
            </a:r>
          </a:p>
          <a:p>
            <a:pPr marL="285750" indent="-285750">
              <a:buFont typeface="Wingdings" pitchFamily="2" charset="2"/>
              <a:buChar char="§"/>
            </a:pPr>
            <a:r>
              <a:rPr lang="en-US" sz="3000" dirty="0"/>
              <a:t>Some conditions may mimic mitral stenosis: bacterial endocarditis of the mitral valve with large vegetation, left atrial </a:t>
            </a:r>
            <a:r>
              <a:rPr lang="en-US" sz="3000" dirty="0" err="1" smtClean="0"/>
              <a:t>myxoma</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272" y="476672"/>
            <a:ext cx="8802216" cy="5632311"/>
          </a:xfrm>
          <a:prstGeom prst="rect">
            <a:avLst/>
          </a:prstGeom>
        </p:spPr>
        <p:txBody>
          <a:bodyPr wrap="square">
            <a:spAutoFit/>
          </a:bodyPr>
          <a:lstStyle/>
          <a:p>
            <a:r>
              <a:rPr lang="en-US" sz="3000" b="1" dirty="0"/>
              <a:t>Pathophysiology</a:t>
            </a:r>
          </a:p>
          <a:p>
            <a:pPr marL="285750" indent="-285750">
              <a:buFont typeface="Wingdings" pitchFamily="2" charset="2"/>
              <a:buChar char="§"/>
            </a:pPr>
            <a:r>
              <a:rPr lang="en-US" sz="3000" dirty="0"/>
              <a:t>Mitral valve stenosis → </a:t>
            </a:r>
            <a:r>
              <a:rPr lang="en-US" sz="3000" b="1" dirty="0"/>
              <a:t>obstruction</a:t>
            </a:r>
            <a:r>
              <a:rPr lang="en-US" sz="3000" dirty="0"/>
              <a:t> of blood flow into the left ventricle (LV) → limited diastolic filling of the LV (</a:t>
            </a:r>
            <a:r>
              <a:rPr lang="en-US" sz="3000" b="1" dirty="0"/>
              <a:t>↓ end-diastolic LV volume</a:t>
            </a:r>
            <a:r>
              <a:rPr lang="en-US" sz="3000" dirty="0"/>
              <a:t>) → decreased stroke volume → decreased cardiac output (</a:t>
            </a:r>
            <a:r>
              <a:rPr lang="en-US" sz="3000" b="1" dirty="0"/>
              <a:t>forward heart failure</a:t>
            </a:r>
            <a:r>
              <a:rPr lang="en-US" sz="3000" dirty="0"/>
              <a:t>)</a:t>
            </a:r>
          </a:p>
          <a:p>
            <a:pPr marL="285750" indent="-285750">
              <a:buFont typeface="Wingdings" pitchFamily="2" charset="2"/>
              <a:buChar char="§"/>
            </a:pPr>
            <a:r>
              <a:rPr lang="en-US" sz="3000" dirty="0"/>
              <a:t>Mitral valve stenosis → increase in left atrial pressure → backup of blood into lungs → increased pulmonary capillary pressure → </a:t>
            </a:r>
            <a:r>
              <a:rPr lang="en-US" sz="3000" b="1" dirty="0"/>
              <a:t>cardiogenic pulmonary edema</a:t>
            </a:r>
            <a:r>
              <a:rPr lang="en-US" sz="3000" dirty="0"/>
              <a:t> → pulmonary hypertension → backward heart failure and right ventricular hypertrophy</a:t>
            </a:r>
          </a:p>
        </p:txBody>
      </p:sp>
    </p:spTree>
    <p:extLst>
      <p:ext uri="{BB962C8B-B14F-4D97-AF65-F5344CB8AC3E}">
        <p14:creationId xmlns:p14="http://schemas.microsoft.com/office/powerpoint/2010/main" val="3911939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980728"/>
            <a:ext cx="8640960" cy="4247317"/>
          </a:xfrm>
          <a:prstGeom prst="rect">
            <a:avLst/>
          </a:prstGeom>
        </p:spPr>
        <p:txBody>
          <a:bodyPr wrap="square">
            <a:spAutoFit/>
          </a:bodyPr>
          <a:lstStyle/>
          <a:p>
            <a:r>
              <a:rPr lang="en-US" sz="3000" b="1" dirty="0"/>
              <a:t>Clinical features</a:t>
            </a:r>
          </a:p>
          <a:p>
            <a:pPr marL="285750" indent="-285750">
              <a:buFont typeface="Wingdings" pitchFamily="2" charset="2"/>
              <a:buChar char="§"/>
            </a:pPr>
            <a:r>
              <a:rPr lang="en-US" sz="3000" dirty="0"/>
              <a:t>Initially asymptomatic (onset ∼ 10 years after acute rheumatic </a:t>
            </a:r>
            <a:r>
              <a:rPr lang="en-US" sz="3000" dirty="0" err="1"/>
              <a:t>carditis</a:t>
            </a:r>
            <a:r>
              <a:rPr lang="en-US" sz="3000" dirty="0"/>
              <a:t>)</a:t>
            </a:r>
          </a:p>
          <a:p>
            <a:pPr marL="285750" indent="-285750">
              <a:buFont typeface="Wingdings" pitchFamily="2" charset="2"/>
              <a:buChar char="§"/>
            </a:pPr>
            <a:r>
              <a:rPr lang="en-US" sz="3000" b="1" dirty="0"/>
              <a:t>Dyspnea</a:t>
            </a:r>
            <a:r>
              <a:rPr lang="en-US" sz="3000" dirty="0"/>
              <a:t> (paroxysmal nocturnal dyspnea) and orthopnea, especially when supine </a:t>
            </a:r>
          </a:p>
          <a:p>
            <a:pPr marL="285750" indent="-285750">
              <a:buFont typeface="Wingdings" pitchFamily="2" charset="2"/>
              <a:buChar char="§"/>
            </a:pPr>
            <a:r>
              <a:rPr lang="en-US" sz="3000" b="1" dirty="0"/>
              <a:t>Hemoptysis</a:t>
            </a:r>
            <a:endParaRPr lang="en-US" sz="3000" dirty="0"/>
          </a:p>
          <a:p>
            <a:pPr marL="285750" indent="-285750">
              <a:buFont typeface="Wingdings" pitchFamily="2" charset="2"/>
              <a:buChar char="§"/>
            </a:pPr>
            <a:r>
              <a:rPr lang="en-US" sz="3000" dirty="0"/>
              <a:t>Atrial fibrillation</a:t>
            </a:r>
          </a:p>
          <a:p>
            <a:pPr marL="285750" indent="-285750">
              <a:buFont typeface="Wingdings" pitchFamily="2" charset="2"/>
              <a:buChar char="§"/>
            </a:pPr>
            <a:r>
              <a:rPr lang="en-US" sz="3000" dirty="0"/>
              <a:t>Later stages: signs and symptoms of right-sided heart failure</a:t>
            </a:r>
          </a:p>
        </p:txBody>
      </p:sp>
    </p:spTree>
    <p:extLst>
      <p:ext uri="{BB962C8B-B14F-4D97-AF65-F5344CB8AC3E}">
        <p14:creationId xmlns:p14="http://schemas.microsoft.com/office/powerpoint/2010/main" val="39119390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5496" y="323071"/>
            <a:ext cx="8892480" cy="6093976"/>
          </a:xfrm>
          <a:prstGeom prst="rect">
            <a:avLst/>
          </a:prstGeom>
        </p:spPr>
        <p:txBody>
          <a:bodyPr wrap="square">
            <a:spAutoFit/>
          </a:bodyPr>
          <a:lstStyle/>
          <a:p>
            <a:r>
              <a:rPr lang="en-US" sz="3000" b="1" dirty="0"/>
              <a:t>Diagnostics</a:t>
            </a:r>
          </a:p>
          <a:p>
            <a:pPr marL="285750" indent="-285750">
              <a:buFont typeface="Wingdings" pitchFamily="2" charset="2"/>
              <a:buChar char="§"/>
            </a:pPr>
            <a:r>
              <a:rPr lang="en-US" sz="3000" b="1" dirty="0"/>
              <a:t>Auscultation</a:t>
            </a:r>
            <a:r>
              <a:rPr lang="en-US" sz="3000" dirty="0"/>
              <a:t> </a:t>
            </a:r>
            <a:r>
              <a:rPr lang="en-US" sz="3000" dirty="0" smtClean="0"/>
              <a:t>(</a:t>
            </a:r>
            <a:r>
              <a:rPr lang="en-US" sz="3000" dirty="0"/>
              <a:t> auscultation in </a:t>
            </a:r>
            <a:r>
              <a:rPr lang="en-US" sz="3000" dirty="0" err="1"/>
              <a:t>valvular</a:t>
            </a:r>
            <a:r>
              <a:rPr lang="en-US" sz="3000" dirty="0"/>
              <a:t> defects)</a:t>
            </a:r>
          </a:p>
          <a:p>
            <a:pPr marL="742950" lvl="1" indent="-285750">
              <a:buFont typeface="Wingdings" pitchFamily="2" charset="2"/>
              <a:buChar char="§"/>
            </a:pPr>
            <a:r>
              <a:rPr lang="en-US" sz="3000" b="1" dirty="0"/>
              <a:t>Diastolic murmur</a:t>
            </a:r>
            <a:r>
              <a:rPr lang="en-US" sz="3000" dirty="0"/>
              <a:t> typically heard best at the</a:t>
            </a:r>
            <a:r>
              <a:rPr lang="en-US" sz="3000" b="1" dirty="0"/>
              <a:t> 5</a:t>
            </a:r>
            <a:r>
              <a:rPr lang="en-US" sz="3000" b="1" baseline="30000" dirty="0"/>
              <a:t>th</a:t>
            </a:r>
            <a:r>
              <a:rPr lang="en-US" sz="3000" b="1" dirty="0"/>
              <a:t> left intercostal space at the mid-</a:t>
            </a:r>
            <a:r>
              <a:rPr lang="en-US" sz="3000" b="1" dirty="0" err="1"/>
              <a:t>clavicular</a:t>
            </a:r>
            <a:r>
              <a:rPr lang="en-US" sz="3000" b="1" dirty="0"/>
              <a:t> line (the apex)</a:t>
            </a:r>
            <a:endParaRPr lang="en-US" sz="3000" dirty="0"/>
          </a:p>
          <a:p>
            <a:pPr marL="1200150" lvl="2" indent="-285750">
              <a:buFont typeface="Wingdings" pitchFamily="2" charset="2"/>
              <a:buChar char="§"/>
            </a:pPr>
            <a:r>
              <a:rPr lang="en-US" sz="3000" dirty="0"/>
              <a:t>Heard loudest when the patient is lying on his/her left side.</a:t>
            </a:r>
          </a:p>
          <a:p>
            <a:pPr marL="742950" lvl="1" indent="-285750">
              <a:buFont typeface="Wingdings" pitchFamily="2" charset="2"/>
              <a:buChar char="§"/>
            </a:pPr>
            <a:r>
              <a:rPr lang="en-US" sz="3000" b="1" dirty="0"/>
              <a:t>Loud first heart sound (S</a:t>
            </a:r>
            <a:r>
              <a:rPr lang="en-US" sz="3000" b="1" baseline="-25000" dirty="0"/>
              <a:t>1</a:t>
            </a:r>
            <a:r>
              <a:rPr lang="en-US" sz="3000" b="1" dirty="0"/>
              <a:t>)</a:t>
            </a:r>
            <a:r>
              <a:rPr lang="en-US" sz="3000" dirty="0"/>
              <a:t> </a:t>
            </a:r>
          </a:p>
          <a:p>
            <a:pPr marL="742950" lvl="1" indent="-285750">
              <a:buFont typeface="Wingdings" pitchFamily="2" charset="2"/>
              <a:buChar char="§"/>
            </a:pPr>
            <a:r>
              <a:rPr lang="en-US" sz="3000" b="1" dirty="0"/>
              <a:t>Opening snap</a:t>
            </a:r>
            <a:r>
              <a:rPr lang="en-US" sz="3000" dirty="0"/>
              <a:t> of the mitral valve after S</a:t>
            </a:r>
            <a:r>
              <a:rPr lang="en-US" sz="3000" baseline="-25000" dirty="0"/>
              <a:t>2</a:t>
            </a:r>
            <a:r>
              <a:rPr lang="en-US" sz="3000" dirty="0"/>
              <a:t>; </a:t>
            </a:r>
            <a:r>
              <a:rPr lang="en-US" sz="3000" b="1" dirty="0"/>
              <a:t>shorter interval</a:t>
            </a:r>
            <a:r>
              <a:rPr lang="en-US" sz="3000" dirty="0"/>
              <a:t> between opening snap and S</a:t>
            </a:r>
            <a:r>
              <a:rPr lang="en-US" sz="3000" baseline="-25000" dirty="0"/>
              <a:t>2</a:t>
            </a:r>
            <a:r>
              <a:rPr lang="en-US" sz="3000" dirty="0"/>
              <a:t> indicative of more </a:t>
            </a:r>
            <a:r>
              <a:rPr lang="en-US" sz="3000" b="1" dirty="0"/>
              <a:t>severe disease</a:t>
            </a:r>
            <a:r>
              <a:rPr lang="en-US" sz="3000" dirty="0"/>
              <a:t>, because left atrial pressure is greater than left ventricular end diastolic pressure (LVEDP) </a:t>
            </a:r>
          </a:p>
        </p:txBody>
      </p:sp>
    </p:spTree>
    <p:extLst>
      <p:ext uri="{BB962C8B-B14F-4D97-AF65-F5344CB8AC3E}">
        <p14:creationId xmlns:p14="http://schemas.microsoft.com/office/powerpoint/2010/main" val="3911939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418594"/>
            <a:ext cx="8712968" cy="5170646"/>
          </a:xfrm>
          <a:prstGeom prst="rect">
            <a:avLst/>
          </a:prstGeom>
        </p:spPr>
        <p:txBody>
          <a:bodyPr wrap="square">
            <a:spAutoFit/>
          </a:bodyPr>
          <a:lstStyle/>
          <a:p>
            <a:pPr marL="285750" indent="-285750">
              <a:buFont typeface="Wingdings" pitchFamily="2" charset="2"/>
              <a:buChar char="§"/>
            </a:pPr>
            <a:r>
              <a:rPr lang="en-US" sz="3000" b="1" dirty="0"/>
              <a:t>Chest x-ray</a:t>
            </a:r>
            <a:endParaRPr lang="en-US" sz="3000" dirty="0"/>
          </a:p>
          <a:p>
            <a:pPr marL="742950" lvl="1" indent="-285750">
              <a:buFont typeface="Wingdings" pitchFamily="2" charset="2"/>
              <a:buChar char="§"/>
            </a:pPr>
            <a:r>
              <a:rPr lang="en-US" sz="3000" b="1" dirty="0"/>
              <a:t>Posterior-anterior image</a:t>
            </a:r>
            <a:endParaRPr lang="en-US" sz="3000" dirty="0"/>
          </a:p>
          <a:p>
            <a:pPr marL="1200150" lvl="2" indent="-285750">
              <a:buFont typeface="Wingdings" pitchFamily="2" charset="2"/>
              <a:buChar char="§"/>
            </a:pPr>
            <a:r>
              <a:rPr lang="en-US" sz="3000" b="1" dirty="0"/>
              <a:t>LA enlargement</a:t>
            </a:r>
            <a:r>
              <a:rPr lang="en-US" sz="3000" dirty="0"/>
              <a:t> with prominent left auricle (left atrial appendage) → straightening of the left cardiac border</a:t>
            </a:r>
          </a:p>
          <a:p>
            <a:pPr marL="1200150" lvl="2" indent="-285750">
              <a:buFont typeface="Wingdings" pitchFamily="2" charset="2"/>
              <a:buChar char="§"/>
            </a:pPr>
            <a:r>
              <a:rPr lang="en-US" sz="3000" dirty="0"/>
              <a:t>Signs of pulmonary congestion (see X-ray findings in pulmonary congestion)</a:t>
            </a:r>
          </a:p>
          <a:p>
            <a:pPr marL="742950" lvl="1" indent="-285750">
              <a:buFont typeface="Wingdings" pitchFamily="2" charset="2"/>
              <a:buChar char="§"/>
            </a:pPr>
            <a:r>
              <a:rPr lang="en-US" sz="3000" b="1" dirty="0"/>
              <a:t>Lateral image</a:t>
            </a:r>
            <a:endParaRPr lang="en-US" sz="3000" dirty="0"/>
          </a:p>
          <a:p>
            <a:pPr marL="1200150" lvl="2" indent="-285750">
              <a:buFont typeface="Wingdings" pitchFamily="2" charset="2"/>
              <a:buChar char="§"/>
            </a:pPr>
            <a:r>
              <a:rPr lang="en-US" sz="3000" dirty="0"/>
              <a:t>Dorsal displacement of the esophagus (visible in barium swallow test)</a:t>
            </a:r>
          </a:p>
          <a:p>
            <a:pPr marL="1200150" lvl="2" indent="-285750">
              <a:buFont typeface="Wingdings" pitchFamily="2" charset="2"/>
              <a:buChar char="§"/>
            </a:pPr>
            <a:r>
              <a:rPr lang="en-US" sz="3000" dirty="0"/>
              <a:t>Signs of right ventricular </a:t>
            </a:r>
            <a:r>
              <a:rPr lang="en-US" sz="3000" dirty="0" smtClean="0"/>
              <a:t>hypertrophy</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9512" y="1556792"/>
            <a:ext cx="8712968" cy="2400657"/>
          </a:xfrm>
          <a:prstGeom prst="rect">
            <a:avLst/>
          </a:prstGeom>
        </p:spPr>
        <p:txBody>
          <a:bodyPr wrap="square">
            <a:spAutoFit/>
          </a:bodyPr>
          <a:lstStyle/>
          <a:p>
            <a:pPr marL="285750" indent="-285750">
              <a:buFont typeface="Wingdings" pitchFamily="2" charset="2"/>
              <a:buChar char="§"/>
            </a:pPr>
            <a:r>
              <a:rPr lang="en-US" sz="3000" b="1" dirty="0"/>
              <a:t>ECG</a:t>
            </a:r>
            <a:endParaRPr lang="en-US" sz="3000" dirty="0"/>
          </a:p>
          <a:p>
            <a:pPr marL="742950" lvl="1" indent="-285750">
              <a:buFont typeface="Wingdings" pitchFamily="2" charset="2"/>
              <a:buChar char="§"/>
            </a:pPr>
            <a:r>
              <a:rPr lang="en-US" sz="3000" b="1" dirty="0"/>
              <a:t>P mitrale</a:t>
            </a:r>
            <a:endParaRPr lang="en-US" sz="3000" dirty="0"/>
          </a:p>
          <a:p>
            <a:pPr marL="742950" lvl="1" indent="-285750">
              <a:buFont typeface="Wingdings" pitchFamily="2" charset="2"/>
              <a:buChar char="§"/>
            </a:pPr>
            <a:r>
              <a:rPr lang="en-US" sz="3000" dirty="0"/>
              <a:t>Atrial fibrillation</a:t>
            </a:r>
          </a:p>
          <a:p>
            <a:pPr marL="742950" lvl="1" indent="-285750">
              <a:buFont typeface="Wingdings" pitchFamily="2" charset="2"/>
              <a:buChar char="§"/>
            </a:pPr>
            <a:r>
              <a:rPr lang="en-US" sz="3000" dirty="0"/>
              <a:t>Signs of right ventricular hypertrophy (Sokolow-Lyon index</a:t>
            </a:r>
            <a:r>
              <a:rPr lang="en-US" sz="3000" dirty="0" smtClean="0"/>
              <a:t>)</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980728"/>
            <a:ext cx="8424936" cy="4708981"/>
          </a:xfrm>
          <a:prstGeom prst="rect">
            <a:avLst/>
          </a:prstGeom>
        </p:spPr>
        <p:txBody>
          <a:bodyPr wrap="square">
            <a:spAutoFit/>
          </a:bodyPr>
          <a:lstStyle/>
          <a:p>
            <a:pPr marL="285750" indent="-285750">
              <a:buFont typeface="Wingdings" pitchFamily="2" charset="2"/>
              <a:buChar char="§"/>
            </a:pPr>
            <a:r>
              <a:rPr lang="en-US" sz="3000" b="1" dirty="0"/>
              <a:t>Echocardiography</a:t>
            </a:r>
            <a:r>
              <a:rPr lang="en-US" sz="3000" dirty="0"/>
              <a:t>: most important diagnostic method for detecting and assessing </a:t>
            </a:r>
            <a:r>
              <a:rPr lang="en-US" sz="3000" dirty="0" err="1"/>
              <a:t>valvular</a:t>
            </a:r>
            <a:r>
              <a:rPr lang="en-US" sz="3000" dirty="0"/>
              <a:t> abnormalities</a:t>
            </a:r>
          </a:p>
          <a:p>
            <a:pPr marL="742950" lvl="1" indent="-285750">
              <a:buFont typeface="Wingdings" pitchFamily="2" charset="2"/>
              <a:buChar char="§"/>
            </a:pPr>
            <a:r>
              <a:rPr lang="en-US" sz="3000" dirty="0"/>
              <a:t>Abnormal valve mobility</a:t>
            </a:r>
          </a:p>
          <a:p>
            <a:pPr marL="742950" lvl="1" indent="-285750">
              <a:buFont typeface="Wingdings" pitchFamily="2" charset="2"/>
              <a:buChar char="§"/>
            </a:pPr>
            <a:r>
              <a:rPr lang="en-US" sz="3000" dirty="0" err="1"/>
              <a:t>Subvalvular</a:t>
            </a:r>
            <a:r>
              <a:rPr lang="en-US" sz="3000" dirty="0"/>
              <a:t> thickening</a:t>
            </a:r>
          </a:p>
          <a:p>
            <a:pPr marL="742950" lvl="1" indent="-285750">
              <a:buFont typeface="Wingdings" pitchFamily="2" charset="2"/>
              <a:buChar char="§"/>
            </a:pPr>
            <a:r>
              <a:rPr lang="en-US" sz="3000" dirty="0"/>
              <a:t>Leaflet thickening</a:t>
            </a:r>
          </a:p>
          <a:p>
            <a:pPr marL="742950" lvl="1" indent="-285750">
              <a:buFont typeface="Wingdings" pitchFamily="2" charset="2"/>
              <a:buChar char="§"/>
            </a:pPr>
            <a:r>
              <a:rPr lang="en-US" sz="3000" b="1" dirty="0"/>
              <a:t>Calcification</a:t>
            </a:r>
            <a:endParaRPr lang="en-US" sz="3000" dirty="0"/>
          </a:p>
          <a:p>
            <a:pPr marL="285750" indent="-285750">
              <a:buFont typeface="Wingdings" pitchFamily="2" charset="2"/>
              <a:buChar char="§"/>
            </a:pPr>
            <a:r>
              <a:rPr lang="en-US" sz="3000" dirty="0"/>
              <a:t>Coronary angiography may be conducted prior to surgical interventions to assess the associated risk of coronary artery disease</a:t>
            </a:r>
          </a:p>
        </p:txBody>
      </p:sp>
    </p:spTree>
    <p:extLst>
      <p:ext uri="{BB962C8B-B14F-4D97-AF65-F5344CB8AC3E}">
        <p14:creationId xmlns:p14="http://schemas.microsoft.com/office/powerpoint/2010/main" val="3911939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23528" y="889844"/>
            <a:ext cx="8550696" cy="3785652"/>
          </a:xfrm>
          <a:prstGeom prst="rect">
            <a:avLst/>
          </a:prstGeom>
        </p:spPr>
        <p:txBody>
          <a:bodyPr wrap="square">
            <a:spAutoFit/>
          </a:bodyPr>
          <a:lstStyle/>
          <a:p>
            <a:r>
              <a:rPr lang="en-US" sz="3000" b="1" dirty="0"/>
              <a:t>Treatment</a:t>
            </a:r>
          </a:p>
          <a:p>
            <a:pPr marL="285750" indent="-285750">
              <a:buFont typeface="Wingdings" pitchFamily="2" charset="2"/>
              <a:buChar char="§"/>
            </a:pPr>
            <a:r>
              <a:rPr lang="en-US" sz="3000" b="1" dirty="0"/>
              <a:t>Conservative treatment</a:t>
            </a:r>
            <a:endParaRPr lang="en-US" sz="3000" dirty="0"/>
          </a:p>
          <a:p>
            <a:pPr marL="742950" lvl="1" indent="-285750">
              <a:buFont typeface="Wingdings" pitchFamily="2" charset="2"/>
              <a:buChar char="§"/>
            </a:pPr>
            <a:r>
              <a:rPr lang="en-US" sz="3000" dirty="0"/>
              <a:t>Treatment of heart failure: only </a:t>
            </a:r>
            <a:r>
              <a:rPr lang="en-US" sz="3000" b="1" dirty="0"/>
              <a:t>diuretics</a:t>
            </a:r>
            <a:r>
              <a:rPr lang="en-US" sz="3000" dirty="0"/>
              <a:t> may be administered!</a:t>
            </a:r>
          </a:p>
          <a:p>
            <a:pPr marL="742950" lvl="1" indent="-285750">
              <a:buFont typeface="Wingdings" pitchFamily="2" charset="2"/>
              <a:buChar char="§"/>
            </a:pPr>
            <a:r>
              <a:rPr lang="en-US" sz="3000" dirty="0"/>
              <a:t>Beta blockers or calcium channel blockers: ↓ heart rate and ↓ cardiac output </a:t>
            </a:r>
          </a:p>
          <a:p>
            <a:pPr marL="742950" lvl="1" indent="-285750">
              <a:buFont typeface="Wingdings" pitchFamily="2" charset="2"/>
              <a:buChar char="§"/>
            </a:pPr>
            <a:r>
              <a:rPr lang="en-US" sz="3000" dirty="0"/>
              <a:t>Endocarditis prophylaxis </a:t>
            </a:r>
            <a:r>
              <a:rPr lang="en-US" sz="3000" dirty="0" smtClean="0"/>
              <a:t>( “</a:t>
            </a:r>
            <a:r>
              <a:rPr lang="en-US" sz="3000" dirty="0"/>
              <a:t>Infective endocarditis</a:t>
            </a:r>
            <a:r>
              <a:rPr lang="en-US" sz="3000" dirty="0" smtClean="0"/>
              <a:t>”)</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413337"/>
            <a:ext cx="8424936" cy="1477328"/>
          </a:xfrm>
          <a:prstGeom prst="rect">
            <a:avLst/>
          </a:prstGeom>
        </p:spPr>
        <p:txBody>
          <a:bodyPr wrap="square">
            <a:spAutoFit/>
          </a:bodyPr>
          <a:lstStyle/>
          <a:p>
            <a:pPr marL="742950" lvl="1" indent="-285750">
              <a:buFont typeface="Wingdings" pitchFamily="2" charset="2"/>
              <a:buChar char="§"/>
            </a:pPr>
            <a:r>
              <a:rPr lang="en-US" sz="3000" dirty="0"/>
              <a:t>Remember that patients with severe </a:t>
            </a:r>
            <a:r>
              <a:rPr lang="en-US" sz="3000" dirty="0" smtClean="0"/>
              <a:t>MS are </a:t>
            </a:r>
            <a:r>
              <a:rPr lang="en-US" sz="3000" dirty="0"/>
              <a:t>sensitive to </a:t>
            </a:r>
            <a:r>
              <a:rPr lang="en-US" sz="3000" dirty="0" err="1" smtClean="0"/>
              <a:t>tachycardias</a:t>
            </a:r>
            <a:r>
              <a:rPr lang="en-US" sz="3000" dirty="0" smtClean="0"/>
              <a:t> </a:t>
            </a:r>
            <a:r>
              <a:rPr lang="en-US" sz="3000" dirty="0"/>
              <a:t>and drugs that </a:t>
            </a:r>
            <a:r>
              <a:rPr lang="en-US" sz="3000" dirty="0" smtClean="0"/>
              <a:t>cause it. So AF has deleterious effects in these patients.  </a:t>
            </a:r>
            <a:endParaRPr lang="en-US" sz="3000" dirty="0"/>
          </a:p>
        </p:txBody>
      </p:sp>
    </p:spTree>
    <p:extLst>
      <p:ext uri="{BB962C8B-B14F-4D97-AF65-F5344CB8AC3E}">
        <p14:creationId xmlns:p14="http://schemas.microsoft.com/office/powerpoint/2010/main" val="3853747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484784"/>
            <a:ext cx="8604448" cy="3785652"/>
          </a:xfrm>
          <a:prstGeom prst="rect">
            <a:avLst/>
          </a:prstGeom>
        </p:spPr>
        <p:txBody>
          <a:bodyPr wrap="square">
            <a:spAutoFit/>
          </a:bodyPr>
          <a:lstStyle/>
          <a:p>
            <a:pPr marL="285750" indent="-285750">
              <a:buFont typeface="Wingdings" pitchFamily="2" charset="2"/>
              <a:buChar char="§"/>
            </a:pPr>
            <a:r>
              <a:rPr lang="en-US" sz="3000" b="1" dirty="0"/>
              <a:t>Interventional</a:t>
            </a:r>
            <a:endParaRPr lang="en-US" sz="3000" dirty="0"/>
          </a:p>
          <a:p>
            <a:pPr marL="742950" lvl="1" indent="-285750">
              <a:buFont typeface="Wingdings" pitchFamily="2" charset="2"/>
              <a:buChar char="§"/>
            </a:pPr>
            <a:r>
              <a:rPr lang="en-US" sz="3000" dirty="0"/>
              <a:t>Indication: high grade and/or symptomatic mitral stenosis</a:t>
            </a:r>
          </a:p>
          <a:p>
            <a:pPr marL="742950" lvl="1" indent="-285750">
              <a:buFont typeface="Wingdings" pitchFamily="2" charset="2"/>
              <a:buChar char="§"/>
            </a:pPr>
            <a:r>
              <a:rPr lang="en-US" sz="3000" dirty="0"/>
              <a:t>First-line: </a:t>
            </a:r>
            <a:r>
              <a:rPr lang="en-US" sz="3000" b="1" dirty="0"/>
              <a:t>percutaneous balloon commissurotomy</a:t>
            </a:r>
            <a:r>
              <a:rPr lang="en-US" sz="3000" dirty="0"/>
              <a:t> of the mitral valve</a:t>
            </a:r>
          </a:p>
          <a:p>
            <a:pPr marL="742950" lvl="1" indent="-285750">
              <a:buFont typeface="Wingdings" pitchFamily="2" charset="2"/>
              <a:buChar char="§"/>
            </a:pPr>
            <a:r>
              <a:rPr lang="en-US" sz="3000" dirty="0"/>
              <a:t>Alternatives: </a:t>
            </a:r>
            <a:r>
              <a:rPr lang="en-US" sz="3000" b="1" dirty="0"/>
              <a:t>open commissurotomy</a:t>
            </a:r>
            <a:r>
              <a:rPr lang="en-US" sz="3000" dirty="0"/>
              <a:t> and </a:t>
            </a:r>
            <a:r>
              <a:rPr lang="en-US" sz="3000" b="1" dirty="0"/>
              <a:t>surgical valve replacement</a:t>
            </a:r>
            <a:r>
              <a:rPr lang="en-US" sz="3000" dirty="0"/>
              <a:t> (mechanical prosthetic valve or biological prosthetic valve)</a:t>
            </a:r>
          </a:p>
        </p:txBody>
      </p:sp>
    </p:spTree>
    <p:extLst>
      <p:ext uri="{BB962C8B-B14F-4D97-AF65-F5344CB8AC3E}">
        <p14:creationId xmlns:p14="http://schemas.microsoft.com/office/powerpoint/2010/main" val="3911939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9776" y="1268760"/>
            <a:ext cx="8622704" cy="3785652"/>
          </a:xfrm>
          <a:prstGeom prst="rect">
            <a:avLst/>
          </a:prstGeom>
        </p:spPr>
        <p:txBody>
          <a:bodyPr wrap="square">
            <a:spAutoFit/>
          </a:bodyPr>
          <a:lstStyle/>
          <a:p>
            <a:r>
              <a:rPr lang="en-US" sz="3000" b="1" dirty="0"/>
              <a:t>Complications</a:t>
            </a:r>
          </a:p>
          <a:p>
            <a:pPr marL="285750" indent="-285750">
              <a:buFont typeface="Wingdings" pitchFamily="2" charset="2"/>
              <a:buChar char="§"/>
            </a:pPr>
            <a:r>
              <a:rPr lang="en-US" sz="3000" b="1" dirty="0"/>
              <a:t>Atrial fibrillation</a:t>
            </a:r>
            <a:r>
              <a:rPr lang="en-US" sz="3000" dirty="0"/>
              <a:t> → thromboembolic events</a:t>
            </a:r>
          </a:p>
          <a:p>
            <a:pPr marL="285750" indent="-285750">
              <a:buFont typeface="Wingdings" pitchFamily="2" charset="2"/>
              <a:buChar char="§"/>
            </a:pPr>
            <a:r>
              <a:rPr lang="en-US" sz="3000" dirty="0"/>
              <a:t>Progressive congestion of the lungs, </a:t>
            </a:r>
            <a:r>
              <a:rPr lang="en-US" sz="3000" b="1" dirty="0"/>
              <a:t>pulmonary edema, pulmonary hypertension</a:t>
            </a:r>
            <a:endParaRPr lang="en-US" sz="3000" dirty="0"/>
          </a:p>
          <a:p>
            <a:pPr marL="285750" indent="-285750">
              <a:buFont typeface="Wingdings" pitchFamily="2" charset="2"/>
              <a:buChar char="§"/>
            </a:pPr>
            <a:r>
              <a:rPr lang="en-US" sz="3000" b="1" dirty="0"/>
              <a:t>Congestive heart failure</a:t>
            </a:r>
            <a:endParaRPr lang="en-US" sz="3000" dirty="0"/>
          </a:p>
          <a:p>
            <a:pPr marL="285750" indent="-285750">
              <a:buFont typeface="Wingdings" pitchFamily="2" charset="2"/>
              <a:buChar char="§"/>
            </a:pPr>
            <a:r>
              <a:rPr lang="en-US" sz="3000" dirty="0"/>
              <a:t>Enlarged left atrium (rare) → esophageal compression, recurrent laryngeal nerve </a:t>
            </a:r>
            <a:r>
              <a:rPr lang="en-US" sz="3000" dirty="0" smtClean="0"/>
              <a:t>palsy</a:t>
            </a:r>
          </a:p>
          <a:p>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433722" y="2132856"/>
            <a:ext cx="6454331" cy="2077492"/>
          </a:xfrm>
          <a:prstGeom prst="rect">
            <a:avLst/>
          </a:prstGeom>
          <a:noFill/>
          <a:ln>
            <a:noFill/>
          </a:ln>
          <a:effectLst/>
        </p:spPr>
        <p:txBody>
          <a:bodyPr vert="horz" wrap="non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4500" b="1" dirty="0"/>
              <a:t>Mitral regurgitation </a:t>
            </a:r>
            <a:endParaRPr lang="en-US" sz="4500" b="1" dirty="0" smtClean="0"/>
          </a:p>
          <a:p>
            <a:pPr marL="0" marR="0" lvl="0" indent="0" algn="ctr" defTabSz="914400" rtl="0" eaLnBrk="1" fontAlgn="base" latinLnBrk="0" hangingPunct="1">
              <a:lnSpc>
                <a:spcPct val="100000"/>
              </a:lnSpc>
              <a:spcBef>
                <a:spcPct val="0"/>
              </a:spcBef>
              <a:spcAft>
                <a:spcPct val="0"/>
              </a:spcAft>
              <a:buClrTx/>
              <a:buSzTx/>
              <a:buFontTx/>
              <a:buNone/>
              <a:tabLst/>
            </a:pPr>
            <a:r>
              <a:rPr lang="en-US" sz="4500" b="1" dirty="0" smtClean="0"/>
              <a:t>(</a:t>
            </a:r>
            <a:r>
              <a:rPr lang="en-US" sz="4500" b="1" dirty="0"/>
              <a:t>Mitral valve regurgitation)</a:t>
            </a:r>
          </a:p>
          <a:p>
            <a:pPr marL="0" marR="0" lvl="0" indent="0" algn="ctr" defTabSz="914400" rtl="0" eaLnBrk="0" fontAlgn="base" latinLnBrk="0" hangingPunct="0">
              <a:lnSpc>
                <a:spcPct val="100000"/>
              </a:lnSpc>
              <a:spcBef>
                <a:spcPct val="0"/>
              </a:spcBef>
              <a:spcAft>
                <a:spcPct val="0"/>
              </a:spcAft>
              <a:buClrTx/>
              <a:buSzTx/>
              <a:buFontTx/>
              <a:buNone/>
              <a:tabLst/>
            </a:pPr>
            <a:endParaRPr lang="en-US" sz="4500" b="1" dirty="0"/>
          </a:p>
        </p:txBody>
      </p:sp>
    </p:spTree>
    <p:extLst>
      <p:ext uri="{BB962C8B-B14F-4D97-AF65-F5344CB8AC3E}">
        <p14:creationId xmlns:p14="http://schemas.microsoft.com/office/powerpoint/2010/main" val="39119390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23528" y="579452"/>
            <a:ext cx="8640960" cy="3785652"/>
          </a:xfrm>
          <a:prstGeom prst="rect">
            <a:avLst/>
          </a:prstGeom>
        </p:spPr>
        <p:txBody>
          <a:bodyPr wrap="square">
            <a:spAutoFit/>
          </a:bodyPr>
          <a:lstStyle/>
          <a:p>
            <a:r>
              <a:rPr lang="en-US" sz="3000" b="1" dirty="0"/>
              <a:t>Summary</a:t>
            </a:r>
          </a:p>
          <a:p>
            <a:r>
              <a:rPr lang="en-US" sz="3000" dirty="0"/>
              <a:t>Mitral regurgitation (MR) refers to the leakage of blood from the left ventricle to the left atrium due to incomplete closure of the mitral valve. The most common causes are primary diseases of the valve (e.g., mitral valve prolapse), although damage may also result secondary to other heart conditions such as left ventricular dilation and myocardial infarction. </a:t>
            </a:r>
          </a:p>
        </p:txBody>
      </p:sp>
    </p:spTree>
    <p:extLst>
      <p:ext uri="{BB962C8B-B14F-4D97-AF65-F5344CB8AC3E}">
        <p14:creationId xmlns:p14="http://schemas.microsoft.com/office/powerpoint/2010/main" val="39119390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39552" y="889844"/>
            <a:ext cx="8136904" cy="3323987"/>
          </a:xfrm>
          <a:prstGeom prst="rect">
            <a:avLst/>
          </a:prstGeom>
        </p:spPr>
        <p:txBody>
          <a:bodyPr wrap="square">
            <a:spAutoFit/>
          </a:bodyPr>
          <a:lstStyle/>
          <a:p>
            <a:r>
              <a:rPr lang="en-US" sz="3000" dirty="0"/>
              <a:t>Symptoms such as palpitations or dyspnea appear late in the course of chronic compensated MR in which cardiac output can still be maintained. In acute or chronic decompensated MR, pulmonary edema and pulmonary hypertension often cause dyspnea, coughing, jugular venous distention, and pitting edema. </a:t>
            </a:r>
          </a:p>
        </p:txBody>
      </p:sp>
    </p:spTree>
    <p:extLst>
      <p:ext uri="{BB962C8B-B14F-4D97-AF65-F5344CB8AC3E}">
        <p14:creationId xmlns:p14="http://schemas.microsoft.com/office/powerpoint/2010/main" val="39119390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1784" y="1268760"/>
            <a:ext cx="8406680" cy="3785652"/>
          </a:xfrm>
          <a:prstGeom prst="rect">
            <a:avLst/>
          </a:prstGeom>
        </p:spPr>
        <p:txBody>
          <a:bodyPr wrap="square">
            <a:spAutoFit/>
          </a:bodyPr>
          <a:lstStyle/>
          <a:p>
            <a:r>
              <a:rPr lang="en-US" sz="3000" dirty="0"/>
              <a:t>Echocardiography is the most important diagnostic tool and allows for assessment of severity. It may also be used for preoperative evaluation. Treatment options include surgical mitral valve repair or replacement and percutaneous reconstruction. Early intervention is favored in most cases of MR with evidence of left ventricular dysfunction, regardless of symptoms.</a:t>
            </a:r>
          </a:p>
        </p:txBody>
      </p:sp>
    </p:spTree>
    <p:extLst>
      <p:ext uri="{BB962C8B-B14F-4D97-AF65-F5344CB8AC3E}">
        <p14:creationId xmlns:p14="http://schemas.microsoft.com/office/powerpoint/2010/main" val="39119390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9776" y="1556792"/>
            <a:ext cx="8622704" cy="3323987"/>
          </a:xfrm>
          <a:prstGeom prst="rect">
            <a:avLst/>
          </a:prstGeom>
        </p:spPr>
        <p:txBody>
          <a:bodyPr wrap="square">
            <a:spAutoFit/>
          </a:bodyPr>
          <a:lstStyle/>
          <a:p>
            <a:r>
              <a:rPr lang="en-US" sz="3000" b="1" dirty="0"/>
              <a:t>Etiology</a:t>
            </a:r>
          </a:p>
          <a:p>
            <a:pPr marL="285750" indent="-285750">
              <a:buFont typeface="Wingdings" pitchFamily="2" charset="2"/>
              <a:buChar char="§"/>
            </a:pPr>
            <a:r>
              <a:rPr lang="en-US" sz="3000" b="1" dirty="0"/>
              <a:t>Primary MR</a:t>
            </a:r>
            <a:r>
              <a:rPr lang="en-US" sz="3000" dirty="0"/>
              <a:t> </a:t>
            </a:r>
          </a:p>
          <a:p>
            <a:pPr marL="742950" lvl="1" indent="-285750">
              <a:buFont typeface="Wingdings" pitchFamily="2" charset="2"/>
              <a:buChar char="§"/>
            </a:pPr>
            <a:r>
              <a:rPr lang="en-US" sz="3000" dirty="0"/>
              <a:t>Degenerative mitral valve disease (</a:t>
            </a:r>
            <a:r>
              <a:rPr lang="en-US" sz="3000" b="1" dirty="0"/>
              <a:t>mitral valve prolapse</a:t>
            </a:r>
            <a:r>
              <a:rPr lang="en-US" sz="3000" dirty="0"/>
              <a:t>, mitral annular calcification, ruptured chordae </a:t>
            </a:r>
            <a:r>
              <a:rPr lang="en-US" sz="3000" dirty="0" err="1"/>
              <a:t>tendineae</a:t>
            </a:r>
            <a:r>
              <a:rPr lang="en-US" sz="3000" dirty="0"/>
              <a:t>)</a:t>
            </a:r>
          </a:p>
          <a:p>
            <a:pPr marL="742950" lvl="1" indent="-285750">
              <a:buFont typeface="Wingdings" pitchFamily="2" charset="2"/>
              <a:buChar char="§"/>
            </a:pPr>
            <a:r>
              <a:rPr lang="en-US" sz="3000" b="1" dirty="0"/>
              <a:t>Rheumatic fever</a:t>
            </a:r>
            <a:endParaRPr lang="en-US" sz="3000" dirty="0"/>
          </a:p>
          <a:p>
            <a:pPr marL="742950" lvl="1" indent="-285750">
              <a:buFont typeface="Wingdings" pitchFamily="2" charset="2"/>
              <a:buChar char="§"/>
            </a:pPr>
            <a:r>
              <a:rPr lang="en-US" sz="3000" b="1" dirty="0"/>
              <a:t>Infective </a:t>
            </a:r>
            <a:r>
              <a:rPr lang="en-US" sz="3000" b="1" dirty="0" smtClean="0"/>
              <a:t>endocarditis</a:t>
            </a:r>
            <a:endParaRPr lang="en-US" sz="3000" dirty="0"/>
          </a:p>
        </p:txBody>
      </p:sp>
      <p:sp>
        <p:nvSpPr>
          <p:cNvPr id="4" name="Right Arrow 3"/>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19390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772816"/>
            <a:ext cx="8676456" cy="2400657"/>
          </a:xfrm>
          <a:prstGeom prst="rect">
            <a:avLst/>
          </a:prstGeom>
        </p:spPr>
        <p:txBody>
          <a:bodyPr wrap="square">
            <a:spAutoFit/>
          </a:bodyPr>
          <a:lstStyle/>
          <a:p>
            <a:pPr marL="285750" indent="-285750">
              <a:buFont typeface="Wingdings" pitchFamily="2" charset="2"/>
              <a:buChar char="§"/>
            </a:pPr>
            <a:r>
              <a:rPr lang="en-US" sz="3000" b="1" dirty="0"/>
              <a:t>Secondary (functional) MR</a:t>
            </a:r>
            <a:r>
              <a:rPr lang="en-US" sz="3000" dirty="0"/>
              <a:t> </a:t>
            </a:r>
          </a:p>
          <a:p>
            <a:pPr marL="742950" lvl="1" indent="-285750">
              <a:buFont typeface="Wingdings" pitchFamily="2" charset="2"/>
              <a:buChar char="§"/>
            </a:pPr>
            <a:r>
              <a:rPr lang="en-US" sz="3000" b="1" dirty="0"/>
              <a:t>Coronary artery disease</a:t>
            </a:r>
            <a:r>
              <a:rPr lang="en-US" sz="3000" dirty="0"/>
              <a:t>, prior myocardial infarction causing papillary muscle involvement </a:t>
            </a:r>
          </a:p>
          <a:p>
            <a:pPr marL="742950" lvl="1" indent="-285750">
              <a:buFont typeface="Wingdings" pitchFamily="2" charset="2"/>
              <a:buChar char="§"/>
            </a:pPr>
            <a:r>
              <a:rPr lang="en-US" sz="3000" dirty="0"/>
              <a:t>Dilated cardiomyopathy and left-sided heart failure</a:t>
            </a:r>
          </a:p>
        </p:txBody>
      </p:sp>
    </p:spTree>
    <p:extLst>
      <p:ext uri="{BB962C8B-B14F-4D97-AF65-F5344CB8AC3E}">
        <p14:creationId xmlns:p14="http://schemas.microsoft.com/office/powerpoint/2010/main" val="3911939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23528" y="764704"/>
            <a:ext cx="8352928" cy="4708981"/>
          </a:xfrm>
          <a:prstGeom prst="rect">
            <a:avLst/>
          </a:prstGeom>
        </p:spPr>
        <p:txBody>
          <a:bodyPr wrap="square">
            <a:spAutoFit/>
          </a:bodyPr>
          <a:lstStyle/>
          <a:p>
            <a:r>
              <a:rPr lang="en-US" sz="3000" b="1" dirty="0"/>
              <a:t>Pathophysiology</a:t>
            </a:r>
          </a:p>
          <a:p>
            <a:pPr marL="285750" indent="-285750">
              <a:buFont typeface="Wingdings" pitchFamily="2" charset="2"/>
              <a:buChar char="§"/>
            </a:pPr>
            <a:r>
              <a:rPr lang="en-US" sz="3000" b="1" dirty="0"/>
              <a:t>Acute MR</a:t>
            </a:r>
            <a:r>
              <a:rPr lang="en-US" sz="3000" dirty="0"/>
              <a:t> → ↑ LV end-diastolic volume  → rapid ↑ LA and pulmonary pressure → pulmonary venous congestion → pulmonary edema</a:t>
            </a:r>
          </a:p>
          <a:p>
            <a:pPr marL="285750" indent="-285750">
              <a:buFont typeface="Wingdings" pitchFamily="2" charset="2"/>
              <a:buChar char="§"/>
            </a:pPr>
            <a:r>
              <a:rPr lang="en-US" sz="3000" b="1" dirty="0"/>
              <a:t>Chronic (compensated) MR</a:t>
            </a:r>
            <a:r>
              <a:rPr lang="en-US" sz="3000" dirty="0"/>
              <a:t>: progressive dilation of the LV (via eccentric hypertrophy)  → ↑ volume capacity of the LV (preload and afterload return to normal values) → ↑ end-diastolic volume → maintains ↑ stroke volume (normal EF</a:t>
            </a:r>
            <a:r>
              <a:rPr lang="en-US" sz="3000" dirty="0" smtClean="0"/>
              <a:t>)</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988840"/>
            <a:ext cx="8622704" cy="3323987"/>
          </a:xfrm>
          <a:prstGeom prst="rect">
            <a:avLst/>
          </a:prstGeom>
        </p:spPr>
        <p:txBody>
          <a:bodyPr wrap="square">
            <a:spAutoFit/>
          </a:bodyPr>
          <a:lstStyle/>
          <a:p>
            <a:pPr marL="285750" indent="-285750">
              <a:buFont typeface="Wingdings" pitchFamily="2" charset="2"/>
              <a:buChar char="§"/>
            </a:pPr>
            <a:r>
              <a:rPr lang="en-US" sz="3000" b="1" dirty="0"/>
              <a:t>Chronic (decompensated) MR</a:t>
            </a:r>
            <a:r>
              <a:rPr lang="en-US" sz="3000" dirty="0"/>
              <a:t>: progressive LV enlargement and myocardial dysfunction → ↓ stroke volume → ↑ end-systolic and end-diastolic volume → ↑ LV and LA pressure → pulmonary congestion, possible acute pulmonary edema, pulmonary hypertension, and right heart strain</a:t>
            </a:r>
          </a:p>
        </p:txBody>
      </p:sp>
    </p:spTree>
    <p:extLst>
      <p:ext uri="{BB962C8B-B14F-4D97-AF65-F5344CB8AC3E}">
        <p14:creationId xmlns:p14="http://schemas.microsoft.com/office/powerpoint/2010/main" val="39119390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95536" y="1844824"/>
            <a:ext cx="8424936" cy="2400657"/>
          </a:xfrm>
          <a:prstGeom prst="rect">
            <a:avLst/>
          </a:prstGeom>
        </p:spPr>
        <p:txBody>
          <a:bodyPr wrap="square">
            <a:spAutoFit/>
          </a:bodyPr>
          <a:lstStyle/>
          <a:p>
            <a:r>
              <a:rPr lang="en-US" sz="3000" b="1" dirty="0"/>
              <a:t>Clinical features</a:t>
            </a:r>
          </a:p>
          <a:p>
            <a:pPr marL="285750" indent="-285750">
              <a:buFont typeface="Wingdings" pitchFamily="2" charset="2"/>
              <a:buChar char="§"/>
            </a:pPr>
            <a:r>
              <a:rPr lang="en-US" sz="3000" b="1" dirty="0"/>
              <a:t>Acute mitral regurgitation</a:t>
            </a:r>
            <a:endParaRPr lang="en-US" sz="3000" dirty="0"/>
          </a:p>
          <a:p>
            <a:pPr marL="742950" lvl="1" indent="-285750">
              <a:buFont typeface="Wingdings" pitchFamily="2" charset="2"/>
              <a:buChar char="§"/>
            </a:pPr>
            <a:r>
              <a:rPr lang="en-US" sz="3000" dirty="0"/>
              <a:t>Symptoms of left-sided heart failure</a:t>
            </a:r>
          </a:p>
          <a:p>
            <a:pPr marL="742950" lvl="1" indent="-285750">
              <a:buFont typeface="Wingdings" pitchFamily="2" charset="2"/>
              <a:buChar char="§"/>
            </a:pPr>
            <a:r>
              <a:rPr lang="en-US" sz="3000" dirty="0"/>
              <a:t>Signs and symptoms of pulmonary edema</a:t>
            </a:r>
          </a:p>
          <a:p>
            <a:pPr marL="742950" lvl="1" indent="-285750">
              <a:buFont typeface="Wingdings" pitchFamily="2" charset="2"/>
              <a:buChar char="§"/>
            </a:pPr>
            <a:r>
              <a:rPr lang="en-US" sz="3000" dirty="0"/>
              <a:t>Cardiogenic </a:t>
            </a:r>
            <a:r>
              <a:rPr lang="en-US" sz="3000" dirty="0" smtClean="0"/>
              <a:t>shock</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9776" y="1820431"/>
            <a:ext cx="8622704" cy="2400657"/>
          </a:xfrm>
          <a:prstGeom prst="rect">
            <a:avLst/>
          </a:prstGeom>
        </p:spPr>
        <p:txBody>
          <a:bodyPr wrap="square">
            <a:spAutoFit/>
          </a:bodyPr>
          <a:lstStyle/>
          <a:p>
            <a:pPr marL="285750" indent="-285750">
              <a:buFont typeface="Wingdings" pitchFamily="2" charset="2"/>
              <a:buChar char="§"/>
            </a:pPr>
            <a:r>
              <a:rPr lang="en-US" sz="3000" b="1" dirty="0"/>
              <a:t>Chronic mitral regurgitation</a:t>
            </a:r>
            <a:r>
              <a:rPr lang="en-US" sz="3000" dirty="0"/>
              <a:t>: late onset of symptoms</a:t>
            </a:r>
          </a:p>
          <a:p>
            <a:pPr marL="742950" lvl="1" indent="-285750">
              <a:buFont typeface="Wingdings" pitchFamily="2" charset="2"/>
              <a:buChar char="§"/>
            </a:pPr>
            <a:r>
              <a:rPr lang="en-US" sz="3000" dirty="0"/>
              <a:t>(</a:t>
            </a:r>
            <a:r>
              <a:rPr lang="en-US" sz="3000" dirty="0" err="1"/>
              <a:t>Exertional</a:t>
            </a:r>
            <a:r>
              <a:rPr lang="en-US" sz="3000" dirty="0"/>
              <a:t>) dyspnea, dry cough </a:t>
            </a:r>
          </a:p>
          <a:p>
            <a:pPr marL="742950" lvl="1" indent="-285750">
              <a:buFont typeface="Wingdings" pitchFamily="2" charset="2"/>
              <a:buChar char="§"/>
            </a:pPr>
            <a:r>
              <a:rPr lang="en-US" sz="3000" b="1" dirty="0"/>
              <a:t>Palpitations</a:t>
            </a:r>
            <a:endParaRPr lang="en-US" sz="3000" dirty="0"/>
          </a:p>
          <a:p>
            <a:pPr marL="742950" lvl="1" indent="-285750">
              <a:buFont typeface="Wingdings" pitchFamily="2" charset="2"/>
              <a:buChar char="§"/>
            </a:pPr>
            <a:r>
              <a:rPr lang="en-US" sz="3000" dirty="0"/>
              <a:t>Symptoms of left-sided heart failure</a:t>
            </a:r>
          </a:p>
        </p:txBody>
      </p:sp>
    </p:spTree>
    <p:extLst>
      <p:ext uri="{BB962C8B-B14F-4D97-AF65-F5344CB8AC3E}">
        <p14:creationId xmlns:p14="http://schemas.microsoft.com/office/powerpoint/2010/main" val="39119390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69776" y="316969"/>
            <a:ext cx="8406680" cy="5632311"/>
          </a:xfrm>
          <a:prstGeom prst="rect">
            <a:avLst/>
          </a:prstGeom>
        </p:spPr>
        <p:txBody>
          <a:bodyPr wrap="square">
            <a:spAutoFit/>
          </a:bodyPr>
          <a:lstStyle/>
          <a:p>
            <a:r>
              <a:rPr lang="en-US" sz="3000" b="1" dirty="0"/>
              <a:t>Diagnostics</a:t>
            </a:r>
          </a:p>
          <a:p>
            <a:pPr marL="171450" indent="-171450">
              <a:buFont typeface="Wingdings" pitchFamily="2" charset="2"/>
              <a:buChar char="§"/>
            </a:pPr>
            <a:r>
              <a:rPr lang="en-US" sz="3000" b="1" dirty="0"/>
              <a:t>Auscultation</a:t>
            </a:r>
            <a:r>
              <a:rPr lang="en-US" sz="3000" dirty="0"/>
              <a:t> </a:t>
            </a:r>
          </a:p>
          <a:p>
            <a:pPr marL="628650" lvl="1" indent="-171450">
              <a:buFont typeface="Wingdings" pitchFamily="2" charset="2"/>
              <a:buChar char="§"/>
            </a:pPr>
            <a:r>
              <a:rPr lang="en-US" sz="3000" dirty="0" smtClean="0"/>
              <a:t>“</a:t>
            </a:r>
            <a:r>
              <a:rPr lang="en-US" sz="3000" dirty="0"/>
              <a:t>Auscultation in </a:t>
            </a:r>
            <a:r>
              <a:rPr lang="en-US" sz="3000" dirty="0" err="1"/>
              <a:t>valvular</a:t>
            </a:r>
            <a:r>
              <a:rPr lang="en-US" sz="3000" dirty="0"/>
              <a:t> defects”</a:t>
            </a:r>
          </a:p>
          <a:p>
            <a:pPr marL="628650" lvl="1" indent="-171450">
              <a:buFont typeface="Wingdings" pitchFamily="2" charset="2"/>
              <a:buChar char="§"/>
            </a:pPr>
            <a:r>
              <a:rPr lang="en-US" sz="3000" dirty="0"/>
              <a:t>Quiet first heart sound (S1)</a:t>
            </a:r>
          </a:p>
          <a:p>
            <a:pPr marL="628650" lvl="1" indent="-171450">
              <a:buFont typeface="Wingdings" pitchFamily="2" charset="2"/>
              <a:buChar char="§"/>
            </a:pPr>
            <a:r>
              <a:rPr lang="en-US" sz="3000" dirty="0"/>
              <a:t>S3 gallop in advanced stages of disease </a:t>
            </a:r>
          </a:p>
          <a:p>
            <a:pPr marL="628650" lvl="1" indent="-171450">
              <a:buFont typeface="Wingdings" pitchFamily="2" charset="2"/>
              <a:buChar char="§"/>
            </a:pPr>
            <a:r>
              <a:rPr lang="en-US" sz="3000" b="1" dirty="0" err="1"/>
              <a:t>Holosystolic</a:t>
            </a:r>
            <a:r>
              <a:rPr lang="en-US" sz="3000" b="1" dirty="0"/>
              <a:t> murmur</a:t>
            </a:r>
            <a:endParaRPr lang="en-US" sz="3000" dirty="0"/>
          </a:p>
          <a:p>
            <a:pPr marL="1085850" lvl="2" indent="-171450">
              <a:buFont typeface="Wingdings" pitchFamily="2" charset="2"/>
              <a:buChar char="§"/>
            </a:pPr>
            <a:r>
              <a:rPr lang="en-US" sz="3000" dirty="0"/>
              <a:t>Radiates to the left axilla and heard loudest over the apex (5</a:t>
            </a:r>
            <a:r>
              <a:rPr lang="en-US" sz="3000" baseline="30000" dirty="0"/>
              <a:t>th</a:t>
            </a:r>
            <a:r>
              <a:rPr lang="en-US" sz="3000" dirty="0"/>
              <a:t> ICS at the left mid-</a:t>
            </a:r>
            <a:r>
              <a:rPr lang="en-US" sz="3000" dirty="0" err="1"/>
              <a:t>clavicular</a:t>
            </a:r>
            <a:r>
              <a:rPr lang="en-US" sz="3000" dirty="0"/>
              <a:t> line)</a:t>
            </a:r>
          </a:p>
          <a:p>
            <a:pPr marL="1085850" lvl="2" indent="-171450">
              <a:buFont typeface="Wingdings" pitchFamily="2" charset="2"/>
              <a:buChar char="§"/>
            </a:pPr>
            <a:r>
              <a:rPr lang="en-US" sz="3000" dirty="0"/>
              <a:t>Intensity increases with increased systemic vascular resistance (hand grip, squatting)</a:t>
            </a:r>
          </a:p>
          <a:p>
            <a:pPr marL="628650" lvl="1" indent="-171450">
              <a:buFont typeface="Wingdings" pitchFamily="2" charset="2"/>
              <a:buChar char="§"/>
            </a:pPr>
            <a:r>
              <a:rPr lang="en-US" sz="3000" dirty="0"/>
              <a:t>Cardiac impulse is often </a:t>
            </a:r>
            <a:r>
              <a:rPr lang="en-US" sz="3000" dirty="0" smtClean="0"/>
              <a:t>prominent</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165304"/>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7504" y="116632"/>
            <a:ext cx="8784976" cy="6093976"/>
          </a:xfrm>
          <a:prstGeom prst="rect">
            <a:avLst/>
          </a:prstGeom>
        </p:spPr>
        <p:txBody>
          <a:bodyPr wrap="square">
            <a:spAutoFit/>
          </a:bodyPr>
          <a:lstStyle/>
          <a:p>
            <a:pPr marL="171450" indent="-171450">
              <a:buFont typeface="Wingdings" pitchFamily="2" charset="2"/>
              <a:buChar char="§"/>
            </a:pPr>
            <a:r>
              <a:rPr lang="en-US" sz="3000" b="1" dirty="0"/>
              <a:t>ECG</a:t>
            </a:r>
            <a:endParaRPr lang="en-US" sz="3000" dirty="0"/>
          </a:p>
          <a:p>
            <a:pPr marL="628650" lvl="1" indent="-171450">
              <a:buFont typeface="Wingdings" pitchFamily="2" charset="2"/>
              <a:buChar char="§"/>
            </a:pPr>
            <a:r>
              <a:rPr lang="en-US" sz="3000" b="1" dirty="0"/>
              <a:t>Left cardiac hypertrophy and P mitrale</a:t>
            </a:r>
            <a:endParaRPr lang="en-US" sz="3000" dirty="0"/>
          </a:p>
          <a:p>
            <a:pPr marL="628650" lvl="1" indent="-171450">
              <a:buFont typeface="Wingdings" pitchFamily="2" charset="2"/>
              <a:buChar char="§"/>
            </a:pPr>
            <a:r>
              <a:rPr lang="en-US" sz="3000" dirty="0"/>
              <a:t>Later, signs of right heart strain with P </a:t>
            </a:r>
            <a:r>
              <a:rPr lang="en-US" sz="3000" dirty="0" err="1"/>
              <a:t>pulmonale</a:t>
            </a:r>
            <a:endParaRPr lang="en-US" sz="3000" dirty="0"/>
          </a:p>
          <a:p>
            <a:pPr marL="171450" indent="-171450">
              <a:buFont typeface="Wingdings" pitchFamily="2" charset="2"/>
              <a:buChar char="§"/>
            </a:pPr>
            <a:r>
              <a:rPr lang="en-US" sz="3000" b="1" dirty="0"/>
              <a:t>Chest X-ray</a:t>
            </a:r>
            <a:endParaRPr lang="en-US" sz="3000" dirty="0"/>
          </a:p>
          <a:p>
            <a:pPr marL="628650" lvl="1" indent="-171450">
              <a:buFont typeface="Wingdings" pitchFamily="2" charset="2"/>
              <a:buChar char="§"/>
            </a:pPr>
            <a:r>
              <a:rPr lang="en-US" sz="3000" dirty="0"/>
              <a:t>Posterior-anterior image</a:t>
            </a:r>
          </a:p>
          <a:p>
            <a:pPr marL="1085850" lvl="2" indent="-171450">
              <a:buFont typeface="Wingdings" pitchFamily="2" charset="2"/>
              <a:buChar char="§"/>
            </a:pPr>
            <a:r>
              <a:rPr lang="en-US" sz="3000" b="1" dirty="0"/>
              <a:t>LV enlargement</a:t>
            </a:r>
            <a:r>
              <a:rPr lang="en-US" sz="3000" dirty="0"/>
              <a:t>: laterally displaced left cardiac border </a:t>
            </a:r>
          </a:p>
          <a:p>
            <a:pPr marL="1085850" lvl="2" indent="-171450">
              <a:buFont typeface="Wingdings" pitchFamily="2" charset="2"/>
              <a:buChar char="§"/>
            </a:pPr>
            <a:r>
              <a:rPr lang="en-US" sz="3000" b="1" dirty="0"/>
              <a:t>LA enlargement</a:t>
            </a:r>
            <a:r>
              <a:rPr lang="en-US" sz="3000" dirty="0"/>
              <a:t>: straightening of the left cardiac border</a:t>
            </a:r>
          </a:p>
          <a:p>
            <a:pPr marL="1085850" lvl="2" indent="-171450">
              <a:buFont typeface="Wingdings" pitchFamily="2" charset="2"/>
              <a:buChar char="§"/>
            </a:pPr>
            <a:r>
              <a:rPr lang="en-US" sz="3000" dirty="0"/>
              <a:t>Signs of pulmonary congestion in late stages of disease </a:t>
            </a:r>
            <a:r>
              <a:rPr lang="en-US" sz="3000" dirty="0" smtClean="0"/>
              <a:t>( “</a:t>
            </a:r>
            <a:r>
              <a:rPr lang="en-US" sz="3000" dirty="0"/>
              <a:t>X-ray findings in pulmonary congestion”)</a:t>
            </a:r>
          </a:p>
          <a:p>
            <a:pPr marL="628650" lvl="1" indent="-171450">
              <a:buFont typeface="Wingdings" pitchFamily="2" charset="2"/>
              <a:buChar char="§"/>
            </a:pPr>
            <a:r>
              <a:rPr lang="en-US" sz="3000" dirty="0"/>
              <a:t>Lateral image: Narrowing of the </a:t>
            </a:r>
            <a:r>
              <a:rPr lang="en-US" sz="3000" dirty="0" err="1"/>
              <a:t>retrocardiac</a:t>
            </a:r>
            <a:r>
              <a:rPr lang="en-US" sz="3000" dirty="0"/>
              <a:t> </a:t>
            </a:r>
            <a:r>
              <a:rPr lang="en-US" sz="3000" dirty="0" smtClean="0"/>
              <a:t>space</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412776"/>
            <a:ext cx="8568952" cy="3785652"/>
          </a:xfrm>
          <a:prstGeom prst="rect">
            <a:avLst/>
          </a:prstGeom>
        </p:spPr>
        <p:txBody>
          <a:bodyPr wrap="square">
            <a:spAutoFit/>
          </a:bodyPr>
          <a:lstStyle/>
          <a:p>
            <a:pPr marL="171450" indent="-171450">
              <a:buFont typeface="Wingdings" pitchFamily="2" charset="2"/>
              <a:buChar char="§"/>
            </a:pPr>
            <a:r>
              <a:rPr lang="en-US" sz="3000" b="1" dirty="0"/>
              <a:t>Echocardiography</a:t>
            </a:r>
            <a:r>
              <a:rPr lang="en-US" sz="3000" dirty="0"/>
              <a:t>: </a:t>
            </a:r>
            <a:r>
              <a:rPr lang="en-US" sz="3000" b="1" dirty="0"/>
              <a:t>most important</a:t>
            </a:r>
            <a:r>
              <a:rPr lang="en-US" sz="3000" dirty="0"/>
              <a:t> diagnostic method for detecting and assessing </a:t>
            </a:r>
            <a:r>
              <a:rPr lang="en-US" sz="3000" dirty="0" err="1"/>
              <a:t>valvular</a:t>
            </a:r>
            <a:r>
              <a:rPr lang="en-US" sz="3000" dirty="0"/>
              <a:t> abnormalities</a:t>
            </a:r>
          </a:p>
          <a:p>
            <a:pPr marL="628650" lvl="1" indent="-171450">
              <a:buFont typeface="Wingdings" pitchFamily="2" charset="2"/>
              <a:buChar char="§"/>
            </a:pPr>
            <a:r>
              <a:rPr lang="en-US" sz="3000" dirty="0"/>
              <a:t>Valve apparatus (e.g., dimensions of valve opening area, calcification, rupture of the chordae </a:t>
            </a:r>
            <a:r>
              <a:rPr lang="en-US" sz="3000" dirty="0" err="1"/>
              <a:t>tendineae</a:t>
            </a:r>
            <a:r>
              <a:rPr lang="en-US" sz="3000" dirty="0"/>
              <a:t>) and mobility</a:t>
            </a:r>
          </a:p>
          <a:p>
            <a:pPr marL="628650" lvl="1" indent="-171450">
              <a:buFont typeface="Wingdings" pitchFamily="2" charset="2"/>
              <a:buChar char="§"/>
            </a:pPr>
            <a:r>
              <a:rPr lang="en-US" sz="3000" dirty="0"/>
              <a:t>LV and LA size and function</a:t>
            </a:r>
          </a:p>
          <a:p>
            <a:pPr marL="171450" indent="-171450">
              <a:buFont typeface="Wingdings" pitchFamily="2" charset="2"/>
              <a:buChar char="§"/>
            </a:pPr>
            <a:r>
              <a:rPr lang="en-US" sz="3000" b="1" dirty="0"/>
              <a:t>Coronary angiography</a:t>
            </a:r>
            <a:r>
              <a:rPr lang="en-US" sz="3000" dirty="0"/>
              <a:t>: prior to surgical intervention</a:t>
            </a:r>
          </a:p>
        </p:txBody>
      </p:sp>
      <p:sp>
        <p:nvSpPr>
          <p:cNvPr id="4" name="Right Arrow 3"/>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19390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505" y="188640"/>
            <a:ext cx="8928992" cy="6264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1939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55776" y="2852936"/>
            <a:ext cx="6336704" cy="1015663"/>
          </a:xfrm>
          <a:prstGeom prst="rect">
            <a:avLst/>
          </a:prstGeom>
        </p:spPr>
        <p:txBody>
          <a:bodyPr wrap="square">
            <a:spAutoFit/>
          </a:bodyPr>
          <a:lstStyle/>
          <a:p>
            <a:r>
              <a:rPr lang="en-US" sz="3000" dirty="0"/>
              <a:t>Myocardial infarction must be ruled out in patients presenting with acute MR!</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82806"/>
            <a:ext cx="1080120" cy="210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19390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25760" y="465053"/>
            <a:ext cx="8766720" cy="5324535"/>
          </a:xfrm>
          <a:prstGeom prst="rect">
            <a:avLst/>
          </a:prstGeom>
        </p:spPr>
        <p:txBody>
          <a:bodyPr wrap="square">
            <a:spAutoFit/>
          </a:bodyPr>
          <a:lstStyle/>
          <a:p>
            <a:r>
              <a:rPr lang="en-US" sz="3000" b="1" dirty="0"/>
              <a:t>Treatment</a:t>
            </a:r>
          </a:p>
          <a:p>
            <a:pPr marL="285750" indent="-285750">
              <a:buFont typeface="Wingdings" pitchFamily="2" charset="2"/>
              <a:buChar char="§"/>
            </a:pPr>
            <a:r>
              <a:rPr lang="en-US" sz="3000" b="1" dirty="0"/>
              <a:t>Acute mitral regurgitation</a:t>
            </a:r>
            <a:endParaRPr lang="en-US" sz="3000" dirty="0"/>
          </a:p>
          <a:p>
            <a:pPr marL="742950" lvl="1" indent="-285750">
              <a:buFont typeface="Wingdings" pitchFamily="2" charset="2"/>
              <a:buChar char="§"/>
            </a:pPr>
            <a:r>
              <a:rPr lang="en-US" sz="3000" dirty="0"/>
              <a:t>Hemodynamic stabilization: diuretics, nitrates, antihypertensive drugs</a:t>
            </a:r>
          </a:p>
          <a:p>
            <a:pPr marL="742950" lvl="1" indent="-285750">
              <a:buFont typeface="Wingdings" pitchFamily="2" charset="2"/>
              <a:buChar char="§"/>
            </a:pPr>
            <a:r>
              <a:rPr lang="en-US" sz="3000" dirty="0"/>
              <a:t>Intra-aortic balloon pump if pharmacologic management is insufficient</a:t>
            </a:r>
          </a:p>
          <a:p>
            <a:pPr marL="742950" lvl="1" indent="-285750">
              <a:buFont typeface="Wingdings" pitchFamily="2" charset="2"/>
              <a:buChar char="§"/>
            </a:pPr>
            <a:endParaRPr lang="en-US" sz="3000" dirty="0" smtClean="0"/>
          </a:p>
          <a:p>
            <a:pPr marL="742950" lvl="1" indent="-285750">
              <a:buFont typeface="Wingdings" pitchFamily="2" charset="2"/>
              <a:buChar char="§"/>
            </a:pPr>
            <a:endParaRPr lang="en-US" sz="3000" dirty="0"/>
          </a:p>
          <a:p>
            <a:pPr marL="742950" lvl="1" indent="-285750">
              <a:buFont typeface="Wingdings" pitchFamily="2" charset="2"/>
              <a:buChar char="§"/>
            </a:pPr>
            <a:endParaRPr lang="en-US" sz="3000" dirty="0" smtClean="0"/>
          </a:p>
          <a:p>
            <a:pPr marL="742950" lvl="1" indent="-285750">
              <a:buFont typeface="Wingdings" pitchFamily="2" charset="2"/>
              <a:buChar char="§"/>
            </a:pPr>
            <a:r>
              <a:rPr lang="en-US" sz="3500" dirty="0" smtClean="0">
                <a:solidFill>
                  <a:srgbClr val="FF0000"/>
                </a:solidFill>
              </a:rPr>
              <a:t>Urgent surgical </a:t>
            </a:r>
            <a:r>
              <a:rPr lang="en-US" sz="3500" b="1" dirty="0" smtClean="0">
                <a:solidFill>
                  <a:srgbClr val="FF0000"/>
                </a:solidFill>
              </a:rPr>
              <a:t>valve repair or replacement</a:t>
            </a:r>
            <a:endParaRPr lang="en-US" sz="3500" dirty="0">
              <a:solidFill>
                <a:srgbClr val="FF0000"/>
              </a:solidFill>
            </a:endParaRPr>
          </a:p>
        </p:txBody>
      </p:sp>
    </p:spTree>
    <p:extLst>
      <p:ext uri="{BB962C8B-B14F-4D97-AF65-F5344CB8AC3E}">
        <p14:creationId xmlns:p14="http://schemas.microsoft.com/office/powerpoint/2010/main" val="39119390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7020272" y="6021288"/>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51520" y="1052736"/>
            <a:ext cx="8550696" cy="4247317"/>
          </a:xfrm>
          <a:prstGeom prst="rect">
            <a:avLst/>
          </a:prstGeom>
        </p:spPr>
        <p:txBody>
          <a:bodyPr wrap="square">
            <a:spAutoFit/>
          </a:bodyPr>
          <a:lstStyle/>
          <a:p>
            <a:pPr marL="285750" indent="-285750">
              <a:buFont typeface="Wingdings" pitchFamily="2" charset="2"/>
              <a:buChar char="§"/>
            </a:pPr>
            <a:r>
              <a:rPr lang="en-US" sz="3000" b="1" dirty="0"/>
              <a:t>Chronic mitral regurgitation</a:t>
            </a:r>
            <a:endParaRPr lang="en-US" sz="3000" dirty="0"/>
          </a:p>
          <a:p>
            <a:pPr marL="742950" lvl="1" indent="-285750">
              <a:buFont typeface="Wingdings" pitchFamily="2" charset="2"/>
              <a:buChar char="§"/>
            </a:pPr>
            <a:r>
              <a:rPr lang="en-US" sz="3000" b="1" u="sng" dirty="0">
                <a:solidFill>
                  <a:srgbClr val="FF0000"/>
                </a:solidFill>
              </a:rPr>
              <a:t>Asymptomatic patients</a:t>
            </a:r>
          </a:p>
          <a:p>
            <a:pPr marL="1200150" lvl="2" indent="-285750">
              <a:buFont typeface="Wingdings" pitchFamily="2" charset="2"/>
              <a:buChar char="§"/>
            </a:pPr>
            <a:r>
              <a:rPr lang="en-US" sz="3000" dirty="0"/>
              <a:t>Without evidence of LV dysfunction (EF &gt; 60%): conservative management (regular follow-ups, avoidance of physical exertion), management of underlying and/or secondary diseases</a:t>
            </a:r>
          </a:p>
          <a:p>
            <a:pPr marL="1200150" lvl="2" indent="-285750">
              <a:buFont typeface="Wingdings" pitchFamily="2" charset="2"/>
              <a:buChar char="§"/>
            </a:pPr>
            <a:r>
              <a:rPr lang="en-US" sz="3000" dirty="0"/>
              <a:t>With evidence of LV dysfunction (EF &lt; 60%): early surgical valve repair or </a:t>
            </a:r>
            <a:r>
              <a:rPr lang="en-US" sz="3000" dirty="0" smtClean="0"/>
              <a:t>replacement</a:t>
            </a:r>
            <a:endParaRPr lang="en-US" sz="3000" dirty="0"/>
          </a:p>
        </p:txBody>
      </p:sp>
    </p:spTree>
    <p:extLst>
      <p:ext uri="{BB962C8B-B14F-4D97-AF65-F5344CB8AC3E}">
        <p14:creationId xmlns:p14="http://schemas.microsoft.com/office/powerpoint/2010/main" val="39119390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908720"/>
            <a:ext cx="8280920" cy="5170646"/>
          </a:xfrm>
          <a:prstGeom prst="rect">
            <a:avLst/>
          </a:prstGeom>
        </p:spPr>
        <p:txBody>
          <a:bodyPr wrap="square">
            <a:spAutoFit/>
          </a:bodyPr>
          <a:lstStyle/>
          <a:p>
            <a:pPr marL="742950" lvl="1" indent="-285750">
              <a:buFont typeface="Wingdings" pitchFamily="2" charset="2"/>
              <a:buChar char="§"/>
            </a:pPr>
            <a:r>
              <a:rPr lang="en-US" sz="3000" b="1" u="sng" dirty="0">
                <a:solidFill>
                  <a:srgbClr val="FF0000"/>
                </a:solidFill>
              </a:rPr>
              <a:t>Symptomatic patients</a:t>
            </a:r>
          </a:p>
          <a:p>
            <a:pPr marL="1200150" lvl="2" indent="-285750">
              <a:buFont typeface="Wingdings" pitchFamily="2" charset="2"/>
              <a:buChar char="§"/>
            </a:pPr>
            <a:r>
              <a:rPr lang="en-US" sz="3000" dirty="0"/>
              <a:t>Without evidence of severe LV dysfunction (EF &gt; 30%): early valve repair or replacement (mechanical prosthetic valve or biological prosthetic valve)</a:t>
            </a:r>
          </a:p>
          <a:p>
            <a:pPr marL="1200150" lvl="2" indent="-285750">
              <a:buFont typeface="Wingdings" pitchFamily="2" charset="2"/>
              <a:buChar char="§"/>
            </a:pPr>
            <a:r>
              <a:rPr lang="en-US" sz="3000" dirty="0"/>
              <a:t>With severe LV dysfunction (EF &lt; 30%): surgical valve repair or replacement only if the patient is </a:t>
            </a:r>
            <a:r>
              <a:rPr lang="en-US" sz="3000" dirty="0" err="1"/>
              <a:t>hemodynamically</a:t>
            </a:r>
            <a:r>
              <a:rPr lang="en-US" sz="3000" dirty="0"/>
              <a:t> stable ;</a:t>
            </a:r>
          </a:p>
          <a:p>
            <a:pPr marL="1200150" lvl="2" indent="-285750">
              <a:buFont typeface="Wingdings" pitchFamily="2" charset="2"/>
              <a:buChar char="§"/>
            </a:pPr>
            <a:r>
              <a:rPr lang="en-US" sz="3000" dirty="0"/>
              <a:t>Alternatives for severe LV dysfunction:</a:t>
            </a:r>
          </a:p>
          <a:p>
            <a:pPr marL="1657350" lvl="3" indent="-285750">
              <a:buFont typeface="Wingdings" pitchFamily="2" charset="2"/>
              <a:buChar char="§"/>
            </a:pPr>
            <a:r>
              <a:rPr lang="en-US" sz="3000" dirty="0"/>
              <a:t>Percutaneous reconstruction</a:t>
            </a:r>
          </a:p>
          <a:p>
            <a:pPr marL="1657350" lvl="3" indent="-285750">
              <a:buFont typeface="Wingdings" pitchFamily="2" charset="2"/>
              <a:buChar char="§"/>
            </a:pPr>
            <a:r>
              <a:rPr lang="en-US" sz="3000" dirty="0"/>
              <a:t>Medical management of heart failure</a:t>
            </a:r>
          </a:p>
        </p:txBody>
      </p:sp>
    </p:spTree>
    <p:extLst>
      <p:ext uri="{BB962C8B-B14F-4D97-AF65-F5344CB8AC3E}">
        <p14:creationId xmlns:p14="http://schemas.microsoft.com/office/powerpoint/2010/main" val="39119390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1784" y="2060848"/>
            <a:ext cx="8622704" cy="2400657"/>
          </a:xfrm>
          <a:prstGeom prst="rect">
            <a:avLst/>
          </a:prstGeom>
        </p:spPr>
        <p:txBody>
          <a:bodyPr wrap="square">
            <a:spAutoFit/>
          </a:bodyPr>
          <a:lstStyle/>
          <a:p>
            <a:r>
              <a:rPr lang="en-US" sz="3000" b="1" dirty="0"/>
              <a:t>Complications</a:t>
            </a:r>
          </a:p>
          <a:p>
            <a:pPr marL="285750" indent="-285750">
              <a:buFont typeface="Wingdings" pitchFamily="2" charset="2"/>
              <a:buChar char="§"/>
            </a:pPr>
            <a:r>
              <a:rPr lang="en-US" sz="3000" dirty="0"/>
              <a:t>Heart failure, cardiac </a:t>
            </a:r>
            <a:r>
              <a:rPr lang="en-US" sz="3000" dirty="0" err="1"/>
              <a:t>decompensation</a:t>
            </a:r>
            <a:r>
              <a:rPr lang="en-US" sz="3000" dirty="0"/>
              <a:t>, and pulmonary edema</a:t>
            </a:r>
          </a:p>
          <a:p>
            <a:pPr marL="285750" indent="-285750">
              <a:buFont typeface="Wingdings" pitchFamily="2" charset="2"/>
              <a:buChar char="§"/>
            </a:pPr>
            <a:r>
              <a:rPr lang="en-US" sz="3000" b="1" dirty="0"/>
              <a:t>Atrial fibrillation</a:t>
            </a:r>
            <a:r>
              <a:rPr lang="en-US" sz="3000" dirty="0"/>
              <a:t> and arterial emboli</a:t>
            </a:r>
          </a:p>
          <a:p>
            <a:pPr marL="285750" indent="-285750">
              <a:buFont typeface="Wingdings" pitchFamily="2" charset="2"/>
              <a:buChar char="§"/>
            </a:pPr>
            <a:r>
              <a:rPr lang="en-US" sz="3000" dirty="0"/>
              <a:t>Endocarditis</a:t>
            </a:r>
          </a:p>
        </p:txBody>
      </p:sp>
    </p:spTree>
    <p:extLst>
      <p:ext uri="{BB962C8B-B14F-4D97-AF65-F5344CB8AC3E}">
        <p14:creationId xmlns:p14="http://schemas.microsoft.com/office/powerpoint/2010/main" val="3911939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816</Words>
  <Application>Microsoft Office PowerPoint</Application>
  <PresentationFormat>On-screen Show (4:3)</PresentationFormat>
  <Paragraphs>465</Paragraphs>
  <Slides>105</Slides>
  <Notes>1</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hadidilib1</dc:creator>
  <cp:lastModifiedBy>hadidilib1</cp:lastModifiedBy>
  <cp:revision>34</cp:revision>
  <dcterms:created xsi:type="dcterms:W3CDTF">2019-09-18T17:36:58Z</dcterms:created>
  <dcterms:modified xsi:type="dcterms:W3CDTF">2019-10-19T16:08:22Z</dcterms:modified>
</cp:coreProperties>
</file>