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97"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8" r:id="rId44"/>
    <p:sldId id="299" r:id="rId45"/>
    <p:sldId id="300" r:id="rId46"/>
    <p:sldId id="301" r:id="rId47"/>
    <p:sldId id="302" r:id="rId4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5" d="100"/>
          <a:sy n="65" d="100"/>
        </p:scale>
        <p:origin x="-1440" y="-10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FBF2BE16-4A4A-4427-BE5D-130B79E4FC6B}" type="datetimeFigureOut">
              <a:rPr lang="en-US" smtClean="0"/>
              <a:t>10/16/2019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2B27964-E630-4630-BCF1-391A4B6DCA0F}" type="slidenum">
              <a:rPr lang="en-US" smtClean="0"/>
              <a:t>‹#›</a:t>
            </a:fld>
            <a:endParaRPr lang="en-US"/>
          </a:p>
        </p:txBody>
      </p:sp>
    </p:spTree>
    <p:extLst>
      <p:ext uri="{BB962C8B-B14F-4D97-AF65-F5344CB8AC3E}">
        <p14:creationId xmlns:p14="http://schemas.microsoft.com/office/powerpoint/2010/main" val="11586540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BF2BE16-4A4A-4427-BE5D-130B79E4FC6B}" type="datetimeFigureOut">
              <a:rPr lang="en-US" smtClean="0"/>
              <a:t>10/16/2019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2B27964-E630-4630-BCF1-391A4B6DCA0F}" type="slidenum">
              <a:rPr lang="en-US" smtClean="0"/>
              <a:t>‹#›</a:t>
            </a:fld>
            <a:endParaRPr lang="en-US"/>
          </a:p>
        </p:txBody>
      </p:sp>
    </p:spTree>
    <p:extLst>
      <p:ext uri="{BB962C8B-B14F-4D97-AF65-F5344CB8AC3E}">
        <p14:creationId xmlns:p14="http://schemas.microsoft.com/office/powerpoint/2010/main" val="37160589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BF2BE16-4A4A-4427-BE5D-130B79E4FC6B}" type="datetimeFigureOut">
              <a:rPr lang="en-US" smtClean="0"/>
              <a:t>10/16/2019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2B27964-E630-4630-BCF1-391A4B6DCA0F}" type="slidenum">
              <a:rPr lang="en-US" smtClean="0"/>
              <a:t>‹#›</a:t>
            </a:fld>
            <a:endParaRPr lang="en-US"/>
          </a:p>
        </p:txBody>
      </p:sp>
    </p:spTree>
    <p:extLst>
      <p:ext uri="{BB962C8B-B14F-4D97-AF65-F5344CB8AC3E}">
        <p14:creationId xmlns:p14="http://schemas.microsoft.com/office/powerpoint/2010/main" val="292743339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FBF2BE16-4A4A-4427-BE5D-130B79E4FC6B}" type="datetimeFigureOut">
              <a:rPr lang="en-US" smtClean="0"/>
              <a:t>10/16/2019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2B27964-E630-4630-BCF1-391A4B6DCA0F}" type="slidenum">
              <a:rPr lang="en-US" smtClean="0"/>
              <a:t>‹#›</a:t>
            </a:fld>
            <a:endParaRPr lang="en-US"/>
          </a:p>
        </p:txBody>
      </p:sp>
    </p:spTree>
    <p:extLst>
      <p:ext uri="{BB962C8B-B14F-4D97-AF65-F5344CB8AC3E}">
        <p14:creationId xmlns:p14="http://schemas.microsoft.com/office/powerpoint/2010/main" val="58801448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FBF2BE16-4A4A-4427-BE5D-130B79E4FC6B}" type="datetimeFigureOut">
              <a:rPr lang="en-US" smtClean="0"/>
              <a:t>10/16/2019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2B27964-E630-4630-BCF1-391A4B6DCA0F}" type="slidenum">
              <a:rPr lang="en-US" smtClean="0"/>
              <a:t>‹#›</a:t>
            </a:fld>
            <a:endParaRPr lang="en-US"/>
          </a:p>
        </p:txBody>
      </p:sp>
    </p:spTree>
    <p:extLst>
      <p:ext uri="{BB962C8B-B14F-4D97-AF65-F5344CB8AC3E}">
        <p14:creationId xmlns:p14="http://schemas.microsoft.com/office/powerpoint/2010/main" val="417858913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FBF2BE16-4A4A-4427-BE5D-130B79E4FC6B}" type="datetimeFigureOut">
              <a:rPr lang="en-US" smtClean="0"/>
              <a:t>10/16/2019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2B27964-E630-4630-BCF1-391A4B6DCA0F}" type="slidenum">
              <a:rPr lang="en-US" smtClean="0"/>
              <a:t>‹#›</a:t>
            </a:fld>
            <a:endParaRPr lang="en-US"/>
          </a:p>
        </p:txBody>
      </p:sp>
    </p:spTree>
    <p:extLst>
      <p:ext uri="{BB962C8B-B14F-4D97-AF65-F5344CB8AC3E}">
        <p14:creationId xmlns:p14="http://schemas.microsoft.com/office/powerpoint/2010/main" val="50684279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BF2BE16-4A4A-4427-BE5D-130B79E4FC6B}" type="datetimeFigureOut">
              <a:rPr lang="en-US" smtClean="0"/>
              <a:t>10/16/2019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2B27964-E630-4630-BCF1-391A4B6DCA0F}" type="slidenum">
              <a:rPr lang="en-US" smtClean="0"/>
              <a:t>‹#›</a:t>
            </a:fld>
            <a:endParaRPr lang="en-US"/>
          </a:p>
        </p:txBody>
      </p:sp>
    </p:spTree>
    <p:extLst>
      <p:ext uri="{BB962C8B-B14F-4D97-AF65-F5344CB8AC3E}">
        <p14:creationId xmlns:p14="http://schemas.microsoft.com/office/powerpoint/2010/main" val="33086766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BF2BE16-4A4A-4427-BE5D-130B79E4FC6B}" type="datetimeFigureOut">
              <a:rPr lang="en-US" smtClean="0"/>
              <a:t>10/16/2019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2B27964-E630-4630-BCF1-391A4B6DCA0F}" type="slidenum">
              <a:rPr lang="en-US" smtClean="0"/>
              <a:t>‹#›</a:t>
            </a:fld>
            <a:endParaRPr lang="en-US"/>
          </a:p>
        </p:txBody>
      </p:sp>
    </p:spTree>
    <p:extLst>
      <p:ext uri="{BB962C8B-B14F-4D97-AF65-F5344CB8AC3E}">
        <p14:creationId xmlns:p14="http://schemas.microsoft.com/office/powerpoint/2010/main" val="101655617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BF2BE16-4A4A-4427-BE5D-130B79E4FC6B}" type="datetimeFigureOut">
              <a:rPr lang="en-US" smtClean="0"/>
              <a:t>10/16/2019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2B27964-E630-4630-BCF1-391A4B6DCA0F}" type="slidenum">
              <a:rPr lang="en-US" smtClean="0"/>
              <a:t>‹#›</a:t>
            </a:fld>
            <a:endParaRPr lang="en-US"/>
          </a:p>
        </p:txBody>
      </p:sp>
    </p:spTree>
    <p:extLst>
      <p:ext uri="{BB962C8B-B14F-4D97-AF65-F5344CB8AC3E}">
        <p14:creationId xmlns:p14="http://schemas.microsoft.com/office/powerpoint/2010/main" val="276314100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BF2BE16-4A4A-4427-BE5D-130B79E4FC6B}" type="datetimeFigureOut">
              <a:rPr lang="en-US" smtClean="0"/>
              <a:t>10/16/2019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2B27964-E630-4630-BCF1-391A4B6DCA0F}" type="slidenum">
              <a:rPr lang="en-US" smtClean="0"/>
              <a:t>‹#›</a:t>
            </a:fld>
            <a:endParaRPr lang="en-US"/>
          </a:p>
        </p:txBody>
      </p:sp>
    </p:spTree>
    <p:extLst>
      <p:ext uri="{BB962C8B-B14F-4D97-AF65-F5344CB8AC3E}">
        <p14:creationId xmlns:p14="http://schemas.microsoft.com/office/powerpoint/2010/main" val="23359403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BF2BE16-4A4A-4427-BE5D-130B79E4FC6B}" type="datetimeFigureOut">
              <a:rPr lang="en-US" smtClean="0"/>
              <a:t>10/16/2019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2B27964-E630-4630-BCF1-391A4B6DCA0F}" type="slidenum">
              <a:rPr lang="en-US" smtClean="0"/>
              <a:t>‹#›</a:t>
            </a:fld>
            <a:endParaRPr lang="en-US"/>
          </a:p>
        </p:txBody>
      </p:sp>
    </p:spTree>
    <p:extLst>
      <p:ext uri="{BB962C8B-B14F-4D97-AF65-F5344CB8AC3E}">
        <p14:creationId xmlns:p14="http://schemas.microsoft.com/office/powerpoint/2010/main" val="338153578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BF2BE16-4A4A-4427-BE5D-130B79E4FC6B}" type="datetimeFigureOut">
              <a:rPr lang="en-US" smtClean="0"/>
              <a:t>10/16/2019</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2B27964-E630-4630-BCF1-391A4B6DCA0F}" type="slidenum">
              <a:rPr lang="en-US" smtClean="0"/>
              <a:t>‹#›</a:t>
            </a:fld>
            <a:endParaRPr lang="en-US"/>
          </a:p>
        </p:txBody>
      </p:sp>
    </p:spTree>
    <p:extLst>
      <p:ext uri="{BB962C8B-B14F-4D97-AF65-F5344CB8AC3E}">
        <p14:creationId xmlns:p14="http://schemas.microsoft.com/office/powerpoint/2010/main" val="385678830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79512" y="512281"/>
            <a:ext cx="8640960" cy="5042406"/>
          </a:xfrm>
          <a:prstGeom prst="rect">
            <a:avLst/>
          </a:prstGeom>
        </p:spPr>
        <p:txBody>
          <a:bodyPr wrap="square">
            <a:spAutoFit/>
          </a:bodyPr>
          <a:lstStyle/>
          <a:p>
            <a:pPr algn="ctr"/>
            <a:r>
              <a:rPr lang="en-US" sz="4500" b="1" dirty="0">
                <a:effectLst>
                  <a:outerShdw blurRad="38100" dist="38100" dir="2700000" algn="tl">
                    <a:srgbClr val="000000">
                      <a:alpha val="43137"/>
                    </a:srgbClr>
                  </a:outerShdw>
                </a:effectLst>
              </a:rPr>
              <a:t>Ventricular premature beats</a:t>
            </a:r>
          </a:p>
          <a:p>
            <a:pPr algn="ctr"/>
            <a:r>
              <a:rPr lang="en-US" sz="4500" b="1" dirty="0">
                <a:effectLst>
                  <a:outerShdw blurRad="38100" dist="38100" dir="2700000" algn="tl">
                    <a:srgbClr val="000000">
                      <a:alpha val="43137"/>
                    </a:srgbClr>
                  </a:outerShdw>
                </a:effectLst>
              </a:rPr>
              <a:t>Supraventricular premature beats</a:t>
            </a:r>
          </a:p>
          <a:p>
            <a:pPr algn="ctr"/>
            <a:r>
              <a:rPr lang="en-US" sz="4500" b="1" dirty="0">
                <a:effectLst>
                  <a:outerShdw blurRad="38100" dist="38100" dir="2700000" algn="tl">
                    <a:srgbClr val="000000">
                      <a:alpha val="43137"/>
                    </a:srgbClr>
                  </a:outerShdw>
                </a:effectLst>
              </a:rPr>
              <a:t>Ventricular tachycardia </a:t>
            </a:r>
            <a:endParaRPr lang="en-US" sz="4500" b="1" dirty="0" smtClean="0">
              <a:effectLst>
                <a:outerShdw blurRad="38100" dist="38100" dir="2700000" algn="tl">
                  <a:srgbClr val="000000">
                    <a:alpha val="43137"/>
                  </a:srgbClr>
                </a:outerShdw>
              </a:effectLst>
            </a:endParaRPr>
          </a:p>
          <a:p>
            <a:endParaRPr lang="en-US" sz="5000" b="1" dirty="0" smtClean="0">
              <a:effectLst>
                <a:outerShdw blurRad="38100" dist="38100" dir="2700000" algn="tl">
                  <a:srgbClr val="000000">
                    <a:alpha val="43137"/>
                  </a:srgbClr>
                </a:outerShdw>
              </a:effectLst>
            </a:endParaRPr>
          </a:p>
          <a:p>
            <a:pPr algn="ctr" rtl="1">
              <a:spcBef>
                <a:spcPts val="100"/>
              </a:spcBef>
              <a:defRPr/>
            </a:pPr>
            <a:r>
              <a:rPr lang="en-US" sz="4500" b="1" dirty="0" smtClean="0">
                <a:effectLst>
                  <a:outerShdw blurRad="38100" dist="38100" dir="2700000" algn="tl">
                    <a:srgbClr val="000000">
                      <a:alpha val="43137"/>
                    </a:srgbClr>
                  </a:outerShdw>
                </a:effectLst>
              </a:rPr>
              <a:t>Dr</a:t>
            </a:r>
            <a:r>
              <a:rPr lang="en-US" sz="4500" b="1" dirty="0">
                <a:effectLst>
                  <a:outerShdw blurRad="38100" dist="38100" dir="2700000" algn="tl">
                    <a:srgbClr val="000000">
                      <a:alpha val="43137"/>
                    </a:srgbClr>
                  </a:outerShdw>
                </a:effectLst>
              </a:rPr>
              <a:t>. Jamal </a:t>
            </a:r>
            <a:r>
              <a:rPr lang="en-US" sz="4500" b="1" dirty="0" err="1">
                <a:effectLst>
                  <a:outerShdw blurRad="38100" dist="38100" dir="2700000" algn="tl">
                    <a:srgbClr val="000000">
                      <a:alpha val="43137"/>
                    </a:srgbClr>
                  </a:outerShdw>
                </a:effectLst>
              </a:rPr>
              <a:t>Dabbas</a:t>
            </a:r>
            <a:r>
              <a:rPr lang="en-US" sz="4500" b="1" dirty="0">
                <a:effectLst>
                  <a:outerShdw blurRad="38100" dist="38100" dir="2700000" algn="tl">
                    <a:srgbClr val="000000">
                      <a:alpha val="43137"/>
                    </a:srgbClr>
                  </a:outerShdw>
                </a:effectLst>
              </a:rPr>
              <a:t> </a:t>
            </a:r>
          </a:p>
          <a:p>
            <a:pPr algn="ctr" rtl="1">
              <a:spcBef>
                <a:spcPts val="100"/>
              </a:spcBef>
              <a:defRPr/>
            </a:pPr>
            <a:r>
              <a:rPr lang="en-US" sz="4500" b="1" dirty="0">
                <a:effectLst>
                  <a:outerShdw blurRad="38100" dist="38100" dir="2700000" algn="tl">
                    <a:srgbClr val="000000">
                      <a:alpha val="43137"/>
                    </a:srgbClr>
                  </a:outerShdw>
                </a:effectLst>
              </a:rPr>
              <a:t>Interventional cardiologist &amp; internist</a:t>
            </a:r>
            <a:r>
              <a:rPr lang="en-US" sz="4500" dirty="0"/>
              <a:t> </a:t>
            </a:r>
          </a:p>
        </p:txBody>
      </p:sp>
    </p:spTree>
    <p:extLst>
      <p:ext uri="{BB962C8B-B14F-4D97-AF65-F5344CB8AC3E}">
        <p14:creationId xmlns:p14="http://schemas.microsoft.com/office/powerpoint/2010/main" val="121548546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29152" y="2924944"/>
            <a:ext cx="7685695" cy="861774"/>
          </a:xfrm>
          <a:prstGeom prst="rect">
            <a:avLst/>
          </a:prstGeom>
        </p:spPr>
        <p:txBody>
          <a:bodyPr wrap="none">
            <a:spAutoFit/>
          </a:bodyPr>
          <a:lstStyle/>
          <a:p>
            <a:pPr algn="ctr"/>
            <a:r>
              <a:rPr lang="en-US" sz="5000" b="1" dirty="0" smtClean="0">
                <a:effectLst>
                  <a:outerShdw blurRad="38100" dist="38100" dir="2700000" algn="tl">
                    <a:srgbClr val="000000">
                      <a:alpha val="43137"/>
                    </a:srgbClr>
                  </a:outerShdw>
                </a:effectLst>
              </a:rPr>
              <a:t>Ventricular premature beats</a:t>
            </a:r>
            <a:endParaRPr lang="en-US" sz="5000"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96938774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67544" y="1401157"/>
            <a:ext cx="8280920" cy="3323987"/>
          </a:xfrm>
          <a:prstGeom prst="rect">
            <a:avLst/>
          </a:prstGeom>
        </p:spPr>
        <p:txBody>
          <a:bodyPr wrap="square">
            <a:spAutoFit/>
          </a:bodyPr>
          <a:lstStyle/>
          <a:p>
            <a:pPr algn="just"/>
            <a:r>
              <a:rPr lang="en-US" sz="3000" b="1" dirty="0"/>
              <a:t>Summary</a:t>
            </a:r>
            <a:endParaRPr lang="en-US" sz="3000" dirty="0"/>
          </a:p>
          <a:p>
            <a:pPr algn="just"/>
            <a:r>
              <a:rPr lang="en-US" sz="3000" dirty="0"/>
              <a:t>Ventricular premature beats (VPBs) are extra, abnormal heartbeats caused by ectopic foci within the ventricles. VPBs are very common and most individuals are asymptomatic, but select patients may present with symptoms such as dizziness or palpitations. </a:t>
            </a:r>
          </a:p>
        </p:txBody>
      </p:sp>
      <p:sp>
        <p:nvSpPr>
          <p:cNvPr id="3" name="Right Arrow 2"/>
          <p:cNvSpPr/>
          <p:nvPr/>
        </p:nvSpPr>
        <p:spPr>
          <a:xfrm>
            <a:off x="7380312" y="6165304"/>
            <a:ext cx="1224136" cy="50405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76240047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95536" y="2348880"/>
            <a:ext cx="8280920" cy="1938992"/>
          </a:xfrm>
          <a:prstGeom prst="rect">
            <a:avLst/>
          </a:prstGeom>
        </p:spPr>
        <p:txBody>
          <a:bodyPr wrap="square">
            <a:spAutoFit/>
          </a:bodyPr>
          <a:lstStyle/>
          <a:p>
            <a:pPr algn="just"/>
            <a:r>
              <a:rPr lang="en-US" sz="3000" dirty="0"/>
              <a:t>Typical ECG findings of VPBs include broad QRS complexes, compensatory pauses, and axis deviation, and may be random or have consistent patterns, such as couplets or </a:t>
            </a:r>
            <a:r>
              <a:rPr lang="en-US" sz="3000" dirty="0" err="1"/>
              <a:t>bigeminy</a:t>
            </a:r>
            <a:r>
              <a:rPr lang="en-US" sz="3000" dirty="0"/>
              <a:t>. </a:t>
            </a:r>
          </a:p>
        </p:txBody>
      </p:sp>
      <p:sp>
        <p:nvSpPr>
          <p:cNvPr id="3" name="Right Arrow 2"/>
          <p:cNvSpPr/>
          <p:nvPr/>
        </p:nvSpPr>
        <p:spPr>
          <a:xfrm>
            <a:off x="7380312" y="6165304"/>
            <a:ext cx="1224136" cy="50405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2742107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13792" y="1556792"/>
            <a:ext cx="8334672" cy="3323987"/>
          </a:xfrm>
          <a:prstGeom prst="rect">
            <a:avLst/>
          </a:prstGeom>
        </p:spPr>
        <p:txBody>
          <a:bodyPr wrap="square">
            <a:spAutoFit/>
          </a:bodyPr>
          <a:lstStyle/>
          <a:p>
            <a:pPr algn="just"/>
            <a:r>
              <a:rPr lang="en-US" sz="3000" dirty="0"/>
              <a:t>Most patients do not require treatment. However, any underlying condition, e.g., myocarditis, must be managed appropriately. Patients with frequent VPBs that cause significant symptoms should receive antiarrhythmic drugs or possibly catheter ablation, as they are at risk for sudden cardiac death.</a:t>
            </a:r>
          </a:p>
        </p:txBody>
      </p:sp>
    </p:spTree>
    <p:extLst>
      <p:ext uri="{BB962C8B-B14F-4D97-AF65-F5344CB8AC3E}">
        <p14:creationId xmlns:p14="http://schemas.microsoft.com/office/powerpoint/2010/main" val="282742107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23528" y="1412776"/>
            <a:ext cx="8208912" cy="3785652"/>
          </a:xfrm>
          <a:prstGeom prst="rect">
            <a:avLst/>
          </a:prstGeom>
        </p:spPr>
        <p:txBody>
          <a:bodyPr wrap="square">
            <a:spAutoFit/>
          </a:bodyPr>
          <a:lstStyle/>
          <a:p>
            <a:r>
              <a:rPr lang="en-US" sz="3000" b="1" dirty="0"/>
              <a:t>Etiology</a:t>
            </a:r>
          </a:p>
          <a:p>
            <a:pPr marL="285750" lvl="0" indent="-285750">
              <a:buFont typeface="Wingdings" pitchFamily="2" charset="2"/>
              <a:buChar char="§"/>
            </a:pPr>
            <a:r>
              <a:rPr lang="en-US" sz="3000" dirty="0"/>
              <a:t>Idiopathic</a:t>
            </a:r>
          </a:p>
          <a:p>
            <a:pPr marL="285750" lvl="0" indent="-285750">
              <a:buFont typeface="Wingdings" pitchFamily="2" charset="2"/>
              <a:buChar char="§"/>
            </a:pPr>
            <a:r>
              <a:rPr lang="en-US" sz="3000" dirty="0"/>
              <a:t>Cardiovascular disease (e.g., CAD, myocarditis)</a:t>
            </a:r>
          </a:p>
          <a:p>
            <a:pPr marL="285750" lvl="0" indent="-285750">
              <a:buFont typeface="Wingdings" pitchFamily="2" charset="2"/>
              <a:buChar char="§"/>
            </a:pPr>
            <a:r>
              <a:rPr lang="en-US" sz="3000" dirty="0"/>
              <a:t>Electrolyte imbalances (e.g., hypokalemia, </a:t>
            </a:r>
            <a:r>
              <a:rPr lang="en-US" sz="3000" dirty="0" err="1"/>
              <a:t>hypomagnesemia</a:t>
            </a:r>
            <a:r>
              <a:rPr lang="en-US" sz="3000" dirty="0"/>
              <a:t>)</a:t>
            </a:r>
          </a:p>
          <a:p>
            <a:pPr marL="285750" lvl="0" indent="-285750">
              <a:buFont typeface="Wingdings" pitchFamily="2" charset="2"/>
              <a:buChar char="§"/>
            </a:pPr>
            <a:r>
              <a:rPr lang="en-US" sz="3000" dirty="0"/>
              <a:t>Side effect of certain drugs (e.g., digoxin, psychiatric medications)</a:t>
            </a:r>
          </a:p>
          <a:p>
            <a:pPr marL="285750" lvl="0" indent="-285750">
              <a:buFont typeface="Wingdings" pitchFamily="2" charset="2"/>
              <a:buChar char="§"/>
            </a:pPr>
            <a:r>
              <a:rPr lang="en-US" sz="3000" dirty="0"/>
              <a:t>Caffeine, alcohol</a:t>
            </a:r>
          </a:p>
        </p:txBody>
      </p:sp>
    </p:spTree>
    <p:extLst>
      <p:ext uri="{BB962C8B-B14F-4D97-AF65-F5344CB8AC3E}">
        <p14:creationId xmlns:p14="http://schemas.microsoft.com/office/powerpoint/2010/main" val="282742107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55576" y="2132856"/>
            <a:ext cx="7920880" cy="2400657"/>
          </a:xfrm>
          <a:prstGeom prst="rect">
            <a:avLst/>
          </a:prstGeom>
        </p:spPr>
        <p:txBody>
          <a:bodyPr wrap="square">
            <a:spAutoFit/>
          </a:bodyPr>
          <a:lstStyle/>
          <a:p>
            <a:r>
              <a:rPr lang="en-US" sz="3000" b="1" dirty="0"/>
              <a:t>Classification</a:t>
            </a:r>
            <a:endParaRPr lang="en-US" sz="3000" dirty="0"/>
          </a:p>
          <a:p>
            <a:pPr marL="285750" lvl="0" indent="-285750">
              <a:buFont typeface="Wingdings" pitchFamily="2" charset="2"/>
              <a:buChar char="§"/>
            </a:pPr>
            <a:r>
              <a:rPr lang="en-US" sz="3000" dirty="0"/>
              <a:t>Monomorphic VPB: Each VPB has the same configuration → identical origin</a:t>
            </a:r>
          </a:p>
          <a:p>
            <a:pPr marL="285750" lvl="0" indent="-285750">
              <a:buFont typeface="Wingdings" pitchFamily="2" charset="2"/>
              <a:buChar char="§"/>
            </a:pPr>
            <a:r>
              <a:rPr lang="en-US" sz="3000" dirty="0"/>
              <a:t>Polymorphic VPB: VPBs have different configurations → multiple foci</a:t>
            </a:r>
          </a:p>
        </p:txBody>
      </p:sp>
    </p:spTree>
    <p:extLst>
      <p:ext uri="{BB962C8B-B14F-4D97-AF65-F5344CB8AC3E}">
        <p14:creationId xmlns:p14="http://schemas.microsoft.com/office/powerpoint/2010/main" val="282742107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95536" y="1820431"/>
            <a:ext cx="8280920" cy="2400657"/>
          </a:xfrm>
          <a:prstGeom prst="rect">
            <a:avLst/>
          </a:prstGeom>
        </p:spPr>
        <p:txBody>
          <a:bodyPr wrap="square">
            <a:spAutoFit/>
          </a:bodyPr>
          <a:lstStyle/>
          <a:p>
            <a:r>
              <a:rPr lang="en-US" sz="3000" b="1" dirty="0"/>
              <a:t>Clinical features</a:t>
            </a:r>
            <a:endParaRPr lang="en-US" sz="3000" dirty="0"/>
          </a:p>
          <a:p>
            <a:pPr marL="285750" lvl="0" indent="-285750">
              <a:buFont typeface="Wingdings" pitchFamily="2" charset="2"/>
              <a:buChar char="§"/>
            </a:pPr>
            <a:r>
              <a:rPr lang="en-US" sz="3000" dirty="0"/>
              <a:t>Most patients are asymptomatic.</a:t>
            </a:r>
          </a:p>
          <a:p>
            <a:pPr marL="285750" lvl="0" indent="-285750">
              <a:buFont typeface="Wingdings" pitchFamily="2" charset="2"/>
              <a:buChar char="§"/>
            </a:pPr>
            <a:r>
              <a:rPr lang="en-US" sz="3000" dirty="0"/>
              <a:t>Skipped beat </a:t>
            </a:r>
          </a:p>
          <a:p>
            <a:pPr marL="285750" lvl="0" indent="-285750">
              <a:buFont typeface="Wingdings" pitchFamily="2" charset="2"/>
              <a:buChar char="§"/>
            </a:pPr>
            <a:r>
              <a:rPr lang="en-US" sz="3000" dirty="0"/>
              <a:t>If frequent VPBs, possibly → lightheadedness, dizziness, palpitations, irregular heart beat</a:t>
            </a:r>
          </a:p>
        </p:txBody>
      </p:sp>
    </p:spTree>
    <p:extLst>
      <p:ext uri="{BB962C8B-B14F-4D97-AF65-F5344CB8AC3E}">
        <p14:creationId xmlns:p14="http://schemas.microsoft.com/office/powerpoint/2010/main" val="282742107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95536" y="1964447"/>
            <a:ext cx="8226152" cy="2400657"/>
          </a:xfrm>
          <a:prstGeom prst="rect">
            <a:avLst/>
          </a:prstGeom>
        </p:spPr>
        <p:txBody>
          <a:bodyPr wrap="square">
            <a:spAutoFit/>
          </a:bodyPr>
          <a:lstStyle/>
          <a:p>
            <a:r>
              <a:rPr lang="en-US" sz="3000" b="1" dirty="0"/>
              <a:t>Diagnostics</a:t>
            </a:r>
          </a:p>
          <a:p>
            <a:r>
              <a:rPr lang="en-US" sz="3000" dirty="0"/>
              <a:t>If patient suspected of VPBs → evaluate with ECG → if confirmed, rule out underlying disease (e.g., echocardiography, exercise treadmill stress test) with further procedures</a:t>
            </a:r>
          </a:p>
        </p:txBody>
      </p:sp>
    </p:spTree>
    <p:extLst>
      <p:ext uri="{BB962C8B-B14F-4D97-AF65-F5344CB8AC3E}">
        <p14:creationId xmlns:p14="http://schemas.microsoft.com/office/powerpoint/2010/main" val="282742107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95536" y="1790814"/>
            <a:ext cx="8208912" cy="2862322"/>
          </a:xfrm>
          <a:prstGeom prst="rect">
            <a:avLst/>
          </a:prstGeom>
        </p:spPr>
        <p:txBody>
          <a:bodyPr wrap="square">
            <a:spAutoFit/>
          </a:bodyPr>
          <a:lstStyle/>
          <a:p>
            <a:r>
              <a:rPr lang="en-US" sz="3000" b="1" dirty="0"/>
              <a:t>ECG findings</a:t>
            </a:r>
            <a:endParaRPr lang="en-US" sz="3000" dirty="0"/>
          </a:p>
          <a:p>
            <a:pPr marL="285750" lvl="0" indent="-285750">
              <a:buFont typeface="Arial" pitchFamily="34" charset="0"/>
              <a:buChar char="•"/>
            </a:pPr>
            <a:r>
              <a:rPr lang="en-US" sz="3000" dirty="0"/>
              <a:t>Common ECG characteristics</a:t>
            </a:r>
          </a:p>
          <a:p>
            <a:pPr marL="742950" lvl="1" indent="-285750">
              <a:buFont typeface="Arial" pitchFamily="34" charset="0"/>
              <a:buChar char="•"/>
            </a:pPr>
            <a:r>
              <a:rPr lang="en-US" sz="3000" b="1" dirty="0"/>
              <a:t>QRS duration</a:t>
            </a:r>
            <a:r>
              <a:rPr lang="en-US" sz="3000" dirty="0"/>
              <a:t> </a:t>
            </a:r>
            <a:r>
              <a:rPr lang="en-US" sz="3000" b="1" dirty="0"/>
              <a:t>≥ 120 </a:t>
            </a:r>
            <a:r>
              <a:rPr lang="en-US" sz="3000" b="1" dirty="0" err="1"/>
              <a:t>ms</a:t>
            </a:r>
            <a:r>
              <a:rPr lang="en-US" sz="3000" dirty="0"/>
              <a:t> with a </a:t>
            </a:r>
            <a:r>
              <a:rPr lang="en-US" sz="3000" b="1" dirty="0"/>
              <a:t>block-like QRS morphology</a:t>
            </a:r>
            <a:r>
              <a:rPr lang="en-US" sz="3000" dirty="0"/>
              <a:t> </a:t>
            </a:r>
          </a:p>
          <a:p>
            <a:pPr marL="742950" lvl="1" indent="-285750">
              <a:buFont typeface="Arial" pitchFamily="34" charset="0"/>
              <a:buChar char="•"/>
            </a:pPr>
            <a:r>
              <a:rPr lang="en-US" sz="3000" dirty="0"/>
              <a:t>VPBs are often followed by a </a:t>
            </a:r>
            <a:r>
              <a:rPr lang="en-US" sz="3000" b="1" dirty="0"/>
              <a:t>compensatory pause</a:t>
            </a:r>
            <a:r>
              <a:rPr lang="en-US" sz="3000" dirty="0"/>
              <a:t> </a:t>
            </a:r>
          </a:p>
        </p:txBody>
      </p:sp>
      <p:sp>
        <p:nvSpPr>
          <p:cNvPr id="3" name="Right Arrow 2"/>
          <p:cNvSpPr/>
          <p:nvPr/>
        </p:nvSpPr>
        <p:spPr>
          <a:xfrm>
            <a:off x="7380312" y="6165304"/>
            <a:ext cx="1224136" cy="50405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2742107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23528" y="1196752"/>
            <a:ext cx="8424936" cy="4247317"/>
          </a:xfrm>
          <a:prstGeom prst="rect">
            <a:avLst/>
          </a:prstGeom>
        </p:spPr>
        <p:txBody>
          <a:bodyPr wrap="square">
            <a:spAutoFit/>
          </a:bodyPr>
          <a:lstStyle/>
          <a:p>
            <a:pPr marL="285750" lvl="0" indent="-285750">
              <a:buFont typeface="Wingdings" pitchFamily="2" charset="2"/>
              <a:buChar char="§"/>
            </a:pPr>
            <a:r>
              <a:rPr lang="en-US" sz="3000" dirty="0"/>
              <a:t>May be random or adhere to a specific pattern, including:</a:t>
            </a:r>
          </a:p>
          <a:p>
            <a:pPr marL="742950" lvl="1" indent="-285750">
              <a:buFont typeface="Wingdings" pitchFamily="2" charset="2"/>
              <a:buChar char="§"/>
            </a:pPr>
            <a:r>
              <a:rPr lang="en-US" sz="3000" dirty="0"/>
              <a:t>Single VPBs</a:t>
            </a:r>
          </a:p>
          <a:p>
            <a:pPr marL="742950" lvl="1" indent="-285750">
              <a:buFont typeface="Wingdings" pitchFamily="2" charset="2"/>
              <a:buChar char="§"/>
            </a:pPr>
            <a:r>
              <a:rPr lang="en-US" sz="3000" dirty="0"/>
              <a:t>Couplet: two VPBs in a row</a:t>
            </a:r>
          </a:p>
          <a:p>
            <a:pPr marL="742950" lvl="1" indent="-285750">
              <a:buFont typeface="Wingdings" pitchFamily="2" charset="2"/>
              <a:buChar char="§"/>
            </a:pPr>
            <a:r>
              <a:rPr lang="en-US" sz="3000" dirty="0"/>
              <a:t>Triplet: three VPBs in a row</a:t>
            </a:r>
          </a:p>
          <a:p>
            <a:pPr marL="742950" lvl="1" indent="-285750">
              <a:buFont typeface="Wingdings" pitchFamily="2" charset="2"/>
              <a:buChar char="§"/>
            </a:pPr>
            <a:r>
              <a:rPr lang="en-US" sz="3000" dirty="0" err="1"/>
              <a:t>Bigeminy</a:t>
            </a:r>
            <a:r>
              <a:rPr lang="en-US" sz="3000" dirty="0"/>
              <a:t>: one </a:t>
            </a:r>
            <a:r>
              <a:rPr lang="en-US" sz="3000" dirty="0" err="1"/>
              <a:t>extrasystole</a:t>
            </a:r>
            <a:r>
              <a:rPr lang="en-US" sz="3000" dirty="0"/>
              <a:t> after every single sinus beat</a:t>
            </a:r>
          </a:p>
          <a:p>
            <a:pPr marL="742950" lvl="1" indent="-285750">
              <a:buFont typeface="Wingdings" pitchFamily="2" charset="2"/>
              <a:buChar char="§"/>
            </a:pPr>
            <a:r>
              <a:rPr lang="en-US" sz="3000" dirty="0" err="1"/>
              <a:t>Trigeminy</a:t>
            </a:r>
            <a:r>
              <a:rPr lang="en-US" sz="3000" dirty="0"/>
              <a:t>: one </a:t>
            </a:r>
            <a:r>
              <a:rPr lang="en-US" sz="3000" dirty="0" err="1"/>
              <a:t>extrasystole</a:t>
            </a:r>
            <a:r>
              <a:rPr lang="en-US" sz="3000" dirty="0"/>
              <a:t> after every two sinus beats</a:t>
            </a:r>
          </a:p>
        </p:txBody>
      </p:sp>
      <p:sp>
        <p:nvSpPr>
          <p:cNvPr id="3" name="Right Arrow 2"/>
          <p:cNvSpPr/>
          <p:nvPr/>
        </p:nvSpPr>
        <p:spPr>
          <a:xfrm>
            <a:off x="7380312" y="6165304"/>
            <a:ext cx="1224136" cy="50405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2742107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6288" y="2210088"/>
            <a:ext cx="8154144" cy="1938992"/>
          </a:xfrm>
          <a:prstGeom prst="rect">
            <a:avLst/>
          </a:prstGeom>
        </p:spPr>
        <p:txBody>
          <a:bodyPr wrap="square">
            <a:spAutoFit/>
          </a:bodyPr>
          <a:lstStyle/>
          <a:p>
            <a:r>
              <a:rPr lang="en-US" sz="3000" dirty="0"/>
              <a:t>VPBs are a common incidental finding on routine ECGs. The detection of them does not require any further workup in patients who are asymptomatic!</a:t>
            </a:r>
          </a:p>
        </p:txBody>
      </p:sp>
    </p:spTree>
    <p:extLst>
      <p:ext uri="{BB962C8B-B14F-4D97-AF65-F5344CB8AC3E}">
        <p14:creationId xmlns:p14="http://schemas.microsoft.com/office/powerpoint/2010/main" val="282742107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13792" y="1916832"/>
            <a:ext cx="8334672" cy="2862322"/>
          </a:xfrm>
          <a:prstGeom prst="rect">
            <a:avLst/>
          </a:prstGeom>
        </p:spPr>
        <p:txBody>
          <a:bodyPr wrap="square">
            <a:spAutoFit/>
          </a:bodyPr>
          <a:lstStyle/>
          <a:p>
            <a:r>
              <a:rPr lang="en-US" sz="3000" b="1" dirty="0"/>
              <a:t>Additional procedures</a:t>
            </a:r>
            <a:endParaRPr lang="en-US" sz="3000" dirty="0"/>
          </a:p>
          <a:p>
            <a:pPr marL="285750" lvl="0" indent="-285750">
              <a:buFont typeface="Arial" pitchFamily="34" charset="0"/>
              <a:buChar char="•"/>
            </a:pPr>
            <a:r>
              <a:rPr lang="en-US" sz="3000" dirty="0"/>
              <a:t>Only indicated in case of frequent, symptomatic VPBs</a:t>
            </a:r>
          </a:p>
          <a:p>
            <a:pPr marL="285750" lvl="0" indent="-285750">
              <a:buFont typeface="Arial" pitchFamily="34" charset="0"/>
              <a:buChar char="•"/>
            </a:pPr>
            <a:r>
              <a:rPr lang="en-US" sz="3000" dirty="0"/>
              <a:t>24-hour </a:t>
            </a:r>
            <a:r>
              <a:rPr lang="en-US" sz="3000" dirty="0" err="1"/>
              <a:t>Holter</a:t>
            </a:r>
            <a:r>
              <a:rPr lang="en-US" sz="3000" dirty="0"/>
              <a:t> monitor </a:t>
            </a:r>
          </a:p>
          <a:p>
            <a:pPr marL="285750" lvl="0" indent="-285750">
              <a:buFont typeface="Arial" pitchFamily="34" charset="0"/>
              <a:buChar char="•"/>
            </a:pPr>
            <a:r>
              <a:rPr lang="en-US" sz="3000" dirty="0"/>
              <a:t>Exercise stress test </a:t>
            </a:r>
          </a:p>
          <a:p>
            <a:pPr marL="285750" lvl="0" indent="-285750">
              <a:buFont typeface="Arial" pitchFamily="34" charset="0"/>
              <a:buChar char="•"/>
            </a:pPr>
            <a:r>
              <a:rPr lang="en-US" sz="3000" dirty="0"/>
              <a:t>Echocardiography </a:t>
            </a:r>
          </a:p>
        </p:txBody>
      </p:sp>
    </p:spTree>
    <p:extLst>
      <p:ext uri="{BB962C8B-B14F-4D97-AF65-F5344CB8AC3E}">
        <p14:creationId xmlns:p14="http://schemas.microsoft.com/office/powerpoint/2010/main" val="282742107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67544" y="1268760"/>
            <a:ext cx="8136904" cy="4247317"/>
          </a:xfrm>
          <a:prstGeom prst="rect">
            <a:avLst/>
          </a:prstGeom>
        </p:spPr>
        <p:txBody>
          <a:bodyPr wrap="square">
            <a:spAutoFit/>
          </a:bodyPr>
          <a:lstStyle/>
          <a:p>
            <a:r>
              <a:rPr lang="en-US" sz="3000" b="1" dirty="0"/>
              <a:t>Treatment</a:t>
            </a:r>
            <a:endParaRPr lang="en-US" sz="3000" dirty="0"/>
          </a:p>
          <a:p>
            <a:pPr marL="285750" lvl="0" indent="-285750">
              <a:buFont typeface="Arial" pitchFamily="34" charset="0"/>
              <a:buChar char="•"/>
            </a:pPr>
            <a:r>
              <a:rPr lang="en-US" sz="3000" dirty="0"/>
              <a:t>Most patients do not require any treatment</a:t>
            </a:r>
          </a:p>
          <a:p>
            <a:pPr marL="285750" lvl="0" indent="-285750">
              <a:buFont typeface="Arial" pitchFamily="34" charset="0"/>
              <a:buChar char="•"/>
            </a:pPr>
            <a:r>
              <a:rPr lang="en-US" sz="3000" dirty="0"/>
              <a:t>Treat any underlying disease (e.g., CAD, myocarditis)</a:t>
            </a:r>
          </a:p>
          <a:p>
            <a:pPr marL="285750" lvl="0" indent="-285750">
              <a:buFont typeface="Arial" pitchFamily="34" charset="0"/>
              <a:buChar char="•"/>
            </a:pPr>
            <a:r>
              <a:rPr lang="en-US" sz="3000" dirty="0"/>
              <a:t>Only treat frequent and significantly symptomatic VPBs</a:t>
            </a:r>
          </a:p>
          <a:p>
            <a:pPr marL="742950" lvl="1" indent="-285750">
              <a:buFont typeface="Arial" pitchFamily="34" charset="0"/>
              <a:buChar char="•"/>
            </a:pPr>
            <a:r>
              <a:rPr lang="en-US" sz="3000" dirty="0"/>
              <a:t>Antiarrhythmic therapy</a:t>
            </a:r>
          </a:p>
          <a:p>
            <a:pPr marL="742950" lvl="1" indent="-285750">
              <a:buFont typeface="Arial" pitchFamily="34" charset="0"/>
              <a:buChar char="•"/>
            </a:pPr>
            <a:r>
              <a:rPr lang="en-US" sz="3000" dirty="0"/>
              <a:t>Catheter ablation if antiarrhythmic therapy fails</a:t>
            </a:r>
          </a:p>
        </p:txBody>
      </p:sp>
    </p:spTree>
    <p:extLst>
      <p:ext uri="{BB962C8B-B14F-4D97-AF65-F5344CB8AC3E}">
        <p14:creationId xmlns:p14="http://schemas.microsoft.com/office/powerpoint/2010/main" val="282742107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16540" y="2844805"/>
            <a:ext cx="8431924" cy="800219"/>
          </a:xfrm>
          <a:prstGeom prst="rect">
            <a:avLst/>
          </a:prstGeom>
        </p:spPr>
        <p:txBody>
          <a:bodyPr wrap="none">
            <a:spAutoFit/>
          </a:bodyPr>
          <a:lstStyle/>
          <a:p>
            <a:r>
              <a:rPr lang="en-US" sz="4600" b="1" dirty="0">
                <a:effectLst>
                  <a:outerShdw blurRad="38100" dist="38100" dir="2700000" algn="tl">
                    <a:srgbClr val="000000">
                      <a:alpha val="43137"/>
                    </a:srgbClr>
                  </a:outerShdw>
                </a:effectLst>
              </a:rPr>
              <a:t>Supraventricular premature beats</a:t>
            </a:r>
          </a:p>
        </p:txBody>
      </p:sp>
    </p:spTree>
    <p:extLst>
      <p:ext uri="{BB962C8B-B14F-4D97-AF65-F5344CB8AC3E}">
        <p14:creationId xmlns:p14="http://schemas.microsoft.com/office/powerpoint/2010/main" val="282742107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41784" y="1556792"/>
            <a:ext cx="8334672" cy="2400657"/>
          </a:xfrm>
          <a:prstGeom prst="rect">
            <a:avLst/>
          </a:prstGeom>
        </p:spPr>
        <p:txBody>
          <a:bodyPr wrap="square">
            <a:spAutoFit/>
          </a:bodyPr>
          <a:lstStyle/>
          <a:p>
            <a:r>
              <a:rPr lang="en-US" sz="3000" b="1" dirty="0"/>
              <a:t>Summary</a:t>
            </a:r>
          </a:p>
          <a:p>
            <a:r>
              <a:rPr lang="en-US" sz="3000" dirty="0"/>
              <a:t>Supraventricular premature beats are atrial contractions triggered by ectopic foci rather than the </a:t>
            </a:r>
            <a:r>
              <a:rPr lang="en-US" sz="3000" dirty="0" err="1"/>
              <a:t>sinoatrial</a:t>
            </a:r>
            <a:r>
              <a:rPr lang="en-US" sz="3000" dirty="0"/>
              <a:t> node. They arise within the atria (atrial premature beats</a:t>
            </a:r>
            <a:r>
              <a:rPr lang="en-US" sz="3000" dirty="0" smtClean="0"/>
              <a:t>). </a:t>
            </a:r>
            <a:endParaRPr lang="en-US" sz="3000" dirty="0"/>
          </a:p>
        </p:txBody>
      </p:sp>
      <p:sp>
        <p:nvSpPr>
          <p:cNvPr id="3" name="Right Arrow 2"/>
          <p:cNvSpPr/>
          <p:nvPr/>
        </p:nvSpPr>
        <p:spPr>
          <a:xfrm>
            <a:off x="7380312" y="6165304"/>
            <a:ext cx="1224136" cy="50405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2742107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39552" y="2060848"/>
            <a:ext cx="8136904" cy="2400657"/>
          </a:xfrm>
          <a:prstGeom prst="rect">
            <a:avLst/>
          </a:prstGeom>
        </p:spPr>
        <p:txBody>
          <a:bodyPr wrap="square">
            <a:spAutoFit/>
          </a:bodyPr>
          <a:lstStyle/>
          <a:p>
            <a:r>
              <a:rPr lang="en-US" sz="3000" dirty="0"/>
              <a:t>Premature beats may be found in healthy individuals as well as patients with underlying heart disease. Certain triggers, e.g., alcohol, smoking or electrolyte imbalances, may also contribute to the condition. </a:t>
            </a:r>
          </a:p>
        </p:txBody>
      </p:sp>
      <p:sp>
        <p:nvSpPr>
          <p:cNvPr id="3" name="Right Arrow 2"/>
          <p:cNvSpPr/>
          <p:nvPr/>
        </p:nvSpPr>
        <p:spPr>
          <a:xfrm>
            <a:off x="7380312" y="6165304"/>
            <a:ext cx="1224136" cy="50405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2742107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51520" y="1617181"/>
            <a:ext cx="8568952" cy="3323987"/>
          </a:xfrm>
          <a:prstGeom prst="rect">
            <a:avLst/>
          </a:prstGeom>
        </p:spPr>
        <p:txBody>
          <a:bodyPr wrap="square">
            <a:spAutoFit/>
          </a:bodyPr>
          <a:lstStyle/>
          <a:p>
            <a:r>
              <a:rPr lang="en-US" sz="3000" dirty="0"/>
              <a:t>Premature beats do not significantly impair cardiac output on their own; however, they may lead to more severe forms of arrhythmia such as atrial fibrillation. Unless patients exhibit severe symptoms (e.g., tachycardia), those experiencing premature beats do not require </a:t>
            </a:r>
            <a:r>
              <a:rPr lang="en-US" sz="3000" dirty="0" smtClean="0"/>
              <a:t>treatment.</a:t>
            </a:r>
            <a:endParaRPr lang="en-US" sz="3000" dirty="0" smtClean="0"/>
          </a:p>
          <a:p>
            <a:endParaRPr lang="en-US" sz="3000" dirty="0"/>
          </a:p>
        </p:txBody>
      </p:sp>
    </p:spTree>
    <p:extLst>
      <p:ext uri="{BB962C8B-B14F-4D97-AF65-F5344CB8AC3E}">
        <p14:creationId xmlns:p14="http://schemas.microsoft.com/office/powerpoint/2010/main" val="282742107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23528" y="1988840"/>
            <a:ext cx="8352928" cy="2400657"/>
          </a:xfrm>
          <a:prstGeom prst="rect">
            <a:avLst/>
          </a:prstGeom>
        </p:spPr>
        <p:txBody>
          <a:bodyPr wrap="square">
            <a:spAutoFit/>
          </a:bodyPr>
          <a:lstStyle/>
          <a:p>
            <a:r>
              <a:rPr lang="en-US" sz="3000" b="1" dirty="0"/>
              <a:t>Etiology</a:t>
            </a:r>
            <a:endParaRPr lang="en-US" sz="3000" dirty="0"/>
          </a:p>
          <a:p>
            <a:pPr marL="285750" lvl="0" indent="-285750">
              <a:buFont typeface="Arial" pitchFamily="34" charset="0"/>
              <a:buChar char="•"/>
            </a:pPr>
            <a:r>
              <a:rPr lang="en-US" sz="3000" dirty="0"/>
              <a:t>Idiopathic</a:t>
            </a:r>
          </a:p>
          <a:p>
            <a:pPr marL="285750" lvl="0" indent="-285750">
              <a:buFont typeface="Arial" pitchFamily="34" charset="0"/>
              <a:buChar char="•"/>
            </a:pPr>
            <a:r>
              <a:rPr lang="en-US" sz="3000" dirty="0"/>
              <a:t>Potential triggers: smoking, alcohol, coffee </a:t>
            </a:r>
          </a:p>
          <a:p>
            <a:pPr marL="285750" lvl="0" indent="-285750">
              <a:buFont typeface="Arial" pitchFamily="34" charset="0"/>
              <a:buChar char="•"/>
            </a:pPr>
            <a:r>
              <a:rPr lang="en-US" sz="3000" dirty="0"/>
              <a:t>Cardiovascular disease or electrolyte imbalances (e.g., hypokalemia)</a:t>
            </a:r>
          </a:p>
        </p:txBody>
      </p:sp>
    </p:spTree>
    <p:extLst>
      <p:ext uri="{BB962C8B-B14F-4D97-AF65-F5344CB8AC3E}">
        <p14:creationId xmlns:p14="http://schemas.microsoft.com/office/powerpoint/2010/main" val="282742107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95536" y="1988840"/>
            <a:ext cx="8208912" cy="2862322"/>
          </a:xfrm>
          <a:prstGeom prst="rect">
            <a:avLst/>
          </a:prstGeom>
        </p:spPr>
        <p:txBody>
          <a:bodyPr wrap="square">
            <a:spAutoFit/>
          </a:bodyPr>
          <a:lstStyle/>
          <a:p>
            <a:r>
              <a:rPr lang="en-US" sz="3000" b="1" dirty="0"/>
              <a:t>Classification</a:t>
            </a:r>
            <a:endParaRPr lang="en-US" sz="3000" dirty="0"/>
          </a:p>
          <a:p>
            <a:r>
              <a:rPr lang="en-US" sz="3000" b="1" dirty="0"/>
              <a:t>Atrial premature beats</a:t>
            </a:r>
            <a:endParaRPr lang="en-US" sz="3000" dirty="0"/>
          </a:p>
          <a:p>
            <a:pPr marL="285750" lvl="0" indent="-285750">
              <a:buFont typeface="Arial" pitchFamily="34" charset="0"/>
              <a:buChar char="•"/>
            </a:pPr>
            <a:r>
              <a:rPr lang="en-US" sz="3000" b="1" dirty="0"/>
              <a:t>Definition</a:t>
            </a:r>
            <a:r>
              <a:rPr lang="en-US" sz="3000" dirty="0"/>
              <a:t>: </a:t>
            </a:r>
            <a:r>
              <a:rPr lang="en-US" sz="3000" dirty="0" err="1"/>
              <a:t>extrasystole</a:t>
            </a:r>
            <a:r>
              <a:rPr lang="en-US" sz="3000" dirty="0"/>
              <a:t> that originates in the atrial myocardium and occurs prior to the expected QRS complex</a:t>
            </a:r>
          </a:p>
          <a:p>
            <a:pPr marL="285750" lvl="0" indent="-285750">
              <a:buFont typeface="Arial" pitchFamily="34" charset="0"/>
              <a:buChar char="•"/>
            </a:pPr>
            <a:r>
              <a:rPr lang="en-US" sz="3000" b="1" dirty="0"/>
              <a:t>Typical findings on </a:t>
            </a:r>
            <a:r>
              <a:rPr lang="en-US" sz="3000" b="1" u="sng" dirty="0"/>
              <a:t>ECG</a:t>
            </a:r>
            <a:endParaRPr lang="en-US" sz="3000" dirty="0"/>
          </a:p>
        </p:txBody>
      </p:sp>
      <p:sp>
        <p:nvSpPr>
          <p:cNvPr id="3" name="Right Arrow 2"/>
          <p:cNvSpPr/>
          <p:nvPr/>
        </p:nvSpPr>
        <p:spPr>
          <a:xfrm>
            <a:off x="7380312" y="6165304"/>
            <a:ext cx="1224136" cy="50405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2742107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95536" y="2132856"/>
            <a:ext cx="8334672" cy="2862322"/>
          </a:xfrm>
          <a:prstGeom prst="rect">
            <a:avLst/>
          </a:prstGeom>
        </p:spPr>
        <p:txBody>
          <a:bodyPr wrap="square">
            <a:spAutoFit/>
          </a:bodyPr>
          <a:lstStyle/>
          <a:p>
            <a:pPr marL="742950" lvl="1" indent="-285750">
              <a:buFont typeface="Arial" pitchFamily="34" charset="0"/>
              <a:buChar char="•"/>
            </a:pPr>
            <a:r>
              <a:rPr lang="en-US" sz="3000" dirty="0"/>
              <a:t>P-wave abnormalities or absent P waves </a:t>
            </a:r>
          </a:p>
          <a:p>
            <a:pPr marL="742950" lvl="1" indent="-285750">
              <a:buFont typeface="Arial" pitchFamily="34" charset="0"/>
              <a:buChar char="•"/>
            </a:pPr>
            <a:r>
              <a:rPr lang="en-US" sz="3000" dirty="0"/>
              <a:t>Altered PR interval in the premature beats (compared to the normal beats) </a:t>
            </a:r>
          </a:p>
          <a:p>
            <a:pPr marL="742950" lvl="1" indent="-285750">
              <a:buFont typeface="Arial" pitchFamily="34" charset="0"/>
              <a:buChar char="•"/>
            </a:pPr>
            <a:r>
              <a:rPr lang="en-US" sz="3000" dirty="0"/>
              <a:t>QRS complex may be normal, aberrant (widened), or absent </a:t>
            </a:r>
          </a:p>
          <a:p>
            <a:pPr marL="742950" lvl="1" indent="-285750">
              <a:buFont typeface="Arial" pitchFamily="34" charset="0"/>
              <a:buChar char="•"/>
            </a:pPr>
            <a:r>
              <a:rPr lang="en-US" sz="3000" dirty="0"/>
              <a:t>No full compensatory pause </a:t>
            </a:r>
          </a:p>
        </p:txBody>
      </p:sp>
    </p:spTree>
    <p:extLst>
      <p:ext uri="{BB962C8B-B14F-4D97-AF65-F5344CB8AC3E}">
        <p14:creationId xmlns:p14="http://schemas.microsoft.com/office/powerpoint/2010/main" val="282742107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78296" y="2108463"/>
            <a:ext cx="8226152" cy="2400657"/>
          </a:xfrm>
          <a:prstGeom prst="rect">
            <a:avLst/>
          </a:prstGeom>
        </p:spPr>
        <p:txBody>
          <a:bodyPr wrap="square">
            <a:spAutoFit/>
          </a:bodyPr>
          <a:lstStyle/>
          <a:p>
            <a:r>
              <a:rPr lang="en-US" sz="3000" b="1" dirty="0" err="1"/>
              <a:t>Junctional</a:t>
            </a:r>
            <a:r>
              <a:rPr lang="en-US" sz="3000" b="1" dirty="0"/>
              <a:t> premature beats</a:t>
            </a:r>
            <a:endParaRPr lang="en-US" sz="3000" dirty="0"/>
          </a:p>
          <a:p>
            <a:pPr marL="285750" lvl="0" indent="-285750">
              <a:buFont typeface="Arial" pitchFamily="34" charset="0"/>
              <a:buChar char="•"/>
            </a:pPr>
            <a:r>
              <a:rPr lang="en-US" sz="3000" b="1" dirty="0"/>
              <a:t>Definition</a:t>
            </a:r>
            <a:r>
              <a:rPr lang="en-US" sz="3000" dirty="0"/>
              <a:t>: premature beat that occurs prior to the expected QRS complex and that originates between the atria and ventricles</a:t>
            </a:r>
          </a:p>
          <a:p>
            <a:pPr marL="285750" lvl="0" indent="-285750">
              <a:buFont typeface="Arial" pitchFamily="34" charset="0"/>
              <a:buChar char="•"/>
            </a:pPr>
            <a:r>
              <a:rPr lang="en-US" sz="3000" b="1" dirty="0"/>
              <a:t>Typical findings on ECG</a:t>
            </a:r>
            <a:endParaRPr lang="en-US" sz="3000" dirty="0"/>
          </a:p>
        </p:txBody>
      </p:sp>
      <p:sp>
        <p:nvSpPr>
          <p:cNvPr id="3" name="Right Arrow 2"/>
          <p:cNvSpPr/>
          <p:nvPr/>
        </p:nvSpPr>
        <p:spPr>
          <a:xfrm>
            <a:off x="7380312" y="6165304"/>
            <a:ext cx="1224136" cy="50405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2742107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57808" y="2204864"/>
            <a:ext cx="8046640" cy="2400657"/>
          </a:xfrm>
          <a:prstGeom prst="rect">
            <a:avLst/>
          </a:prstGeom>
        </p:spPr>
        <p:txBody>
          <a:bodyPr wrap="square">
            <a:spAutoFit/>
          </a:bodyPr>
          <a:lstStyle/>
          <a:p>
            <a:pPr marL="742950" lvl="1" indent="-285750">
              <a:buFont typeface="Arial" pitchFamily="34" charset="0"/>
              <a:buChar char="•"/>
            </a:pPr>
            <a:r>
              <a:rPr lang="en-US" sz="3000" dirty="0"/>
              <a:t>Negative P wave </a:t>
            </a:r>
          </a:p>
          <a:p>
            <a:pPr marL="742950" lvl="1" indent="-285750">
              <a:buFont typeface="Arial" pitchFamily="34" charset="0"/>
              <a:buChar char="•"/>
            </a:pPr>
            <a:r>
              <a:rPr lang="en-US" sz="3000" dirty="0"/>
              <a:t>Narrow QRS complex </a:t>
            </a:r>
          </a:p>
          <a:p>
            <a:pPr marL="742950" lvl="1" indent="-285750">
              <a:buFont typeface="Arial" pitchFamily="34" charset="0"/>
              <a:buChar char="•"/>
            </a:pPr>
            <a:r>
              <a:rPr lang="en-US" sz="3000" dirty="0"/>
              <a:t>No compensatory pause </a:t>
            </a:r>
          </a:p>
          <a:p>
            <a:pPr marL="285750" lvl="0" indent="-285750">
              <a:buFont typeface="Arial" pitchFamily="34" charset="0"/>
              <a:buChar char="•"/>
            </a:pPr>
            <a:r>
              <a:rPr lang="en-US" sz="3000" dirty="0"/>
              <a:t>Usually asymptomatic</a:t>
            </a:r>
          </a:p>
          <a:p>
            <a:pPr marL="285750" lvl="0" indent="-285750">
              <a:buFont typeface="Arial" pitchFamily="34" charset="0"/>
              <a:buChar char="•"/>
            </a:pPr>
            <a:r>
              <a:rPr lang="en-US" sz="3000" b="1" dirty="0"/>
              <a:t>Palpitations</a:t>
            </a:r>
            <a:endParaRPr lang="en-US" sz="3000" dirty="0"/>
          </a:p>
        </p:txBody>
      </p:sp>
    </p:spTree>
    <p:extLst>
      <p:ext uri="{BB962C8B-B14F-4D97-AF65-F5344CB8AC3E}">
        <p14:creationId xmlns:p14="http://schemas.microsoft.com/office/powerpoint/2010/main" val="282742107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23528" y="1269915"/>
            <a:ext cx="8496944" cy="3323987"/>
          </a:xfrm>
          <a:prstGeom prst="rect">
            <a:avLst/>
          </a:prstGeom>
        </p:spPr>
        <p:txBody>
          <a:bodyPr wrap="square">
            <a:spAutoFit/>
          </a:bodyPr>
          <a:lstStyle/>
          <a:p>
            <a:r>
              <a:rPr lang="en-US" sz="3000" b="1" dirty="0"/>
              <a:t>Diagnostics</a:t>
            </a:r>
            <a:endParaRPr lang="en-US" sz="3000" dirty="0"/>
          </a:p>
          <a:p>
            <a:pPr marL="285750" lvl="0" indent="-285750">
              <a:buFont typeface="Arial" pitchFamily="34" charset="0"/>
              <a:buChar char="•"/>
            </a:pPr>
            <a:r>
              <a:rPr lang="en-US" sz="3000" b="1" dirty="0"/>
              <a:t>ECG</a:t>
            </a:r>
            <a:r>
              <a:rPr lang="en-US" sz="3000" dirty="0"/>
              <a:t>: identify supraventricular premature beats (SPBs) </a:t>
            </a:r>
          </a:p>
          <a:p>
            <a:pPr marL="285750" lvl="0" indent="-285750">
              <a:buFont typeface="Arial" pitchFamily="34" charset="0"/>
              <a:buChar char="•"/>
            </a:pPr>
            <a:r>
              <a:rPr lang="en-US" sz="3000" b="1" dirty="0"/>
              <a:t>Echocardiography</a:t>
            </a:r>
            <a:r>
              <a:rPr lang="en-US" sz="3000" dirty="0"/>
              <a:t>: to rule out structural heart disease and evaluate cardiac structure and function if SPBs are identified on ECG or </a:t>
            </a:r>
            <a:r>
              <a:rPr lang="en-US" sz="3000" dirty="0" err="1"/>
              <a:t>Holter</a:t>
            </a:r>
            <a:r>
              <a:rPr lang="en-US" sz="3000" dirty="0"/>
              <a:t> </a:t>
            </a:r>
            <a:r>
              <a:rPr lang="en-US" sz="3000" dirty="0" smtClean="0"/>
              <a:t>monitor</a:t>
            </a:r>
            <a:endParaRPr lang="en-US" sz="3000" dirty="0"/>
          </a:p>
        </p:txBody>
      </p:sp>
    </p:spTree>
    <p:extLst>
      <p:ext uri="{BB962C8B-B14F-4D97-AF65-F5344CB8AC3E}">
        <p14:creationId xmlns:p14="http://schemas.microsoft.com/office/powerpoint/2010/main" val="282742107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95536" y="836712"/>
            <a:ext cx="8352928" cy="5170646"/>
          </a:xfrm>
          <a:prstGeom prst="rect">
            <a:avLst/>
          </a:prstGeom>
        </p:spPr>
        <p:txBody>
          <a:bodyPr wrap="square">
            <a:spAutoFit/>
          </a:bodyPr>
          <a:lstStyle/>
          <a:p>
            <a:r>
              <a:rPr lang="en-US" sz="3000" b="1" dirty="0"/>
              <a:t>Treatment</a:t>
            </a:r>
            <a:endParaRPr lang="en-US" sz="3000" dirty="0"/>
          </a:p>
          <a:p>
            <a:pPr marL="285750" lvl="0" indent="-285750">
              <a:buFont typeface="Arial" pitchFamily="34" charset="0"/>
              <a:buChar char="•"/>
            </a:pPr>
            <a:r>
              <a:rPr lang="en-US" sz="3000" dirty="0"/>
              <a:t>Treatment is not required in </a:t>
            </a:r>
            <a:r>
              <a:rPr lang="en-US" sz="3000" b="1" dirty="0"/>
              <a:t>asymptomatic</a:t>
            </a:r>
            <a:r>
              <a:rPr lang="en-US" sz="3000" dirty="0"/>
              <a:t> individuals without underlying structural heart defects.</a:t>
            </a:r>
          </a:p>
          <a:p>
            <a:pPr marL="285750" lvl="0" indent="-285750">
              <a:buFont typeface="Arial" pitchFamily="34" charset="0"/>
              <a:buChar char="•"/>
            </a:pPr>
            <a:r>
              <a:rPr lang="en-US" sz="3000" dirty="0"/>
              <a:t>Underlying conditions, e.g., electrolyte imbalances, should be treated.</a:t>
            </a:r>
          </a:p>
          <a:p>
            <a:pPr marL="285750" lvl="0" indent="-285750">
              <a:buFont typeface="Arial" pitchFamily="34" charset="0"/>
              <a:buChar char="•"/>
            </a:pPr>
            <a:r>
              <a:rPr lang="en-US" sz="3000" dirty="0"/>
              <a:t>Symptomatic patients</a:t>
            </a:r>
          </a:p>
          <a:p>
            <a:pPr marL="742950" lvl="1" indent="-285750">
              <a:buFont typeface="Arial" pitchFamily="34" charset="0"/>
              <a:buChar char="•"/>
            </a:pPr>
            <a:r>
              <a:rPr lang="en-US" sz="3000" dirty="0"/>
              <a:t>Advise patients to reduce potential triggers like </a:t>
            </a:r>
            <a:r>
              <a:rPr lang="en-US" sz="3000" b="1" dirty="0"/>
              <a:t>caffeine</a:t>
            </a:r>
            <a:r>
              <a:rPr lang="en-US" sz="3000" dirty="0"/>
              <a:t>, </a:t>
            </a:r>
            <a:r>
              <a:rPr lang="en-US" sz="3000" b="1" dirty="0"/>
              <a:t>alcohol</a:t>
            </a:r>
            <a:r>
              <a:rPr lang="en-US" sz="3000" dirty="0"/>
              <a:t>, stress and smoking.</a:t>
            </a:r>
          </a:p>
          <a:p>
            <a:pPr marL="742950" lvl="1" indent="-285750">
              <a:buFont typeface="Arial" pitchFamily="34" charset="0"/>
              <a:buChar char="•"/>
            </a:pPr>
            <a:r>
              <a:rPr lang="en-US" sz="3000" dirty="0"/>
              <a:t>Beta blockers or catheter ablation in patients with persistent symptoms</a:t>
            </a:r>
          </a:p>
        </p:txBody>
      </p:sp>
    </p:spTree>
    <p:extLst>
      <p:ext uri="{BB962C8B-B14F-4D97-AF65-F5344CB8AC3E}">
        <p14:creationId xmlns:p14="http://schemas.microsoft.com/office/powerpoint/2010/main" val="282742107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619672" y="2855258"/>
            <a:ext cx="6446445" cy="861774"/>
          </a:xfrm>
          <a:prstGeom prst="rect">
            <a:avLst/>
          </a:prstGeom>
        </p:spPr>
        <p:txBody>
          <a:bodyPr wrap="none">
            <a:spAutoFit/>
          </a:bodyPr>
          <a:lstStyle/>
          <a:p>
            <a:r>
              <a:rPr lang="en-US" sz="5000" b="1" dirty="0">
                <a:effectLst>
                  <a:outerShdw blurRad="38100" dist="38100" dir="2700000" algn="tl">
                    <a:srgbClr val="000000">
                      <a:alpha val="43137"/>
                    </a:srgbClr>
                  </a:outerShdw>
                </a:effectLst>
              </a:rPr>
              <a:t>Ventricular tachycardia </a:t>
            </a:r>
          </a:p>
        </p:txBody>
      </p:sp>
    </p:spTree>
    <p:extLst>
      <p:ext uri="{BB962C8B-B14F-4D97-AF65-F5344CB8AC3E}">
        <p14:creationId xmlns:p14="http://schemas.microsoft.com/office/powerpoint/2010/main" val="282742107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34280" y="1556792"/>
            <a:ext cx="8442176" cy="3323987"/>
          </a:xfrm>
          <a:prstGeom prst="rect">
            <a:avLst/>
          </a:prstGeom>
        </p:spPr>
        <p:txBody>
          <a:bodyPr wrap="square">
            <a:spAutoFit/>
          </a:bodyPr>
          <a:lstStyle/>
          <a:p>
            <a:r>
              <a:rPr lang="en-US" sz="3000" b="1" dirty="0"/>
              <a:t>Summary</a:t>
            </a:r>
          </a:p>
          <a:p>
            <a:r>
              <a:rPr lang="en-US" sz="3000" dirty="0"/>
              <a:t>Ventricular tachycardia (VT) is a potentially life-threatening arrhythmia originating in the cardiac ventricles. Usually, VT results from underlying cardiac diseases such as myocardial infarction or cardiomyopathy, but it can also be idiopathic or iatrogenic. </a:t>
            </a:r>
          </a:p>
        </p:txBody>
      </p:sp>
      <p:sp>
        <p:nvSpPr>
          <p:cNvPr id="3" name="Right Arrow 2"/>
          <p:cNvSpPr/>
          <p:nvPr/>
        </p:nvSpPr>
        <p:spPr>
          <a:xfrm>
            <a:off x="7380312" y="6165304"/>
            <a:ext cx="1224136" cy="50405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p>
        </p:txBody>
      </p:sp>
    </p:spTree>
    <p:extLst>
      <p:ext uri="{BB962C8B-B14F-4D97-AF65-F5344CB8AC3E}">
        <p14:creationId xmlns:p14="http://schemas.microsoft.com/office/powerpoint/2010/main" val="282742107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ight Arrow 1"/>
          <p:cNvSpPr/>
          <p:nvPr/>
        </p:nvSpPr>
        <p:spPr>
          <a:xfrm>
            <a:off x="7380312" y="6165304"/>
            <a:ext cx="1224136" cy="50405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p:cNvSpPr/>
          <p:nvPr/>
        </p:nvSpPr>
        <p:spPr>
          <a:xfrm>
            <a:off x="522312" y="1916832"/>
            <a:ext cx="8154144" cy="2400657"/>
          </a:xfrm>
          <a:prstGeom prst="rect">
            <a:avLst/>
          </a:prstGeom>
        </p:spPr>
        <p:txBody>
          <a:bodyPr wrap="square">
            <a:spAutoFit/>
          </a:bodyPr>
          <a:lstStyle/>
          <a:p>
            <a:r>
              <a:rPr lang="en-US" sz="3000" dirty="0"/>
              <a:t>Clinical manifestations range from palpitations and syncope to cardiogenic shock and sudden cardiac death. The characteristic ECG findings of VT are broad QRS complexes (&gt; 120 </a:t>
            </a:r>
            <a:r>
              <a:rPr lang="en-US" sz="3000" dirty="0" err="1"/>
              <a:t>ms</a:t>
            </a:r>
            <a:r>
              <a:rPr lang="en-US" sz="3000" dirty="0"/>
              <a:t>) and tachycardia (&gt; 120 </a:t>
            </a:r>
            <a:r>
              <a:rPr lang="en-US" sz="3000" dirty="0" err="1"/>
              <a:t>bpm</a:t>
            </a:r>
            <a:r>
              <a:rPr lang="en-US" sz="3000" dirty="0"/>
              <a:t>). </a:t>
            </a:r>
          </a:p>
        </p:txBody>
      </p:sp>
    </p:spTree>
    <p:extLst>
      <p:ext uri="{BB962C8B-B14F-4D97-AF65-F5344CB8AC3E}">
        <p14:creationId xmlns:p14="http://schemas.microsoft.com/office/powerpoint/2010/main" val="282742107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23528" y="1556792"/>
            <a:ext cx="8424936" cy="3323987"/>
          </a:xfrm>
          <a:prstGeom prst="rect">
            <a:avLst/>
          </a:prstGeom>
        </p:spPr>
        <p:txBody>
          <a:bodyPr wrap="square">
            <a:spAutoFit/>
          </a:bodyPr>
          <a:lstStyle/>
          <a:p>
            <a:r>
              <a:rPr lang="en-US" sz="3000" dirty="0"/>
              <a:t>In the acute setting, management of VT may require immediate </a:t>
            </a:r>
            <a:r>
              <a:rPr lang="en-US" sz="3000" dirty="0" err="1"/>
              <a:t>cardioversion</a:t>
            </a:r>
            <a:r>
              <a:rPr lang="en-US" sz="3000" dirty="0"/>
              <a:t>, defibrillation, or administration of antiarrhythmic drugs. Most patients who develop symptomatic, sustained VT require long-term antiarrhythmic therapy involving medication, </a:t>
            </a:r>
            <a:r>
              <a:rPr lang="en-US" sz="3000" dirty="0" err="1"/>
              <a:t>intracardiac</a:t>
            </a:r>
            <a:r>
              <a:rPr lang="en-US" sz="3000" dirty="0"/>
              <a:t> devices, or catheter ablation.</a:t>
            </a:r>
          </a:p>
        </p:txBody>
      </p:sp>
    </p:spTree>
    <p:extLst>
      <p:ext uri="{BB962C8B-B14F-4D97-AF65-F5344CB8AC3E}">
        <p14:creationId xmlns:p14="http://schemas.microsoft.com/office/powerpoint/2010/main" val="282742107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611560" y="1790814"/>
            <a:ext cx="7776864" cy="2862322"/>
          </a:xfrm>
          <a:prstGeom prst="rect">
            <a:avLst/>
          </a:prstGeom>
        </p:spPr>
        <p:txBody>
          <a:bodyPr wrap="square">
            <a:spAutoFit/>
          </a:bodyPr>
          <a:lstStyle/>
          <a:p>
            <a:r>
              <a:rPr lang="en-US" sz="3000" b="1" dirty="0"/>
              <a:t>Etiology</a:t>
            </a:r>
            <a:endParaRPr lang="en-US" sz="3000" dirty="0"/>
          </a:p>
          <a:p>
            <a:pPr marL="285750" lvl="0" indent="-285750">
              <a:buFont typeface="Arial" pitchFamily="34" charset="0"/>
              <a:buChar char="•"/>
            </a:pPr>
            <a:r>
              <a:rPr lang="en-US" sz="3000" b="1" dirty="0"/>
              <a:t>Cardiac scars</a:t>
            </a:r>
            <a:r>
              <a:rPr lang="en-US" sz="3000" dirty="0"/>
              <a:t> (usually due to infarction; also iatrogenic, e.g., postoperative)</a:t>
            </a:r>
          </a:p>
          <a:p>
            <a:pPr marL="285750" lvl="0" indent="-285750">
              <a:buFont typeface="Arial" pitchFamily="34" charset="0"/>
              <a:buChar char="•"/>
            </a:pPr>
            <a:r>
              <a:rPr lang="en-US" sz="3000" b="1" dirty="0"/>
              <a:t>Conduction disorders</a:t>
            </a:r>
            <a:r>
              <a:rPr lang="en-US" sz="3000" dirty="0"/>
              <a:t> </a:t>
            </a:r>
          </a:p>
          <a:p>
            <a:pPr marL="285750" lvl="0" indent="-285750">
              <a:buFont typeface="Arial" pitchFamily="34" charset="0"/>
              <a:buChar char="•"/>
            </a:pPr>
            <a:r>
              <a:rPr lang="en-US" sz="3000" b="1" dirty="0"/>
              <a:t>Drugs (e.g., digitalis, antiarrhythmics)</a:t>
            </a:r>
            <a:endParaRPr lang="en-US" sz="3000" dirty="0"/>
          </a:p>
        </p:txBody>
      </p:sp>
      <p:sp>
        <p:nvSpPr>
          <p:cNvPr id="4" name="Right Arrow 3"/>
          <p:cNvSpPr/>
          <p:nvPr/>
        </p:nvSpPr>
        <p:spPr>
          <a:xfrm>
            <a:off x="7380312" y="6165304"/>
            <a:ext cx="1224136" cy="50405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2742107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ight Arrow 1"/>
          <p:cNvSpPr/>
          <p:nvPr/>
        </p:nvSpPr>
        <p:spPr>
          <a:xfrm>
            <a:off x="7380312" y="6165304"/>
            <a:ext cx="1224136" cy="50405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p:cNvSpPr/>
          <p:nvPr/>
        </p:nvSpPr>
        <p:spPr>
          <a:xfrm>
            <a:off x="179512" y="116632"/>
            <a:ext cx="8424936" cy="6093976"/>
          </a:xfrm>
          <a:prstGeom prst="rect">
            <a:avLst/>
          </a:prstGeom>
        </p:spPr>
        <p:txBody>
          <a:bodyPr wrap="square">
            <a:spAutoFit/>
          </a:bodyPr>
          <a:lstStyle/>
          <a:p>
            <a:pPr marL="285750" lvl="0" indent="-285750">
              <a:buFont typeface="Arial" pitchFamily="34" charset="0"/>
              <a:buChar char="•"/>
            </a:pPr>
            <a:r>
              <a:rPr lang="en-US" sz="3000" b="1" dirty="0"/>
              <a:t>Long-QT syndrome</a:t>
            </a:r>
            <a:r>
              <a:rPr lang="en-US" sz="3000" dirty="0"/>
              <a:t> </a:t>
            </a:r>
          </a:p>
          <a:p>
            <a:pPr marL="742950" lvl="1" indent="-285750">
              <a:buFont typeface="Arial" pitchFamily="34" charset="0"/>
              <a:buChar char="•"/>
            </a:pPr>
            <a:r>
              <a:rPr lang="en-US" sz="3000" b="1" dirty="0"/>
              <a:t>Congenital long-QT syndrome</a:t>
            </a:r>
            <a:r>
              <a:rPr lang="en-US" sz="3000" dirty="0"/>
              <a:t> </a:t>
            </a:r>
          </a:p>
          <a:p>
            <a:pPr marL="742950" lvl="1" indent="-285750">
              <a:buFont typeface="Arial" pitchFamily="34" charset="0"/>
              <a:buChar char="•"/>
            </a:pPr>
            <a:r>
              <a:rPr lang="en-US" sz="3000" b="1" dirty="0"/>
              <a:t>Acquired long-QT syndrome</a:t>
            </a:r>
            <a:endParaRPr lang="en-US" sz="3000" dirty="0"/>
          </a:p>
          <a:p>
            <a:pPr marL="1200150" lvl="2" indent="-285750">
              <a:buFont typeface="Arial" pitchFamily="34" charset="0"/>
              <a:buChar char="•"/>
            </a:pPr>
            <a:r>
              <a:rPr lang="en-US" sz="3000" b="1" dirty="0"/>
              <a:t>Drugs</a:t>
            </a:r>
            <a:r>
              <a:rPr lang="en-US" sz="3000" dirty="0"/>
              <a:t> </a:t>
            </a:r>
          </a:p>
          <a:p>
            <a:pPr marL="1657350" lvl="3" indent="-285750">
              <a:buFont typeface="Arial" pitchFamily="34" charset="0"/>
              <a:buChar char="•"/>
            </a:pPr>
            <a:r>
              <a:rPr lang="en-US" sz="3000" dirty="0"/>
              <a:t>Antiarrhythmics</a:t>
            </a:r>
          </a:p>
          <a:p>
            <a:pPr marL="2114550" lvl="4" indent="-285750">
              <a:buFont typeface="Arial" pitchFamily="34" charset="0"/>
              <a:buChar char="•"/>
            </a:pPr>
            <a:r>
              <a:rPr lang="en-US" sz="3000" b="1" dirty="0"/>
              <a:t>Class </a:t>
            </a:r>
            <a:r>
              <a:rPr lang="en-US" sz="3000" b="1" dirty="0" err="1"/>
              <a:t>Ia</a:t>
            </a:r>
            <a:r>
              <a:rPr lang="en-US" sz="3000" dirty="0"/>
              <a:t> (e.g., quinidine, disopyramide)</a:t>
            </a:r>
          </a:p>
          <a:p>
            <a:pPr marL="2114550" lvl="4" indent="-285750">
              <a:buFont typeface="Arial" pitchFamily="34" charset="0"/>
              <a:buChar char="•"/>
            </a:pPr>
            <a:r>
              <a:rPr lang="en-US" sz="3000" b="1" dirty="0"/>
              <a:t>Class III</a:t>
            </a:r>
            <a:r>
              <a:rPr lang="en-US" sz="3000" dirty="0"/>
              <a:t> (e.g., sotalol, amiodarone)</a:t>
            </a:r>
          </a:p>
          <a:p>
            <a:pPr marL="1657350" lvl="3" indent="-285750">
              <a:buFont typeface="Arial" pitchFamily="34" charset="0"/>
              <a:buChar char="•"/>
            </a:pPr>
            <a:r>
              <a:rPr lang="en-US" sz="3000" dirty="0"/>
              <a:t>Antibiotics (e.g., </a:t>
            </a:r>
            <a:r>
              <a:rPr lang="en-US" sz="3000" b="1" dirty="0"/>
              <a:t>macrolides</a:t>
            </a:r>
            <a:r>
              <a:rPr lang="en-US" sz="3000" dirty="0"/>
              <a:t>, fluoroquinolones)</a:t>
            </a:r>
          </a:p>
          <a:p>
            <a:pPr marL="1657350" lvl="3" indent="-285750">
              <a:buFont typeface="Arial" pitchFamily="34" charset="0"/>
              <a:buChar char="•"/>
            </a:pPr>
            <a:r>
              <a:rPr lang="en-US" sz="3000" dirty="0"/>
              <a:t>Antidepressants (most </a:t>
            </a:r>
            <a:r>
              <a:rPr lang="en-US" sz="3000" b="1" dirty="0"/>
              <a:t>tricyclic</a:t>
            </a:r>
            <a:r>
              <a:rPr lang="en-US" sz="3000" dirty="0"/>
              <a:t> and tetracyclic antidepressants, lithium)</a:t>
            </a:r>
          </a:p>
          <a:p>
            <a:pPr marL="1657350" lvl="3" indent="-285750">
              <a:buFont typeface="Arial" pitchFamily="34" charset="0"/>
              <a:buChar char="•"/>
            </a:pPr>
            <a:r>
              <a:rPr lang="en-US" sz="3000" dirty="0"/>
              <a:t>Antipsychotics (e.g., </a:t>
            </a:r>
            <a:r>
              <a:rPr lang="en-US" sz="3000" b="1" dirty="0"/>
              <a:t>haloperidol</a:t>
            </a:r>
            <a:r>
              <a:rPr lang="en-US" sz="3000" dirty="0"/>
              <a:t>)</a:t>
            </a:r>
          </a:p>
          <a:p>
            <a:pPr marL="1657350" lvl="3" indent="-285750">
              <a:buFont typeface="Arial" pitchFamily="34" charset="0"/>
              <a:buChar char="•"/>
            </a:pPr>
            <a:r>
              <a:rPr lang="en-US" sz="3000" dirty="0"/>
              <a:t>Anticonvulsants (</a:t>
            </a:r>
            <a:r>
              <a:rPr lang="en-US" sz="3000" dirty="0" err="1"/>
              <a:t>fosphenytoin</a:t>
            </a:r>
            <a:r>
              <a:rPr lang="en-US" sz="3000" dirty="0"/>
              <a:t>, </a:t>
            </a:r>
            <a:r>
              <a:rPr lang="en-US" sz="3000" dirty="0" err="1"/>
              <a:t>felbamate</a:t>
            </a:r>
            <a:r>
              <a:rPr lang="en-US" sz="3000" dirty="0"/>
              <a:t>)</a:t>
            </a:r>
          </a:p>
        </p:txBody>
      </p:sp>
    </p:spTree>
    <p:extLst>
      <p:ext uri="{BB962C8B-B14F-4D97-AF65-F5344CB8AC3E}">
        <p14:creationId xmlns:p14="http://schemas.microsoft.com/office/powerpoint/2010/main" val="282742107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306288" y="1257141"/>
            <a:ext cx="8442176" cy="3323987"/>
          </a:xfrm>
          <a:prstGeom prst="rect">
            <a:avLst/>
          </a:prstGeom>
        </p:spPr>
        <p:txBody>
          <a:bodyPr wrap="square">
            <a:spAutoFit/>
          </a:bodyPr>
          <a:lstStyle/>
          <a:p>
            <a:pPr marL="1200150" lvl="2" indent="-285750">
              <a:buFont typeface="Arial" pitchFamily="34" charset="0"/>
              <a:buChar char="•"/>
            </a:pPr>
            <a:r>
              <a:rPr lang="en-US" sz="3000" b="1" dirty="0"/>
              <a:t>Electrolyte imbalances</a:t>
            </a:r>
            <a:r>
              <a:rPr lang="en-US" sz="3000" dirty="0"/>
              <a:t> (</a:t>
            </a:r>
            <a:r>
              <a:rPr lang="en-US" sz="3000" b="1" dirty="0"/>
              <a:t>hypokalemia</a:t>
            </a:r>
            <a:r>
              <a:rPr lang="en-US" sz="3000" dirty="0"/>
              <a:t>, </a:t>
            </a:r>
            <a:r>
              <a:rPr lang="en-US" sz="3000" b="1" dirty="0" err="1"/>
              <a:t>hypomagnesemia</a:t>
            </a:r>
            <a:r>
              <a:rPr lang="en-US" sz="3000" dirty="0"/>
              <a:t>, </a:t>
            </a:r>
            <a:r>
              <a:rPr lang="en-US" sz="3000" b="1" u="sng" dirty="0"/>
              <a:t>hypocalcemia</a:t>
            </a:r>
            <a:r>
              <a:rPr lang="en-US" sz="3000" dirty="0"/>
              <a:t>)</a:t>
            </a:r>
          </a:p>
          <a:p>
            <a:pPr marL="1200150" lvl="2" indent="-285750">
              <a:buFont typeface="Arial" pitchFamily="34" charset="0"/>
              <a:buChar char="•"/>
            </a:pPr>
            <a:r>
              <a:rPr lang="en-US" sz="3000" u="sng" dirty="0"/>
              <a:t>Ischemic stroke</a:t>
            </a:r>
            <a:r>
              <a:rPr lang="en-US" sz="3000" dirty="0"/>
              <a:t> or intracranial hemorrhage </a:t>
            </a:r>
          </a:p>
          <a:p>
            <a:pPr marL="1200150" lvl="2" indent="-285750">
              <a:buFont typeface="Arial" pitchFamily="34" charset="0"/>
              <a:buChar char="•"/>
            </a:pPr>
            <a:r>
              <a:rPr lang="en-US" sz="3000" dirty="0"/>
              <a:t>Endocrine disorders (e.g., </a:t>
            </a:r>
            <a:r>
              <a:rPr lang="en-US" sz="3000" u="sng" dirty="0"/>
              <a:t>hypothyroidism</a:t>
            </a:r>
            <a:r>
              <a:rPr lang="en-US" sz="3000" dirty="0"/>
              <a:t>)</a:t>
            </a:r>
          </a:p>
          <a:p>
            <a:pPr marL="1200150" lvl="2" indent="-285750">
              <a:buFont typeface="Arial" pitchFamily="34" charset="0"/>
              <a:buChar char="•"/>
            </a:pPr>
            <a:r>
              <a:rPr lang="en-US" sz="3000" dirty="0"/>
              <a:t>Nutritional disorders (e.g., </a:t>
            </a:r>
            <a:r>
              <a:rPr lang="en-US" sz="3000" u="sng" dirty="0"/>
              <a:t>anorexia nervosa</a:t>
            </a:r>
            <a:r>
              <a:rPr lang="en-US" sz="3000" dirty="0"/>
              <a:t>)</a:t>
            </a:r>
          </a:p>
          <a:p>
            <a:pPr marL="285750" lvl="0" indent="-285750">
              <a:buFont typeface="Arial" pitchFamily="34" charset="0"/>
              <a:buChar char="•"/>
            </a:pPr>
            <a:r>
              <a:rPr lang="en-US" sz="3000" dirty="0"/>
              <a:t>In rare cases, VT can occur in healthy individuals.</a:t>
            </a:r>
          </a:p>
        </p:txBody>
      </p:sp>
    </p:spTree>
    <p:extLst>
      <p:ext uri="{BB962C8B-B14F-4D97-AF65-F5344CB8AC3E}">
        <p14:creationId xmlns:p14="http://schemas.microsoft.com/office/powerpoint/2010/main" val="282742107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95536" y="614293"/>
            <a:ext cx="8352928" cy="5262979"/>
          </a:xfrm>
          <a:prstGeom prst="rect">
            <a:avLst/>
          </a:prstGeom>
        </p:spPr>
        <p:txBody>
          <a:bodyPr wrap="square">
            <a:spAutoFit/>
          </a:bodyPr>
          <a:lstStyle/>
          <a:p>
            <a:r>
              <a:rPr lang="en-US" sz="2800" b="1" dirty="0"/>
              <a:t>Pathophysiology</a:t>
            </a:r>
            <a:endParaRPr lang="en-US" sz="2800" dirty="0"/>
          </a:p>
          <a:p>
            <a:pPr marL="285750" lvl="0" indent="-285750">
              <a:buFont typeface="Arial" pitchFamily="34" charset="0"/>
              <a:buChar char="•"/>
            </a:pPr>
            <a:r>
              <a:rPr lang="en-US" sz="2800" b="1" dirty="0"/>
              <a:t>Monomorphic VT</a:t>
            </a:r>
            <a:r>
              <a:rPr lang="en-US" sz="2800" dirty="0"/>
              <a:t> (all QRS complexes look similar)</a:t>
            </a:r>
          </a:p>
          <a:p>
            <a:pPr marL="742950" lvl="1" indent="-285750">
              <a:buFont typeface="Arial" pitchFamily="34" charset="0"/>
              <a:buChar char="•"/>
            </a:pPr>
            <a:r>
              <a:rPr lang="en-US" sz="2800" dirty="0"/>
              <a:t>Increased automaticity</a:t>
            </a:r>
          </a:p>
          <a:p>
            <a:pPr marL="742950" lvl="1" indent="-285750">
              <a:buFont typeface="Arial" pitchFamily="34" charset="0"/>
              <a:buChar char="•"/>
            </a:pPr>
            <a:r>
              <a:rPr lang="en-US" sz="2800" b="1" dirty="0"/>
              <a:t>Re-entry circuit </a:t>
            </a:r>
            <a:endParaRPr lang="en-US" sz="2800" dirty="0"/>
          </a:p>
          <a:p>
            <a:pPr marL="285750" lvl="0" indent="-285750">
              <a:buFont typeface="Arial" pitchFamily="34" charset="0"/>
              <a:buChar char="•"/>
            </a:pPr>
            <a:r>
              <a:rPr lang="en-US" sz="2800" b="1" dirty="0"/>
              <a:t>Polymorphic VT</a:t>
            </a:r>
            <a:r>
              <a:rPr lang="en-US" sz="2800" dirty="0"/>
              <a:t> (dissimilar QRS complexes): caused by abnormal ventricular repolarization (e.g., </a:t>
            </a:r>
            <a:r>
              <a:rPr lang="en-US" sz="2800" b="1" dirty="0"/>
              <a:t>long QT syndrome</a:t>
            </a:r>
            <a:r>
              <a:rPr lang="en-US" sz="2800" dirty="0"/>
              <a:t>, </a:t>
            </a:r>
            <a:r>
              <a:rPr lang="en-US" sz="2800" b="1" dirty="0"/>
              <a:t>drug toxicity</a:t>
            </a:r>
            <a:r>
              <a:rPr lang="en-US" sz="2800" dirty="0"/>
              <a:t>, </a:t>
            </a:r>
            <a:r>
              <a:rPr lang="en-US" sz="2800" b="1" dirty="0"/>
              <a:t>electrolyte abnormalities</a:t>
            </a:r>
            <a:r>
              <a:rPr lang="en-US" sz="2800" dirty="0"/>
              <a:t>)</a:t>
            </a:r>
          </a:p>
          <a:p>
            <a:pPr marL="285750" lvl="0" indent="-285750">
              <a:buFont typeface="Arial" pitchFamily="34" charset="0"/>
              <a:buChar char="•"/>
            </a:pPr>
            <a:r>
              <a:rPr lang="en-US" sz="2800" b="1" dirty="0"/>
              <a:t>Decreased cardiac output</a:t>
            </a:r>
            <a:r>
              <a:rPr lang="en-US" sz="2800" dirty="0"/>
              <a:t>: asynchronous atrial and ventricular beats + rapid ventricular rhythm → ↓ blood flow into the ventricle during diastole → </a:t>
            </a:r>
            <a:r>
              <a:rPr lang="en-US" sz="2800" b="1" dirty="0"/>
              <a:t>↓ CO</a:t>
            </a:r>
            <a:endParaRPr lang="en-US" sz="2800" dirty="0"/>
          </a:p>
          <a:p>
            <a:pPr marL="742950" lvl="1" indent="-285750">
              <a:buFont typeface="Arial" pitchFamily="34" charset="0"/>
              <a:buChar char="•"/>
            </a:pPr>
            <a:r>
              <a:rPr lang="en-US" sz="2800" dirty="0"/>
              <a:t>→ hemodynamic compromise → symptoms of </a:t>
            </a:r>
            <a:r>
              <a:rPr lang="en-US" sz="2800" b="1" dirty="0"/>
              <a:t>syncope</a:t>
            </a:r>
            <a:r>
              <a:rPr lang="en-US" sz="2800" dirty="0"/>
              <a:t>, </a:t>
            </a:r>
            <a:r>
              <a:rPr lang="en-US" sz="2800" b="1" dirty="0"/>
              <a:t>MI</a:t>
            </a:r>
            <a:r>
              <a:rPr lang="en-US" sz="2800" dirty="0"/>
              <a:t>, </a:t>
            </a:r>
            <a:r>
              <a:rPr lang="en-US" sz="2800" b="1" dirty="0"/>
              <a:t>angina</a:t>
            </a:r>
            <a:endParaRPr lang="en-US" sz="2800" dirty="0"/>
          </a:p>
        </p:txBody>
      </p:sp>
    </p:spTree>
    <p:extLst>
      <p:ext uri="{BB962C8B-B14F-4D97-AF65-F5344CB8AC3E}">
        <p14:creationId xmlns:p14="http://schemas.microsoft.com/office/powerpoint/2010/main" val="282742107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95536" y="1628800"/>
            <a:ext cx="8424936" cy="2862322"/>
          </a:xfrm>
          <a:prstGeom prst="rect">
            <a:avLst/>
          </a:prstGeom>
        </p:spPr>
        <p:txBody>
          <a:bodyPr wrap="square">
            <a:spAutoFit/>
          </a:bodyPr>
          <a:lstStyle/>
          <a:p>
            <a:r>
              <a:rPr lang="en-US" sz="3000" b="1" dirty="0"/>
              <a:t>Clinical features</a:t>
            </a:r>
            <a:endParaRPr lang="en-US" sz="3000" dirty="0"/>
          </a:p>
          <a:p>
            <a:pPr marL="285750" lvl="0" indent="-285750">
              <a:buFont typeface="Arial" pitchFamily="34" charset="0"/>
              <a:buChar char="•"/>
            </a:pPr>
            <a:r>
              <a:rPr lang="en-US" sz="3000" b="1" dirty="0"/>
              <a:t>Often asymptomatic</a:t>
            </a:r>
            <a:r>
              <a:rPr lang="en-US" sz="3000" dirty="0"/>
              <a:t>, especially if </a:t>
            </a:r>
            <a:r>
              <a:rPr lang="en-US" sz="3000" dirty="0" err="1"/>
              <a:t>nonsustained</a:t>
            </a:r>
            <a:endParaRPr lang="en-US" sz="3000" dirty="0"/>
          </a:p>
          <a:p>
            <a:pPr marL="285750" lvl="0" indent="-285750">
              <a:buFont typeface="Arial" pitchFamily="34" charset="0"/>
              <a:buChar char="•"/>
            </a:pPr>
            <a:r>
              <a:rPr lang="en-US" sz="3000" dirty="0"/>
              <a:t>Common symptoms of sustained VT include:</a:t>
            </a:r>
          </a:p>
          <a:p>
            <a:pPr marL="742950" lvl="1" indent="-285750">
              <a:buFont typeface="Arial" pitchFamily="34" charset="0"/>
              <a:buChar char="•"/>
            </a:pPr>
            <a:r>
              <a:rPr lang="en-US" sz="3000" b="1" dirty="0"/>
              <a:t>Palpitations</a:t>
            </a:r>
            <a:endParaRPr lang="en-US" sz="3000" dirty="0"/>
          </a:p>
          <a:p>
            <a:pPr marL="742950" lvl="1" indent="-285750">
              <a:buFont typeface="Arial" pitchFamily="34" charset="0"/>
              <a:buChar char="•"/>
            </a:pPr>
            <a:r>
              <a:rPr lang="en-US" sz="3000" b="1" dirty="0"/>
              <a:t>Hypotension</a:t>
            </a:r>
            <a:endParaRPr lang="en-US" sz="3000" dirty="0"/>
          </a:p>
          <a:p>
            <a:pPr marL="742950" lvl="1" indent="-285750">
              <a:buFont typeface="Arial" pitchFamily="34" charset="0"/>
              <a:buChar char="•"/>
            </a:pPr>
            <a:r>
              <a:rPr lang="en-US" sz="3000" b="1" dirty="0"/>
              <a:t>Syncope</a:t>
            </a:r>
            <a:endParaRPr lang="en-US" sz="3000" dirty="0"/>
          </a:p>
        </p:txBody>
      </p:sp>
      <p:sp>
        <p:nvSpPr>
          <p:cNvPr id="3" name="Right Arrow 2"/>
          <p:cNvSpPr/>
          <p:nvPr/>
        </p:nvSpPr>
        <p:spPr>
          <a:xfrm>
            <a:off x="7380312" y="6165304"/>
            <a:ext cx="1224136" cy="50405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2742107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39552" y="1196752"/>
            <a:ext cx="7992888" cy="3323987"/>
          </a:xfrm>
          <a:prstGeom prst="rect">
            <a:avLst/>
          </a:prstGeom>
        </p:spPr>
        <p:txBody>
          <a:bodyPr wrap="square">
            <a:spAutoFit/>
          </a:bodyPr>
          <a:lstStyle/>
          <a:p>
            <a:pPr marL="285750" lvl="0" indent="-285750">
              <a:buFont typeface="Arial" pitchFamily="34" charset="0"/>
              <a:buChar char="•"/>
            </a:pPr>
            <a:r>
              <a:rPr lang="en-US" sz="3000" dirty="0"/>
              <a:t>In more severe cases:</a:t>
            </a:r>
          </a:p>
          <a:p>
            <a:pPr marL="742950" lvl="1" indent="-285750">
              <a:buFont typeface="Arial" pitchFamily="34" charset="0"/>
              <a:buChar char="•"/>
            </a:pPr>
            <a:r>
              <a:rPr lang="en-US" sz="3000" b="1" dirty="0"/>
              <a:t>Chest pain/pressure</a:t>
            </a:r>
            <a:r>
              <a:rPr lang="en-US" sz="3000" dirty="0"/>
              <a:t> (often in conjunction with MI)</a:t>
            </a:r>
          </a:p>
          <a:p>
            <a:pPr marL="742950" lvl="1" indent="-285750">
              <a:buFont typeface="Arial" pitchFamily="34" charset="0"/>
              <a:buChar char="•"/>
            </a:pPr>
            <a:r>
              <a:rPr lang="en-US" sz="3000" b="1" dirty="0"/>
              <a:t>Cardiogenic shock</a:t>
            </a:r>
            <a:endParaRPr lang="en-US" sz="3000" dirty="0"/>
          </a:p>
          <a:p>
            <a:pPr marL="742950" lvl="1" indent="-285750">
              <a:buFont typeface="Arial" pitchFamily="34" charset="0"/>
              <a:buChar char="•"/>
            </a:pPr>
            <a:r>
              <a:rPr lang="en-US" sz="3000" b="1" dirty="0"/>
              <a:t>Loss of consciousness</a:t>
            </a:r>
            <a:endParaRPr lang="en-US" sz="3000" dirty="0"/>
          </a:p>
          <a:p>
            <a:pPr marL="742950" lvl="1" indent="-285750">
              <a:buFont typeface="Arial" pitchFamily="34" charset="0"/>
              <a:buChar char="•"/>
            </a:pPr>
            <a:r>
              <a:rPr lang="en-US" sz="3000" b="1" dirty="0"/>
              <a:t>Progression to ventricular fibrillation</a:t>
            </a:r>
            <a:endParaRPr lang="en-US" sz="3000" dirty="0"/>
          </a:p>
          <a:p>
            <a:pPr marL="742950" lvl="1" indent="-285750">
              <a:buFont typeface="Arial" pitchFamily="34" charset="0"/>
              <a:buChar char="•"/>
            </a:pPr>
            <a:r>
              <a:rPr lang="en-US" sz="3000" b="1" dirty="0"/>
              <a:t>Sudden cardiac death</a:t>
            </a:r>
            <a:endParaRPr lang="en-US" sz="3000" dirty="0"/>
          </a:p>
        </p:txBody>
      </p:sp>
    </p:spTree>
    <p:extLst>
      <p:ext uri="{BB962C8B-B14F-4D97-AF65-F5344CB8AC3E}">
        <p14:creationId xmlns:p14="http://schemas.microsoft.com/office/powerpoint/2010/main" val="282742107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79512" y="404664"/>
            <a:ext cx="8712968" cy="6093976"/>
          </a:xfrm>
          <a:prstGeom prst="rect">
            <a:avLst/>
          </a:prstGeom>
        </p:spPr>
        <p:txBody>
          <a:bodyPr wrap="square">
            <a:spAutoFit/>
          </a:bodyPr>
          <a:lstStyle/>
          <a:p>
            <a:r>
              <a:rPr lang="en-US" sz="3000" b="1" dirty="0"/>
              <a:t>Subtypes and variants</a:t>
            </a:r>
            <a:endParaRPr lang="en-US" sz="3000" dirty="0"/>
          </a:p>
          <a:p>
            <a:r>
              <a:rPr lang="en-US" sz="3000" b="1" dirty="0" err="1"/>
              <a:t>Torsades</a:t>
            </a:r>
            <a:r>
              <a:rPr lang="en-US" sz="3000" b="1" dirty="0"/>
              <a:t> de pointes</a:t>
            </a:r>
            <a:endParaRPr lang="en-US" sz="3000" dirty="0"/>
          </a:p>
          <a:p>
            <a:pPr marL="285750" lvl="0" indent="-285750">
              <a:buFont typeface="Arial" pitchFamily="34" charset="0"/>
              <a:buChar char="•"/>
            </a:pPr>
            <a:r>
              <a:rPr lang="en-US" sz="3000" dirty="0"/>
              <a:t>Polymorphic ventricular tachycardia with QRS complexes that appear to </a:t>
            </a:r>
            <a:r>
              <a:rPr lang="en-US" sz="3000" b="1" dirty="0"/>
              <a:t>twist around the isoelectric line</a:t>
            </a:r>
            <a:endParaRPr lang="en-US" sz="3000" dirty="0"/>
          </a:p>
          <a:p>
            <a:pPr marL="285750" lvl="0" indent="-285750">
              <a:buFont typeface="Arial" pitchFamily="34" charset="0"/>
              <a:buChar char="•"/>
            </a:pPr>
            <a:r>
              <a:rPr lang="en-US" sz="3000" dirty="0"/>
              <a:t>Most severe complication: progression to life-threatening ventricular arrhythmia</a:t>
            </a:r>
          </a:p>
          <a:p>
            <a:pPr marL="285750" lvl="0" indent="-285750">
              <a:buFont typeface="Arial" pitchFamily="34" charset="0"/>
              <a:buChar char="•"/>
            </a:pPr>
            <a:r>
              <a:rPr lang="en-US" sz="3000" dirty="0"/>
              <a:t>Cause: prolonged QT interval caused by congenital disease, </a:t>
            </a:r>
            <a:r>
              <a:rPr lang="en-US" sz="3000" b="1" dirty="0"/>
              <a:t>electrolyte abnormalities</a:t>
            </a:r>
            <a:r>
              <a:rPr lang="en-US" sz="3000" dirty="0"/>
              <a:t> , and </a:t>
            </a:r>
            <a:r>
              <a:rPr lang="en-US" sz="3000" b="1" dirty="0"/>
              <a:t>drugs</a:t>
            </a:r>
            <a:r>
              <a:rPr lang="en-US" sz="3000" dirty="0"/>
              <a:t> </a:t>
            </a:r>
          </a:p>
          <a:p>
            <a:pPr marL="285750" lvl="0" indent="-285750">
              <a:buFont typeface="Arial" pitchFamily="34" charset="0"/>
              <a:buChar char="•"/>
            </a:pPr>
            <a:r>
              <a:rPr lang="en-US" sz="3000" dirty="0"/>
              <a:t>Treatment</a:t>
            </a:r>
          </a:p>
          <a:p>
            <a:pPr marL="742950" lvl="1" indent="-285750">
              <a:buFont typeface="Arial" pitchFamily="34" charset="0"/>
              <a:buChar char="•"/>
            </a:pPr>
            <a:r>
              <a:rPr lang="en-US" sz="3000" dirty="0"/>
              <a:t>If </a:t>
            </a:r>
            <a:r>
              <a:rPr lang="en-US" sz="3000" dirty="0" err="1"/>
              <a:t>hemodynamically</a:t>
            </a:r>
            <a:r>
              <a:rPr lang="en-US" sz="3000" dirty="0"/>
              <a:t> unstable → </a:t>
            </a:r>
            <a:r>
              <a:rPr lang="en-US" sz="3000" u="sng" dirty="0"/>
              <a:t>defibrillation</a:t>
            </a:r>
            <a:endParaRPr lang="en-US" sz="3000" dirty="0"/>
          </a:p>
          <a:p>
            <a:pPr marL="742950" lvl="1" indent="-285750">
              <a:buFont typeface="Arial" pitchFamily="34" charset="0"/>
              <a:buChar char="•"/>
            </a:pPr>
            <a:r>
              <a:rPr lang="en-US" sz="3000" dirty="0"/>
              <a:t>If </a:t>
            </a:r>
            <a:r>
              <a:rPr lang="en-US" sz="3000" dirty="0" err="1"/>
              <a:t>hemodynamically</a:t>
            </a:r>
            <a:r>
              <a:rPr lang="en-US" sz="3000" dirty="0"/>
              <a:t> stable → IV </a:t>
            </a:r>
            <a:r>
              <a:rPr lang="en-US" sz="3000" b="1" dirty="0"/>
              <a:t>magnesium sulfate</a:t>
            </a:r>
            <a:endParaRPr lang="en-US" sz="3000" dirty="0"/>
          </a:p>
        </p:txBody>
      </p:sp>
    </p:spTree>
    <p:extLst>
      <p:ext uri="{BB962C8B-B14F-4D97-AF65-F5344CB8AC3E}">
        <p14:creationId xmlns:p14="http://schemas.microsoft.com/office/powerpoint/2010/main" val="282742107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23528" y="1484784"/>
            <a:ext cx="8280920" cy="3785652"/>
          </a:xfrm>
          <a:prstGeom prst="rect">
            <a:avLst/>
          </a:prstGeom>
        </p:spPr>
        <p:txBody>
          <a:bodyPr wrap="square">
            <a:spAutoFit/>
          </a:bodyPr>
          <a:lstStyle/>
          <a:p>
            <a:r>
              <a:rPr lang="en-US" sz="3000" b="1" dirty="0"/>
              <a:t>Diagnostics</a:t>
            </a:r>
            <a:endParaRPr lang="en-US" sz="3000" dirty="0"/>
          </a:p>
          <a:p>
            <a:pPr marL="285750" indent="-285750">
              <a:buFont typeface="Arial" pitchFamily="34" charset="0"/>
              <a:buChar char="•"/>
            </a:pPr>
            <a:r>
              <a:rPr lang="en-US" sz="3000" b="1" dirty="0"/>
              <a:t>ECG</a:t>
            </a:r>
            <a:endParaRPr lang="en-US" sz="3000" dirty="0"/>
          </a:p>
          <a:p>
            <a:pPr marL="285750" lvl="0" indent="-285750">
              <a:buFont typeface="Arial" pitchFamily="34" charset="0"/>
              <a:buChar char="•"/>
            </a:pPr>
            <a:r>
              <a:rPr lang="en-US" sz="3000" b="1" dirty="0"/>
              <a:t>3</a:t>
            </a:r>
            <a:r>
              <a:rPr lang="en-US" sz="3000" dirty="0"/>
              <a:t> or more </a:t>
            </a:r>
            <a:r>
              <a:rPr lang="en-US" sz="3000" b="1" dirty="0"/>
              <a:t>consecutive</a:t>
            </a:r>
            <a:r>
              <a:rPr lang="en-US" sz="3000" dirty="0"/>
              <a:t> premature ventricular beats (i.e., </a:t>
            </a:r>
            <a:r>
              <a:rPr lang="en-US" sz="3000" b="1" dirty="0"/>
              <a:t>widened QRS</a:t>
            </a:r>
            <a:r>
              <a:rPr lang="en-US" sz="3000" dirty="0"/>
              <a:t>)</a:t>
            </a:r>
          </a:p>
          <a:p>
            <a:pPr marL="285750" lvl="0" indent="-285750">
              <a:buFont typeface="Arial" pitchFamily="34" charset="0"/>
              <a:buChar char="•"/>
            </a:pPr>
            <a:r>
              <a:rPr lang="en-US" sz="3000" b="1" dirty="0"/>
              <a:t>Heart rate &gt; 120 </a:t>
            </a:r>
            <a:r>
              <a:rPr lang="en-US" sz="3000" b="1" dirty="0" err="1"/>
              <a:t>bpm</a:t>
            </a:r>
            <a:endParaRPr lang="en-US" sz="3000" dirty="0"/>
          </a:p>
          <a:p>
            <a:pPr marL="285750" lvl="0" indent="-285750">
              <a:buFont typeface="Arial" pitchFamily="34" charset="0"/>
              <a:buChar char="•"/>
            </a:pPr>
            <a:r>
              <a:rPr lang="en-US" sz="3000" b="1" dirty="0"/>
              <a:t>Duration</a:t>
            </a:r>
            <a:endParaRPr lang="en-US" sz="3000" dirty="0"/>
          </a:p>
          <a:p>
            <a:pPr marL="742950" lvl="1" indent="-285750">
              <a:buFont typeface="Arial" pitchFamily="34" charset="0"/>
              <a:buChar char="•"/>
            </a:pPr>
            <a:r>
              <a:rPr lang="en-US" sz="3000" b="1" dirty="0" err="1"/>
              <a:t>Nonsustained</a:t>
            </a:r>
            <a:r>
              <a:rPr lang="en-US" sz="3000" dirty="0"/>
              <a:t>: &lt; 30 s</a:t>
            </a:r>
          </a:p>
          <a:p>
            <a:pPr marL="742950" lvl="1" indent="-285750">
              <a:buFont typeface="Arial" pitchFamily="34" charset="0"/>
              <a:buChar char="•"/>
            </a:pPr>
            <a:r>
              <a:rPr lang="en-US" sz="3000" b="1" dirty="0"/>
              <a:t>Sustained: </a:t>
            </a:r>
            <a:r>
              <a:rPr lang="en-US" sz="3000" dirty="0"/>
              <a:t>&gt; 30 s </a:t>
            </a:r>
          </a:p>
        </p:txBody>
      </p:sp>
      <p:sp>
        <p:nvSpPr>
          <p:cNvPr id="3" name="Right Arrow 2"/>
          <p:cNvSpPr/>
          <p:nvPr/>
        </p:nvSpPr>
        <p:spPr>
          <a:xfrm>
            <a:off x="7380312" y="6165304"/>
            <a:ext cx="1224136" cy="50405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2742107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95536" y="1988840"/>
            <a:ext cx="8352928" cy="2400657"/>
          </a:xfrm>
          <a:prstGeom prst="rect">
            <a:avLst/>
          </a:prstGeom>
        </p:spPr>
        <p:txBody>
          <a:bodyPr wrap="square">
            <a:spAutoFit/>
          </a:bodyPr>
          <a:lstStyle/>
          <a:p>
            <a:pPr marL="285750" lvl="0" indent="-285750">
              <a:buFont typeface="Arial" pitchFamily="34" charset="0"/>
              <a:buChar char="•"/>
            </a:pPr>
            <a:r>
              <a:rPr lang="en-US" sz="3000" b="1" dirty="0"/>
              <a:t>Morphology</a:t>
            </a:r>
            <a:endParaRPr lang="en-US" sz="3000" dirty="0"/>
          </a:p>
          <a:p>
            <a:pPr marL="742950" lvl="1" indent="-285750">
              <a:buFont typeface="Arial" pitchFamily="34" charset="0"/>
              <a:buChar char="•"/>
            </a:pPr>
            <a:r>
              <a:rPr lang="en-US" sz="3000" b="1" dirty="0"/>
              <a:t>Monomorphic</a:t>
            </a:r>
            <a:r>
              <a:rPr lang="en-US" sz="3000" dirty="0"/>
              <a:t>: all QRS complexes look similar (identical origin)</a:t>
            </a:r>
          </a:p>
          <a:p>
            <a:pPr marL="742950" lvl="1" indent="-285750">
              <a:buFont typeface="Arial" pitchFamily="34" charset="0"/>
              <a:buChar char="•"/>
            </a:pPr>
            <a:r>
              <a:rPr lang="en-US" sz="3000" b="1" dirty="0"/>
              <a:t>Polymorphic</a:t>
            </a:r>
            <a:r>
              <a:rPr lang="en-US" sz="3000" dirty="0"/>
              <a:t>: QRS complexes are different (multiple origins)</a:t>
            </a:r>
          </a:p>
        </p:txBody>
      </p:sp>
      <p:sp>
        <p:nvSpPr>
          <p:cNvPr id="3" name="Right Arrow 2"/>
          <p:cNvSpPr/>
          <p:nvPr/>
        </p:nvSpPr>
        <p:spPr>
          <a:xfrm>
            <a:off x="7380312" y="6165304"/>
            <a:ext cx="1224136" cy="50405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2742107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62272" y="952267"/>
            <a:ext cx="8658200" cy="4708981"/>
          </a:xfrm>
          <a:prstGeom prst="rect">
            <a:avLst/>
          </a:prstGeom>
        </p:spPr>
        <p:txBody>
          <a:bodyPr wrap="square">
            <a:spAutoFit/>
          </a:bodyPr>
          <a:lstStyle/>
          <a:p>
            <a:pPr marL="285750" lvl="0" indent="-285750">
              <a:buFont typeface="Arial" pitchFamily="34" charset="0"/>
              <a:buChar char="•"/>
            </a:pPr>
            <a:r>
              <a:rPr lang="en-US" sz="3000" b="1" dirty="0"/>
              <a:t>Other possible ECG findings</a:t>
            </a:r>
            <a:endParaRPr lang="en-US" sz="3000" dirty="0"/>
          </a:p>
          <a:p>
            <a:pPr marL="742950" lvl="1" indent="-285750">
              <a:buFont typeface="Arial" pitchFamily="34" charset="0"/>
              <a:buChar char="•"/>
            </a:pPr>
            <a:r>
              <a:rPr lang="en-US" sz="3000" b="1" dirty="0"/>
              <a:t>AV-dissociation</a:t>
            </a:r>
            <a:r>
              <a:rPr lang="en-US" sz="3000" dirty="0"/>
              <a:t>: no relationship between P waves and QRS complexes (in VT, ventricular rhythm is often faster than atrial rhythm) </a:t>
            </a:r>
          </a:p>
          <a:p>
            <a:pPr marL="742950" lvl="1" indent="-285750">
              <a:buFont typeface="Arial" pitchFamily="34" charset="0"/>
              <a:buChar char="•"/>
            </a:pPr>
            <a:r>
              <a:rPr lang="en-US" sz="3000" b="1" dirty="0"/>
              <a:t>Fusion complex</a:t>
            </a:r>
            <a:r>
              <a:rPr lang="en-US" sz="3000" dirty="0"/>
              <a:t>: atrial and ventricular impulses occur simultaneously </a:t>
            </a:r>
          </a:p>
          <a:p>
            <a:pPr marL="742950" lvl="1" indent="-285750">
              <a:buFont typeface="Arial" pitchFamily="34" charset="0"/>
              <a:buChar char="•"/>
            </a:pPr>
            <a:r>
              <a:rPr lang="en-US" sz="3000" dirty="0"/>
              <a:t>Capture beats: Occasionally, a supraventricular impulse may reach AV node and produce a subsequent ventricular beat (similar to a beat in sinus rhythm). </a:t>
            </a:r>
          </a:p>
        </p:txBody>
      </p:sp>
    </p:spTree>
    <p:extLst>
      <p:ext uri="{BB962C8B-B14F-4D97-AF65-F5344CB8AC3E}">
        <p14:creationId xmlns:p14="http://schemas.microsoft.com/office/powerpoint/2010/main" val="282742107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67544" y="1340768"/>
            <a:ext cx="8280920" cy="4247317"/>
          </a:xfrm>
          <a:prstGeom prst="rect">
            <a:avLst/>
          </a:prstGeom>
        </p:spPr>
        <p:txBody>
          <a:bodyPr wrap="square">
            <a:spAutoFit/>
          </a:bodyPr>
          <a:lstStyle/>
          <a:p>
            <a:r>
              <a:rPr lang="en-US" sz="3000" b="1" dirty="0"/>
              <a:t>Other diagnostic tests</a:t>
            </a:r>
            <a:endParaRPr lang="en-US" sz="3000" dirty="0"/>
          </a:p>
          <a:p>
            <a:pPr marL="285750" lvl="0" indent="-285750">
              <a:buFont typeface="Arial" pitchFamily="34" charset="0"/>
              <a:buChar char="•"/>
            </a:pPr>
            <a:r>
              <a:rPr lang="en-US" sz="3000" b="1" dirty="0" err="1"/>
              <a:t>Holter</a:t>
            </a:r>
            <a:r>
              <a:rPr lang="en-US" sz="3000" b="1" dirty="0"/>
              <a:t> monitor</a:t>
            </a:r>
            <a:r>
              <a:rPr lang="en-US" sz="3000" dirty="0"/>
              <a:t>:  useful for diagnosing intermittent VT which may not be present on a single ECG</a:t>
            </a:r>
          </a:p>
          <a:p>
            <a:pPr marL="285750" lvl="0" indent="-285750">
              <a:buFont typeface="Arial" pitchFamily="34" charset="0"/>
              <a:buChar char="•"/>
            </a:pPr>
            <a:r>
              <a:rPr lang="en-US" sz="3000" b="1" dirty="0"/>
              <a:t>Patient-activated (manual) event recorder</a:t>
            </a:r>
            <a:r>
              <a:rPr lang="en-US" sz="3000" dirty="0"/>
              <a:t> </a:t>
            </a:r>
          </a:p>
          <a:p>
            <a:pPr marL="285750" lvl="0" indent="-285750">
              <a:buFont typeface="Arial" pitchFamily="34" charset="0"/>
              <a:buChar char="•"/>
            </a:pPr>
            <a:r>
              <a:rPr lang="en-US" sz="3000" b="1" dirty="0"/>
              <a:t>Echocardiography:</a:t>
            </a:r>
            <a:r>
              <a:rPr lang="en-US" sz="3000" dirty="0"/>
              <a:t> provides information about possible etiologies of VT (e.g. structural heart disease, prior MI) and is thus a useful tool for evaluation of VT</a:t>
            </a:r>
          </a:p>
        </p:txBody>
      </p:sp>
    </p:spTree>
    <p:extLst>
      <p:ext uri="{BB962C8B-B14F-4D97-AF65-F5344CB8AC3E}">
        <p14:creationId xmlns:p14="http://schemas.microsoft.com/office/powerpoint/2010/main" val="282742107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95536" y="460985"/>
            <a:ext cx="8496944" cy="5632311"/>
          </a:xfrm>
          <a:prstGeom prst="rect">
            <a:avLst/>
          </a:prstGeom>
        </p:spPr>
        <p:txBody>
          <a:bodyPr wrap="square">
            <a:spAutoFit/>
          </a:bodyPr>
          <a:lstStyle/>
          <a:p>
            <a:r>
              <a:rPr lang="en-US" sz="3000" b="1" dirty="0"/>
              <a:t>Differential diagnoses</a:t>
            </a:r>
            <a:endParaRPr lang="en-US" sz="3000" dirty="0"/>
          </a:p>
          <a:p>
            <a:r>
              <a:rPr lang="en-US" sz="3000" dirty="0"/>
              <a:t>Confirming the diagnosis of VT can be challenging and, in some cases, impossible. However, VT accounts for nearly 80% of wide-complex </a:t>
            </a:r>
            <a:r>
              <a:rPr lang="en-US" sz="3000" dirty="0" err="1"/>
              <a:t>tachycardias</a:t>
            </a:r>
            <a:r>
              <a:rPr lang="en-US" sz="3000" dirty="0"/>
              <a:t>.</a:t>
            </a:r>
          </a:p>
          <a:p>
            <a:pPr marL="285750" lvl="0" indent="-285750">
              <a:buFont typeface="Arial" pitchFamily="34" charset="0"/>
              <a:buChar char="•"/>
            </a:pPr>
            <a:r>
              <a:rPr lang="en-US" sz="3000" b="1" dirty="0"/>
              <a:t>Supraventricular tachycardia with aberrancy</a:t>
            </a:r>
            <a:r>
              <a:rPr lang="en-US" sz="3000" dirty="0"/>
              <a:t> (RBBB, LBBB, Wolff-Parkinson-White)</a:t>
            </a:r>
          </a:p>
          <a:p>
            <a:pPr marL="742950" lvl="1" indent="-285750">
              <a:buFont typeface="Arial" pitchFamily="34" charset="0"/>
              <a:buChar char="•"/>
            </a:pPr>
            <a:r>
              <a:rPr lang="en-US" sz="3000" dirty="0"/>
              <a:t>It is important to make the distinction between SVT with aberrancy and VT because treatment of the two conditions differs and sometimes the wrong treatment can lead to hemodynamic instability (e.g., using AV-nodal blocking drugs in patient with VT).</a:t>
            </a:r>
          </a:p>
        </p:txBody>
      </p:sp>
      <p:sp>
        <p:nvSpPr>
          <p:cNvPr id="3" name="Right Arrow 2"/>
          <p:cNvSpPr/>
          <p:nvPr/>
        </p:nvSpPr>
        <p:spPr>
          <a:xfrm>
            <a:off x="7380312" y="6165304"/>
            <a:ext cx="1224136" cy="50405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2742107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95536" y="1412776"/>
            <a:ext cx="8208912" cy="3323987"/>
          </a:xfrm>
          <a:prstGeom prst="rect">
            <a:avLst/>
          </a:prstGeom>
        </p:spPr>
        <p:txBody>
          <a:bodyPr wrap="square">
            <a:spAutoFit/>
          </a:bodyPr>
          <a:lstStyle/>
          <a:p>
            <a:pPr marL="742950" lvl="1" indent="-285750">
              <a:buFont typeface="Arial" pitchFamily="34" charset="0"/>
              <a:buChar char="•"/>
            </a:pPr>
            <a:r>
              <a:rPr lang="en-US" sz="3000" dirty="0"/>
              <a:t>Signs and symptoms that suggest VT rather than SVT are:</a:t>
            </a:r>
          </a:p>
          <a:p>
            <a:pPr marL="1200150" lvl="2" indent="-285750">
              <a:buFont typeface="Arial" pitchFamily="34" charset="0"/>
              <a:buChar char="•"/>
            </a:pPr>
            <a:r>
              <a:rPr lang="en-US" sz="3000" dirty="0"/>
              <a:t>Age &gt; 35 (high PPV)</a:t>
            </a:r>
          </a:p>
          <a:p>
            <a:pPr marL="1200150" lvl="2" indent="-285750">
              <a:buFont typeface="Arial" pitchFamily="34" charset="0"/>
              <a:buChar char="•"/>
            </a:pPr>
            <a:r>
              <a:rPr lang="en-US" sz="3000" dirty="0"/>
              <a:t>History of structural heart defects or past MI</a:t>
            </a:r>
          </a:p>
          <a:p>
            <a:pPr marL="1200150" lvl="2" indent="-285750">
              <a:buFont typeface="Arial" pitchFamily="34" charset="0"/>
              <a:buChar char="•"/>
            </a:pPr>
            <a:r>
              <a:rPr lang="en-US" sz="3000" dirty="0"/>
              <a:t>AV dissociation, fusion beats, and capture beats</a:t>
            </a:r>
          </a:p>
        </p:txBody>
      </p:sp>
      <p:sp>
        <p:nvSpPr>
          <p:cNvPr id="3" name="Right Arrow 2"/>
          <p:cNvSpPr/>
          <p:nvPr/>
        </p:nvSpPr>
        <p:spPr>
          <a:xfrm>
            <a:off x="7380312" y="6165304"/>
            <a:ext cx="1224136" cy="50405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2742107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23528" y="1329149"/>
            <a:ext cx="8496944" cy="3323987"/>
          </a:xfrm>
          <a:prstGeom prst="rect">
            <a:avLst/>
          </a:prstGeom>
        </p:spPr>
        <p:txBody>
          <a:bodyPr wrap="square">
            <a:spAutoFit/>
          </a:bodyPr>
          <a:lstStyle/>
          <a:p>
            <a:pPr marL="742950" lvl="1" indent="-285750">
              <a:buFont typeface="Arial" pitchFamily="34" charset="0"/>
              <a:buChar char="•"/>
            </a:pPr>
            <a:r>
              <a:rPr lang="en-US" sz="3000" dirty="0"/>
              <a:t>Signs and symptoms that suggest SVT with aberrancy rather than VT are:</a:t>
            </a:r>
          </a:p>
          <a:p>
            <a:pPr marL="1200150" lvl="2" indent="-285750">
              <a:buFont typeface="Arial" pitchFamily="34" charset="0"/>
              <a:buChar char="•"/>
            </a:pPr>
            <a:r>
              <a:rPr lang="en-US" sz="3000" dirty="0"/>
              <a:t>Bundle branch block on prior ECG</a:t>
            </a:r>
          </a:p>
          <a:p>
            <a:pPr marL="1200150" lvl="2" indent="-285750">
              <a:buFont typeface="Arial" pitchFamily="34" charset="0"/>
              <a:buChar char="•"/>
            </a:pPr>
            <a:r>
              <a:rPr lang="en-US" sz="3000" dirty="0"/>
              <a:t>History of SVT</a:t>
            </a:r>
          </a:p>
          <a:p>
            <a:pPr marL="1200150" lvl="2" indent="-285750">
              <a:buFont typeface="Arial" pitchFamily="34" charset="0"/>
              <a:buChar char="•"/>
            </a:pPr>
            <a:r>
              <a:rPr lang="en-US" sz="3000" dirty="0"/>
              <a:t>Evidence of WPW (e.g., delta wave)</a:t>
            </a:r>
          </a:p>
          <a:p>
            <a:pPr marL="285750" lvl="0" indent="-285750">
              <a:buFont typeface="Arial" pitchFamily="34" charset="0"/>
              <a:buChar char="•"/>
            </a:pPr>
            <a:r>
              <a:rPr lang="en-US" sz="3000" dirty="0"/>
              <a:t>If there is any doubt regarding the diagnosis, assume VT rhythm and treat accordingly.</a:t>
            </a:r>
          </a:p>
        </p:txBody>
      </p:sp>
    </p:spTree>
    <p:extLst>
      <p:ext uri="{BB962C8B-B14F-4D97-AF65-F5344CB8AC3E}">
        <p14:creationId xmlns:p14="http://schemas.microsoft.com/office/powerpoint/2010/main" val="303109791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23528" y="1545173"/>
            <a:ext cx="8424936" cy="3323987"/>
          </a:xfrm>
          <a:prstGeom prst="rect">
            <a:avLst/>
          </a:prstGeom>
        </p:spPr>
        <p:txBody>
          <a:bodyPr wrap="square">
            <a:spAutoFit/>
          </a:bodyPr>
          <a:lstStyle/>
          <a:p>
            <a:r>
              <a:rPr lang="en-US" sz="3000" b="1" dirty="0"/>
              <a:t>Treatment</a:t>
            </a:r>
            <a:endParaRPr lang="en-US" sz="3000" dirty="0"/>
          </a:p>
          <a:p>
            <a:pPr marL="285750" lvl="0" indent="-285750">
              <a:buFont typeface="Arial" pitchFamily="34" charset="0"/>
              <a:buChar char="•"/>
            </a:pPr>
            <a:r>
              <a:rPr lang="en-US" sz="3000" b="1" dirty="0"/>
              <a:t>Initial therapy</a:t>
            </a:r>
            <a:endParaRPr lang="en-US" sz="3000" dirty="0"/>
          </a:p>
          <a:p>
            <a:pPr marL="742950" lvl="1" indent="-285750">
              <a:buFont typeface="Arial" pitchFamily="34" charset="0"/>
              <a:buChar char="•"/>
            </a:pPr>
            <a:r>
              <a:rPr lang="en-US" sz="3000" dirty="0"/>
              <a:t>If patient is </a:t>
            </a:r>
            <a:r>
              <a:rPr lang="en-US" sz="3000" b="1" dirty="0" err="1"/>
              <a:t>hemodynamically</a:t>
            </a:r>
            <a:r>
              <a:rPr lang="en-US" sz="3000" b="1" dirty="0"/>
              <a:t> unstable</a:t>
            </a:r>
            <a:r>
              <a:rPr lang="en-US" sz="3000" dirty="0"/>
              <a:t> (hypotension, loss of consciousness):</a:t>
            </a:r>
          </a:p>
          <a:p>
            <a:pPr marL="1200150" lvl="2" indent="-285750">
              <a:buFont typeface="Arial" pitchFamily="34" charset="0"/>
              <a:buChar char="•"/>
            </a:pPr>
            <a:r>
              <a:rPr lang="en-US" sz="3000" dirty="0"/>
              <a:t>VT with pulse → </a:t>
            </a:r>
            <a:r>
              <a:rPr lang="en-US" sz="3000" dirty="0" err="1"/>
              <a:t>cardioversion</a:t>
            </a:r>
            <a:endParaRPr lang="en-US" sz="3000" dirty="0"/>
          </a:p>
          <a:p>
            <a:pPr marL="1200150" lvl="2" indent="-285750">
              <a:buFont typeface="Arial" pitchFamily="34" charset="0"/>
              <a:buChar char="•"/>
            </a:pPr>
            <a:r>
              <a:rPr lang="en-US" sz="3000" dirty="0"/>
              <a:t>VT without pulse → defibrillation</a:t>
            </a:r>
          </a:p>
          <a:p>
            <a:pPr marL="1200150" lvl="2" indent="-285750">
              <a:buFont typeface="Arial" pitchFamily="34" charset="0"/>
              <a:buChar char="•"/>
            </a:pPr>
            <a:r>
              <a:rPr lang="en-US" sz="3000" dirty="0" smtClean="0"/>
              <a:t>“</a:t>
            </a:r>
            <a:r>
              <a:rPr lang="en-US" sz="3000" dirty="0"/>
              <a:t>Advanced cardiac life support”</a:t>
            </a:r>
          </a:p>
        </p:txBody>
      </p:sp>
      <p:sp>
        <p:nvSpPr>
          <p:cNvPr id="3" name="Right Arrow 2"/>
          <p:cNvSpPr/>
          <p:nvPr/>
        </p:nvSpPr>
        <p:spPr>
          <a:xfrm>
            <a:off x="7380312" y="6165304"/>
            <a:ext cx="1224136" cy="50405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62341201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ight Arrow 1"/>
          <p:cNvSpPr/>
          <p:nvPr/>
        </p:nvSpPr>
        <p:spPr>
          <a:xfrm>
            <a:off x="7380312" y="6165304"/>
            <a:ext cx="1224136" cy="50405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Rectangle 2"/>
          <p:cNvSpPr/>
          <p:nvPr/>
        </p:nvSpPr>
        <p:spPr>
          <a:xfrm>
            <a:off x="395536" y="2138080"/>
            <a:ext cx="8352928" cy="1938992"/>
          </a:xfrm>
          <a:prstGeom prst="rect">
            <a:avLst/>
          </a:prstGeom>
        </p:spPr>
        <p:txBody>
          <a:bodyPr wrap="square">
            <a:spAutoFit/>
          </a:bodyPr>
          <a:lstStyle/>
          <a:p>
            <a:pPr marL="742950" lvl="1" indent="-285750">
              <a:buFont typeface="Arial" pitchFamily="34" charset="0"/>
              <a:buChar char="•"/>
            </a:pPr>
            <a:r>
              <a:rPr lang="en-US" sz="3000" dirty="0"/>
              <a:t>If patient is </a:t>
            </a:r>
            <a:r>
              <a:rPr lang="en-US" sz="3000" b="1" dirty="0" err="1"/>
              <a:t>hemodynamically</a:t>
            </a:r>
            <a:r>
              <a:rPr lang="en-US" sz="3000" b="1" dirty="0"/>
              <a:t> stable</a:t>
            </a:r>
            <a:r>
              <a:rPr lang="en-US" sz="3000" dirty="0"/>
              <a:t>:</a:t>
            </a:r>
          </a:p>
          <a:p>
            <a:pPr marL="1200150" lvl="2" indent="-285750">
              <a:buFont typeface="Arial" pitchFamily="34" charset="0"/>
              <a:buChar char="•"/>
            </a:pPr>
            <a:r>
              <a:rPr lang="en-US" sz="3000" dirty="0"/>
              <a:t>Antiarrhythmics (typically lidocaine, procainamide, amiodarone)</a:t>
            </a:r>
          </a:p>
          <a:p>
            <a:pPr marL="1200150" lvl="2" indent="-285750">
              <a:buFont typeface="Arial" pitchFamily="34" charset="0"/>
              <a:buChar char="•"/>
            </a:pPr>
            <a:r>
              <a:rPr lang="en-US" sz="3000" dirty="0" err="1"/>
              <a:t>Cardioversion</a:t>
            </a:r>
            <a:r>
              <a:rPr lang="en-US" sz="3000" dirty="0"/>
              <a:t> if medical therapy fails</a:t>
            </a:r>
          </a:p>
        </p:txBody>
      </p:sp>
    </p:spTree>
    <p:extLst>
      <p:ext uri="{BB962C8B-B14F-4D97-AF65-F5344CB8AC3E}">
        <p14:creationId xmlns:p14="http://schemas.microsoft.com/office/powerpoint/2010/main" val="362341201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69776" y="1556792"/>
            <a:ext cx="8694712" cy="3785652"/>
          </a:xfrm>
          <a:prstGeom prst="rect">
            <a:avLst/>
          </a:prstGeom>
        </p:spPr>
        <p:txBody>
          <a:bodyPr wrap="square">
            <a:spAutoFit/>
          </a:bodyPr>
          <a:lstStyle/>
          <a:p>
            <a:pPr marL="742950" lvl="1" indent="-285750">
              <a:buFont typeface="Arial" pitchFamily="34" charset="0"/>
              <a:buChar char="•"/>
            </a:pPr>
            <a:r>
              <a:rPr lang="en-US" sz="3000" dirty="0"/>
              <a:t>In all patients, look for and address possible causes of VT such as:</a:t>
            </a:r>
          </a:p>
          <a:p>
            <a:pPr marL="1200150" lvl="2" indent="-285750">
              <a:buFont typeface="Arial" pitchFamily="34" charset="0"/>
              <a:buChar char="•"/>
            </a:pPr>
            <a:r>
              <a:rPr lang="en-US" sz="3000" dirty="0"/>
              <a:t>Electrolyte abnormalities (e.g., hypokalemia) → correct any electrolyte imbalances</a:t>
            </a:r>
          </a:p>
          <a:p>
            <a:pPr marL="1200150" lvl="2" indent="-285750">
              <a:buFont typeface="Arial" pitchFamily="34" charset="0"/>
              <a:buChar char="•"/>
            </a:pPr>
            <a:r>
              <a:rPr lang="en-US" sz="3000" dirty="0"/>
              <a:t>Medication-induced QT prolongation → remove any offending medication, digoxin immune fab (fragment antigen-binding) for digoxin toxicity</a:t>
            </a:r>
          </a:p>
        </p:txBody>
      </p:sp>
      <p:sp>
        <p:nvSpPr>
          <p:cNvPr id="3" name="Right Arrow 2"/>
          <p:cNvSpPr/>
          <p:nvPr/>
        </p:nvSpPr>
        <p:spPr>
          <a:xfrm>
            <a:off x="7380312" y="6165304"/>
            <a:ext cx="1224136" cy="50405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62341201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23528" y="1772816"/>
            <a:ext cx="7992888" cy="3323987"/>
          </a:xfrm>
          <a:prstGeom prst="rect">
            <a:avLst/>
          </a:prstGeom>
        </p:spPr>
        <p:txBody>
          <a:bodyPr wrap="square">
            <a:spAutoFit/>
          </a:bodyPr>
          <a:lstStyle/>
          <a:p>
            <a:pPr marL="285750" lvl="0" indent="-285750">
              <a:buFont typeface="Arial" pitchFamily="34" charset="0"/>
              <a:buChar char="•"/>
            </a:pPr>
            <a:r>
              <a:rPr lang="en-US" sz="3000" b="1" dirty="0"/>
              <a:t>Long-term therapy</a:t>
            </a:r>
            <a:endParaRPr lang="en-US" sz="3000" dirty="0"/>
          </a:p>
          <a:p>
            <a:pPr marL="742950" lvl="1" indent="-285750">
              <a:buFont typeface="Arial" pitchFamily="34" charset="0"/>
              <a:buChar char="•"/>
            </a:pPr>
            <a:r>
              <a:rPr lang="en-US" sz="3000" b="1" dirty="0" err="1"/>
              <a:t>Intracardiac</a:t>
            </a:r>
            <a:r>
              <a:rPr lang="en-US" sz="3000" b="1" dirty="0"/>
              <a:t> devices (ICD)</a:t>
            </a:r>
            <a:r>
              <a:rPr lang="en-US" sz="3000" dirty="0"/>
              <a:t> (most effective treatment for reducing mortality): indicated in case of VT that does not respond to therapy </a:t>
            </a:r>
          </a:p>
          <a:p>
            <a:pPr marL="742950" lvl="1" indent="-285750">
              <a:buFont typeface="Arial" pitchFamily="34" charset="0"/>
              <a:buChar char="•"/>
            </a:pPr>
            <a:r>
              <a:rPr lang="en-US" sz="3000" b="1" dirty="0"/>
              <a:t>Catheter ablation</a:t>
            </a:r>
            <a:r>
              <a:rPr lang="en-US" sz="3000" dirty="0"/>
              <a:t> </a:t>
            </a:r>
          </a:p>
          <a:p>
            <a:pPr marL="742950" lvl="1" indent="-285750">
              <a:buFont typeface="Arial" pitchFamily="34" charset="0"/>
              <a:buChar char="•"/>
            </a:pPr>
            <a:r>
              <a:rPr lang="en-US" sz="3000" b="1" dirty="0"/>
              <a:t>Antiarrhythmics</a:t>
            </a:r>
            <a:r>
              <a:rPr lang="en-US" sz="3000" dirty="0"/>
              <a:t> (usually class I or III)</a:t>
            </a:r>
          </a:p>
        </p:txBody>
      </p:sp>
    </p:spTree>
    <p:extLst>
      <p:ext uri="{BB962C8B-B14F-4D97-AF65-F5344CB8AC3E}">
        <p14:creationId xmlns:p14="http://schemas.microsoft.com/office/powerpoint/2010/main" val="362341201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54</TotalTime>
  <Words>381</Words>
  <Application>Microsoft Office PowerPoint</Application>
  <PresentationFormat>On-screen Show (4:3)</PresentationFormat>
  <Paragraphs>181</Paragraphs>
  <Slides>47</Slides>
  <Notes>0</Notes>
  <HiddenSlides>0</HiddenSlides>
  <MMClips>0</MMClips>
  <ScaleCrop>false</ScaleCrop>
  <HeadingPairs>
    <vt:vector size="4" baseType="variant">
      <vt:variant>
        <vt:lpstr>Theme</vt:lpstr>
      </vt:variant>
      <vt:variant>
        <vt:i4>1</vt:i4>
      </vt:variant>
      <vt:variant>
        <vt:lpstr>Slide Titles</vt:lpstr>
      </vt:variant>
      <vt:variant>
        <vt:i4>47</vt:i4>
      </vt:variant>
    </vt:vector>
  </HeadingPairs>
  <TitlesOfParts>
    <vt:vector size="48"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hadidilib1</dc:creator>
  <cp:lastModifiedBy>hadidilib1</cp:lastModifiedBy>
  <cp:revision>10</cp:revision>
  <dcterms:created xsi:type="dcterms:W3CDTF">2019-09-22T06:01:58Z</dcterms:created>
  <dcterms:modified xsi:type="dcterms:W3CDTF">2019-10-16T08:37:51Z</dcterms:modified>
</cp:coreProperties>
</file>